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s/slide68.xml" ContentType="application/vnd.openxmlformats-officedocument.presentationml.slide+xml"/>
  <Override PartName="/ppt/slides/slide28.xml" ContentType="application/vnd.openxmlformats-officedocument.presentationml.slide+xml"/>
  <Override PartName="/ppt/slides/slide66.xml" ContentType="application/vnd.openxmlformats-officedocument.presentationml.slide+xml"/>
  <Override PartName="/ppt/embeddings/Microsoft_Equation22.bin" ContentType="application/vnd.openxmlformats-officedocument.oleObject"/>
  <Override PartName="/docProps/app.xml" ContentType="application/vnd.openxmlformats-officedocument.extended-properties+xml"/>
  <Override PartName="/ppt/embeddings/Microsoft_Equation29.bin" ContentType="application/vnd.openxmlformats-officedocument.oleObject"/>
  <Override PartName="/ppt/slides/slide11.xml" ContentType="application/vnd.openxmlformats-officedocument.presentationml.slide+xml"/>
  <Override PartName="/ppt/embeddings/Microsoft_Equation39.bin" ContentType="application/vnd.openxmlformats-officedocument.oleObject"/>
  <Override PartName="/ppt/slides/slide47.xml" ContentType="application/vnd.openxmlformats-officedocument.presentationml.slide+xml"/>
  <Override PartName="/ppt/slideLayouts/slideLayout3.xml" ContentType="application/vnd.openxmlformats-officedocument.presentationml.slideLayout+xml"/>
  <Override PartName="/ppt/embeddings/Microsoft_Equation20.bin" ContentType="application/vnd.openxmlformats-officedocument.oleObject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wmf" ContentType="image/x-wmf"/>
  <Override PartName="/ppt/embeddings/Microsoft_Equation12.bin" ContentType="application/vnd.openxmlformats-officedocument.oleObject"/>
  <Override PartName="/ppt/embeddings/Microsoft_Equation42.bin" ContentType="application/vnd.openxmlformats-officedocument.oleObject"/>
  <Override PartName="/ppt/embeddings/Microsoft_Equation11.bin" ContentType="application/vnd.openxmlformats-officedocument.oleObject"/>
  <Override PartName="/ppt/handoutMasters/handoutMaster1.xml" ContentType="application/vnd.openxmlformats-officedocument.presentationml.handoutMaster+xml"/>
  <Override PartName="/ppt/embeddings/Microsoft_Equation23.bin" ContentType="application/vnd.openxmlformats-officedocument.oleObject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78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1.xml" ContentType="application/vnd.openxmlformats-officedocument.presentationml.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Default Extension="vml" ContentType="application/vnd.openxmlformats-officedocument.vmlDrawing"/>
  <Default Extension="png" ContentType="image/png"/>
  <Override PartName="/ppt/slides/slide83.xml" ContentType="application/vnd.openxmlformats-officedocument.presentationml.slide+xml"/>
  <Override PartName="/ppt/embeddings/Microsoft_Equation1.bin" ContentType="application/vnd.openxmlformats-officedocument.oleObject"/>
  <Override PartName="/ppt/tags/tag7.xml" ContentType="application/vnd.openxmlformats-officedocument.presentationml.tags+xml"/>
  <Override PartName="/docProps/core.xml" ContentType="application/vnd.openxmlformats-package.core-properties+xml"/>
  <Override PartName="/ppt/slides/slide56.xml" ContentType="application/vnd.openxmlformats-officedocument.presentationml.slide+xml"/>
  <Override PartName="/ppt/embeddings/Microsoft_Equation24.bin" ContentType="application/vnd.openxmlformats-officedocument.oleObject"/>
  <Override PartName="/ppt/slides/slide31.xml" ContentType="application/vnd.openxmlformats-officedocument.presentationml.slide+xml"/>
  <Default Extension="bin" ContentType="application/vnd.openxmlformats-officedocument.presentationml.printerSettings"/>
  <Override PartName="/ppt/slides/slide53.xml" ContentType="application/vnd.openxmlformats-officedocument.presentationml.slide+xml"/>
  <Override PartName="/ppt/slides/slide76.xml" ContentType="application/vnd.openxmlformats-officedocument.presentationml.slide+xml"/>
  <Override PartName="/ppt/embeddings/Microsoft_Equation3.bin" ContentType="application/vnd.openxmlformats-officedocument.oleObject"/>
  <Override PartName="/ppt/embeddings/Microsoft_Equation41.bin" ContentType="application/vnd.openxmlformats-officedocument.oleObject"/>
  <Override PartName="/ppt/embeddings/Microsoft_Equation61.bin" ContentType="application/vnd.openxmlformats-officedocument.oleObject"/>
  <Override PartName="/ppt/slides/slide55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notesSlides/notesSlide2.xml" ContentType="application/vnd.openxmlformats-officedocument.presentationml.notesSlide+xml"/>
  <Override PartName="/ppt/embeddings/Microsoft_Equation62.bin" ContentType="application/vnd.openxmlformats-officedocument.oleObject"/>
  <Override PartName="/ppt/theme/theme2.xml" ContentType="application/vnd.openxmlformats-officedocument.theme+xml"/>
  <Override PartName="/ppt/embeddings/Microsoft_Equation15.bin" ContentType="application/vnd.openxmlformats-officedocument.oleObject"/>
  <Override PartName="/ppt/slides/slide2.xml" ContentType="application/vnd.openxmlformats-officedocument.presentationml.slide+xml"/>
  <Override PartName="/ppt/slides/slide80.xml" ContentType="application/vnd.openxmlformats-officedocument.presentationml.slide+xml"/>
  <Override PartName="/ppt/embeddings/Microsoft_Equation28.bin" ContentType="application/vnd.openxmlformats-officedocument.oleObject"/>
  <Override PartName="/ppt/embeddings/Microsoft_Equation54.bin" ContentType="application/vnd.openxmlformats-officedocument.oleObject"/>
  <Override PartName="/ppt/embeddings/Microsoft_Equation51.bin" ContentType="application/vnd.openxmlformats-officedocument.oleObject"/>
  <Override PartName="/ppt/embeddings/Microsoft_Equation63.bin" ContentType="application/vnd.openxmlformats-officedocument.oleObject"/>
  <Override PartName="/ppt/slides/slide45.xml" ContentType="application/vnd.openxmlformats-officedocument.presentationml.slide+xml"/>
  <Override PartName="/ppt/slideLayouts/slideLayout10.xml" ContentType="application/vnd.openxmlformats-officedocument.presentationml.slideLayout+xml"/>
  <Override PartName="/ppt/tags/tag3.xml" ContentType="application/vnd.openxmlformats-officedocument.presentationml.tags+xml"/>
  <Override PartName="/ppt/slides/slide54.xml" ContentType="application/vnd.openxmlformats-officedocument.presentationml.slide+xml"/>
  <Override PartName="/ppt/embeddings/Microsoft_Equation43.bin" ContentType="application/vnd.openxmlformats-officedocument.oleObject"/>
  <Override PartName="/ppt/embeddings/Microsoft_Equation16.bin" ContentType="application/vnd.openxmlformats-officedocument.oleObject"/>
  <Override PartName="/ppt/slides/slide58.xml" ContentType="application/vnd.openxmlformats-officedocument.presentationml.slide+xml"/>
  <Default Extension="xml" ContentType="application/xml"/>
  <Override PartName="/ppt/embeddings/Microsoft_Equation33.bin" ContentType="application/vnd.openxmlformats-officedocument.oleObject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86.xml" ContentType="application/vnd.openxmlformats-officedocument.presentationml.slide+xml"/>
  <Override PartName="/ppt/slides/slide81.xml" ContentType="application/vnd.openxmlformats-officedocument.presentationml.slide+xml"/>
  <Override PartName="/ppt/slides/slide25.xml" ContentType="application/vnd.openxmlformats-officedocument.presentationml.slide+xml"/>
  <Override PartName="/ppt/embeddings/Microsoft_Equation40.bin" ContentType="application/vnd.openxmlformats-officedocument.oleObject"/>
  <Override PartName="/ppt/embeddings/Microsoft_Equation48.bin" ContentType="application/vnd.openxmlformats-officedocument.oleObject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embeddings/Microsoft_Equation10.bin" ContentType="application/vnd.openxmlformats-officedocument.oleObject"/>
  <Override PartName="/ppt/slides/slide44.xml" ContentType="application/vnd.openxmlformats-officedocument.presentationml.slide+xml"/>
  <Override PartName="/ppt/slides/slide49.xml" ContentType="application/vnd.openxmlformats-officedocument.presentationml.slide+xml"/>
  <Override PartName="/ppt/embeddings/Microsoft_Equation66.bin" ContentType="application/vnd.openxmlformats-officedocument.oleObject"/>
  <Override PartName="/ppt/slides/slide70.xml" ContentType="application/vnd.openxmlformats-officedocument.presentationml.slide+xml"/>
  <Override PartName="/ppt/embeddings/Microsoft_Equation13.bin" ContentType="application/vnd.openxmlformats-officedocument.oleObject"/>
  <Override PartName="/ppt/slides/slide48.xml" ContentType="application/vnd.openxmlformats-officedocument.presentationml.slide+xml"/>
  <Override PartName="/ppt/presentation.xml" ContentType="application/vnd.openxmlformats-officedocument.presentationml.presentation.main+xml"/>
  <Override PartName="/ppt/slides/slide77.xml" ContentType="application/vnd.openxmlformats-officedocument.presentationml.slide+xml"/>
  <Override PartName="/ppt/slides/slide79.xml" ContentType="application/vnd.openxmlformats-officedocument.presentationml.slide+xml"/>
  <Default Extension="jpeg" ContentType="image/jpeg"/>
  <Override PartName="/ppt/slides/slide3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4.xml" ContentType="application/vnd.openxmlformats-officedocument.presentationml.slide+xml"/>
  <Override PartName="/ppt/embeddings/Microsoft_Equation27.bin" ContentType="application/vnd.openxmlformats-officedocument.oleObject"/>
  <Override PartName="/ppt/slides/slide75.xml" ContentType="application/vnd.openxmlformats-officedocument.presentationml.slide+xml"/>
  <Override PartName="/ppt/embeddings/Microsoft_Equation9.bin" ContentType="application/vnd.openxmlformats-officedocument.oleObject"/>
  <Override PartName="/ppt/slides/slide15.xml" ContentType="application/vnd.openxmlformats-officedocument.presentationml.slide+xml"/>
  <Override PartName="/ppt/embeddings/Microsoft_Equation32.bin" ContentType="application/vnd.openxmlformats-officedocument.oleObject"/>
  <Default Extension="rels" ContentType="application/vnd.openxmlformats-package.relationships+xml"/>
  <Override PartName="/ppt/slides/slide9.xml" ContentType="application/vnd.openxmlformats-officedocument.presentationml.slide+xml"/>
  <Override PartName="/ppt/slides/slide39.xml" ContentType="application/vnd.openxmlformats-officedocument.presentationml.slide+xml"/>
  <Override PartName="/ppt/slides/slide73.xml" ContentType="application/vnd.openxmlformats-officedocument.presentationml.slide+xml"/>
  <Override PartName="/ppt/slides/slide32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embeddings/Microsoft_Equation56.bin" ContentType="application/vnd.openxmlformats-officedocument.oleObject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85.xml" ContentType="application/vnd.openxmlformats-officedocument.presentationml.slide+xml"/>
  <Override PartName="/ppt/slides/slide30.xml" ContentType="application/vnd.openxmlformats-officedocument.presentationml.slide+xml"/>
  <Override PartName="/ppt/slides/slide36.xml" ContentType="application/vnd.openxmlformats-officedocument.presentationml.slide+xml"/>
  <Override PartName="/ppt/slides/slide18.xml" ContentType="application/vnd.openxmlformats-officedocument.presentationml.slide+xml"/>
  <Override PartName="/ppt/theme/theme3.xml" ContentType="application/vnd.openxmlformats-officedocument.theme+xml"/>
  <Override PartName="/ppt/embeddings/Microsoft_Equation8.bin" ContentType="application/vnd.openxmlformats-officedocument.oleObject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embeddings/Microsoft_Equation36.bin" ContentType="application/vnd.openxmlformats-officedocument.oleObject"/>
  <Override PartName="/ppt/embeddings/Microsoft_Equation19.bin" ContentType="application/vnd.openxmlformats-officedocument.oleObject"/>
  <Override PartName="/ppt/embeddings/Microsoft_Equation4.bin" ContentType="application/vnd.openxmlformats-officedocument.oleObject"/>
  <Override PartName="/ppt/slides/slide13.xml" ContentType="application/vnd.openxmlformats-officedocument.presentationml.slide+xml"/>
  <Override PartName="/ppt/embeddings/Microsoft_Equation5.bin" ContentType="application/vnd.openxmlformats-officedocument.oleObject"/>
  <Override PartName="/ppt/embeddings/Microsoft_Equation58.bin" ContentType="application/vnd.openxmlformats-officedocument.oleObject"/>
  <Override PartName="/ppt/slides/slide87.xml" ContentType="application/vnd.openxmlformats-officedocument.presentationml.slide+xml"/>
  <Override PartName="/ppt/embeddings/Microsoft_Equation18.bin" ContentType="application/vnd.openxmlformats-officedocument.oleObject"/>
  <Override PartName="/ppt/embeddings/Microsoft_Equation52.bin" ContentType="application/vnd.openxmlformats-officedocument.oleObject"/>
  <Override PartName="/ppt/embeddings/Microsoft_Equation60.bin" ContentType="application/vnd.openxmlformats-officedocument.oleObject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embeddings/Microsoft_Equation53.bin" ContentType="application/vnd.openxmlformats-officedocument.oleObject"/>
  <Override PartName="/ppt/presProps.xml" ContentType="application/vnd.openxmlformats-officedocument.presentationml.presProps+xml"/>
  <Override PartName="/ppt/embeddings/Microsoft_Equation59.bin" ContentType="application/vnd.openxmlformats-officedocument.oleObject"/>
  <Override PartName="/ppt/slides/slide27.xml" ContentType="application/vnd.openxmlformats-officedocument.presentationml.slide+xml"/>
  <Override PartName="/ppt/tags/tag5.xml" ContentType="application/vnd.openxmlformats-officedocument.presentationml.tags+xml"/>
  <Override PartName="/ppt/embeddings/Microsoft_Equation30.bin" ContentType="application/vnd.openxmlformats-officedocument.oleObject"/>
  <Override PartName="/ppt/tags/tag6.xml" ContentType="application/vnd.openxmlformats-officedocument.presentationml.tags+xml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tags/tag2.xml" ContentType="application/vnd.openxmlformats-officedocument.presentationml.tags+xml"/>
  <Override PartName="/ppt/slides/slide46.xml" ContentType="application/vnd.openxmlformats-officedocument.presentationml.slide+xml"/>
  <Override PartName="/ppt/embeddings/Microsoft_Equation57.bin" ContentType="application/vnd.openxmlformats-officedocument.oleObject"/>
  <Override PartName="/ppt/slides/slide84.xml" ContentType="application/vnd.openxmlformats-officedocument.presentationml.slide+xml"/>
  <Override PartName="/ppt/embeddings/Microsoft_Equation38.bin" ContentType="application/vnd.openxmlformats-officedocument.oleObject"/>
  <Override PartName="/ppt/embeddings/Microsoft_Equation47.bin" ContentType="application/vnd.openxmlformats-officedocument.oleObject"/>
  <Override PartName="/ppt/slides/slide69.xml" ContentType="application/vnd.openxmlformats-officedocument.presentationml.slide+xml"/>
  <Override PartName="/ppt/embeddings/Microsoft_Equation49.bin" ContentType="application/vnd.openxmlformats-officedocument.oleObject"/>
  <Override PartName="/ppt/slides/slide35.xml" ContentType="application/vnd.openxmlformats-officedocument.presentationml.slide+xml"/>
  <Override PartName="/ppt/slides/slide42.xml" ContentType="application/vnd.openxmlformats-officedocument.presentationml.slide+xml"/>
  <Override PartName="/ppt/embeddings/Microsoft_Equation34.bin" ContentType="application/vnd.openxmlformats-officedocument.oleObject"/>
  <Override PartName="/ppt/embeddings/Microsoft_Equation44.bin" ContentType="application/vnd.openxmlformats-officedocument.oleObject"/>
  <Override PartName="/ppt/slideLayouts/slideLayout5.xml" ContentType="application/vnd.openxmlformats-officedocument.presentationml.slideLayout+xml"/>
  <Override PartName="/ppt/embeddings/Microsoft_Equation25.bin" ContentType="application/vnd.openxmlformats-officedocument.oleObject"/>
  <Override PartName="/ppt/slides/slide50.xml" ContentType="application/vnd.openxmlformats-officedocument.presentationml.slide+xml"/>
  <Override PartName="/ppt/embeddings/Microsoft_Equation35.bin" ContentType="application/vnd.openxmlformats-officedocument.oleObject"/>
  <Override PartName="/ppt/slides/slide57.xml" ContentType="application/vnd.openxmlformats-officedocument.presentationml.slide+xml"/>
  <Override PartName="/ppt/embeddings/Microsoft_Equation65.bin" ContentType="application/vnd.openxmlformats-officedocument.oleObject"/>
  <Override PartName="/ppt/embeddings/Microsoft_Equation14.bin" ContentType="application/vnd.openxmlformats-officedocument.oleObject"/>
  <Override PartName="/ppt/tags/tag4.xml" ContentType="application/vnd.openxmlformats-officedocument.presentationml.tags+xml"/>
  <Override PartName="/ppt/embeddings/Microsoft_Equation2.bin" ContentType="application/vnd.openxmlformats-officedocument.oleObject"/>
  <Override PartName="/ppt/embeddings/Microsoft_Equation26.bin" ContentType="application/vnd.openxmlformats-officedocument.oleObject"/>
  <Override PartName="/ppt/slides/slide63.xml" ContentType="application/vnd.openxmlformats-officedocument.presentationml.slide+xml"/>
  <Override PartName="/ppt/slides/slide82.xml" ContentType="application/vnd.openxmlformats-officedocument.presentationml.slide+xml"/>
  <Override PartName="/ppt/embeddings/Microsoft_Equation55.bin" ContentType="application/vnd.openxmlformats-officedocument.oleObject"/>
  <Override PartName="/ppt/slides/slide34.xml" ContentType="application/vnd.openxmlformats-officedocument.presentationml.slide+xml"/>
  <Override PartName="/ppt/embeddings/Microsoft_Equation45.bin" ContentType="application/vnd.openxmlformats-officedocument.oleObject"/>
  <Override PartName="/ppt/embeddings/Microsoft_Equation7.bin" ContentType="application/vnd.openxmlformats-officedocument.oleObject"/>
  <Override PartName="/ppt/slideLayouts/slideLayout1.xml" ContentType="application/vnd.openxmlformats-officedocument.presentationml.slideLayout+xml"/>
  <Override PartName="/ppt/slides/slide88.xml" ContentType="application/vnd.openxmlformats-officedocument.presentationml.slide+xml"/>
  <Override PartName="/ppt/theme/theme1.xml" ContentType="application/vnd.openxmlformats-officedocument.theme+xml"/>
  <Override PartName="/ppt/slides/slide5.xml" ContentType="application/vnd.openxmlformats-officedocument.presentationml.slide+xml"/>
  <Override PartName="/ppt/embeddings/Microsoft_Equation50.bin" ContentType="application/vnd.openxmlformats-officedocument.oleObject"/>
  <Override PartName="/ppt/slideLayouts/slideLayout7.xml" ContentType="application/vnd.openxmlformats-officedocument.presentationml.slideLayout+xml"/>
  <Override PartName="/ppt/slides/slide59.xml" ContentType="application/vnd.openxmlformats-officedocument.presentationml.slide+xml"/>
  <Override PartName="/ppt/embeddings/Microsoft_Equation31.bin" ContentType="application/vnd.openxmlformats-officedocument.oleObject"/>
  <Override PartName="/ppt/slides/slide64.xml" ContentType="application/vnd.openxmlformats-officedocument.presentationml.slide+xml"/>
  <Override PartName="/ppt/embeddings/Microsoft_Equation64.bin" ContentType="application/vnd.openxmlformats-officedocument.oleObject"/>
  <Override PartName="/ppt/embeddings/Microsoft_Equation46.bin" ContentType="application/vnd.openxmlformats-officedocument.oleObject"/>
  <Override PartName="/ppt/slides/slide4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embeddings/Microsoft_Equation37.bin" ContentType="application/vnd.openxmlformats-officedocument.oleObject"/>
  <Override PartName="/ppt/embeddings/Microsoft_Equation6.bin" ContentType="application/vnd.openxmlformats-officedocument.oleObject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s/slide24.xml" ContentType="application/vnd.openxmlformats-officedocument.presentationml.slide+xml"/>
  <Override PartName="/ppt/embeddings/Microsoft_Equation17.bin" ContentType="application/vnd.openxmlformats-officedocument.oleObject"/>
  <Override PartName="/ppt/slides/slide71.xml" ContentType="application/vnd.openxmlformats-officedocument.presentationml.slide+xml"/>
  <Override PartName="/ppt/slides/slide6.xml" ContentType="application/vnd.openxmlformats-officedocument.presentationml.slide+xml"/>
  <Override PartName="/ppt/embeddings/Microsoft_Equation21.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 autoCompressPictures="0">
  <p:sldMasterIdLst>
    <p:sldMasterId id="2147483669" r:id="rId1"/>
  </p:sldMasterIdLst>
  <p:notesMasterIdLst>
    <p:notesMasterId r:id="rId90"/>
  </p:notesMasterIdLst>
  <p:handoutMasterIdLst>
    <p:handoutMasterId r:id="rId91"/>
  </p:handoutMasterIdLst>
  <p:sldIdLst>
    <p:sldId id="1164" r:id="rId2"/>
    <p:sldId id="1184" r:id="rId3"/>
    <p:sldId id="1185" r:id="rId4"/>
    <p:sldId id="1126" r:id="rId5"/>
    <p:sldId id="1186" r:id="rId6"/>
    <p:sldId id="1127" r:id="rId7"/>
    <p:sldId id="1128" r:id="rId8"/>
    <p:sldId id="1165" r:id="rId9"/>
    <p:sldId id="1166" r:id="rId10"/>
    <p:sldId id="1167" r:id="rId11"/>
    <p:sldId id="1168" r:id="rId12"/>
    <p:sldId id="1169" r:id="rId13"/>
    <p:sldId id="1174" r:id="rId14"/>
    <p:sldId id="1176" r:id="rId15"/>
    <p:sldId id="1182" r:id="rId16"/>
    <p:sldId id="1173" r:id="rId17"/>
    <p:sldId id="1178" r:id="rId18"/>
    <p:sldId id="1179" r:id="rId19"/>
    <p:sldId id="1177" r:id="rId20"/>
    <p:sldId id="1133" r:id="rId21"/>
    <p:sldId id="1129" r:id="rId22"/>
    <p:sldId id="1130" r:id="rId23"/>
    <p:sldId id="1131" r:id="rId24"/>
    <p:sldId id="1132" r:id="rId25"/>
    <p:sldId id="1134" r:id="rId26"/>
    <p:sldId id="1135" r:id="rId27"/>
    <p:sldId id="1136" r:id="rId28"/>
    <p:sldId id="1137" r:id="rId29"/>
    <p:sldId id="1138" r:id="rId30"/>
    <p:sldId id="1139" r:id="rId31"/>
    <p:sldId id="1183" r:id="rId32"/>
    <p:sldId id="1140" r:id="rId33"/>
    <p:sldId id="1141" r:id="rId34"/>
    <p:sldId id="1142" r:id="rId35"/>
    <p:sldId id="1143" r:id="rId36"/>
    <p:sldId id="1144" r:id="rId37"/>
    <p:sldId id="1145" r:id="rId38"/>
    <p:sldId id="1148" r:id="rId39"/>
    <p:sldId id="1149" r:id="rId40"/>
    <p:sldId id="1150" r:id="rId41"/>
    <p:sldId id="1151" r:id="rId42"/>
    <p:sldId id="1152" r:id="rId43"/>
    <p:sldId id="1153" r:id="rId44"/>
    <p:sldId id="1187" r:id="rId45"/>
    <p:sldId id="1052" r:id="rId46"/>
    <p:sldId id="1154" r:id="rId47"/>
    <p:sldId id="1155" r:id="rId48"/>
    <p:sldId id="1156" r:id="rId49"/>
    <p:sldId id="1157" r:id="rId50"/>
    <p:sldId id="1158" r:id="rId51"/>
    <p:sldId id="1160" r:id="rId52"/>
    <p:sldId id="1161" r:id="rId53"/>
    <p:sldId id="1162" r:id="rId54"/>
    <p:sldId id="1163" r:id="rId55"/>
    <p:sldId id="1050" r:id="rId56"/>
    <p:sldId id="1056" r:id="rId57"/>
    <p:sldId id="1062" r:id="rId58"/>
    <p:sldId id="1085" r:id="rId59"/>
    <p:sldId id="1054" r:id="rId60"/>
    <p:sldId id="1049" r:id="rId61"/>
    <p:sldId id="1057" r:id="rId62"/>
    <p:sldId id="1058" r:id="rId63"/>
    <p:sldId id="1055" r:id="rId64"/>
    <p:sldId id="1063" r:id="rId65"/>
    <p:sldId id="1059" r:id="rId66"/>
    <p:sldId id="1060" r:id="rId67"/>
    <p:sldId id="1069" r:id="rId68"/>
    <p:sldId id="1061" r:id="rId69"/>
    <p:sldId id="1071" r:id="rId70"/>
    <p:sldId id="1086" r:id="rId71"/>
    <p:sldId id="1087" r:id="rId72"/>
    <p:sldId id="1088" r:id="rId73"/>
    <p:sldId id="1064" r:id="rId74"/>
    <p:sldId id="1065" r:id="rId75"/>
    <p:sldId id="1068" r:id="rId76"/>
    <p:sldId id="1066" r:id="rId77"/>
    <p:sldId id="1067" r:id="rId78"/>
    <p:sldId id="1073" r:id="rId79"/>
    <p:sldId id="1074" r:id="rId80"/>
    <p:sldId id="1070" r:id="rId81"/>
    <p:sldId id="1077" r:id="rId82"/>
    <p:sldId id="1076" r:id="rId83"/>
    <p:sldId id="1083" r:id="rId84"/>
    <p:sldId id="1081" r:id="rId85"/>
    <p:sldId id="1078" r:id="rId86"/>
    <p:sldId id="1079" r:id="rId87"/>
    <p:sldId id="1080" r:id="rId88"/>
    <p:sldId id="1084" r:id="rId89"/>
  </p:sldIdLst>
  <p:sldSz cx="9144000" cy="6858000" type="screen4x3"/>
  <p:notesSz cx="9271000" cy="6985000"/>
  <p:custDataLst>
    <p:tags r:id="rId93"/>
  </p:custDataLst>
  <p:defaultTextStyle>
    <a:defPPr>
      <a:defRPr lang="en-US"/>
    </a:defPPr>
    <a:lvl1pPr algn="l" rtl="0" fontAlgn="base">
      <a:lnSpc>
        <a:spcPct val="90000"/>
      </a:lnSpc>
      <a:spcBef>
        <a:spcPct val="50000"/>
      </a:spcBef>
      <a:spcAft>
        <a:spcPct val="0"/>
      </a:spcAft>
      <a:buClr>
        <a:schemeClr val="folHlink"/>
      </a:buClr>
      <a:buSzPct val="120000"/>
      <a:defRPr sz="2800" kern="1200">
        <a:solidFill>
          <a:schemeClr val="tx1"/>
        </a:solidFill>
        <a:latin typeface="Verdana" pitchFamily="-109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50000"/>
      </a:spcBef>
      <a:spcAft>
        <a:spcPct val="0"/>
      </a:spcAft>
      <a:buClr>
        <a:schemeClr val="folHlink"/>
      </a:buClr>
      <a:buSzPct val="120000"/>
      <a:defRPr sz="2800" kern="1200">
        <a:solidFill>
          <a:schemeClr val="tx1"/>
        </a:solidFill>
        <a:latin typeface="Verdana" pitchFamily="-109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50000"/>
      </a:spcBef>
      <a:spcAft>
        <a:spcPct val="0"/>
      </a:spcAft>
      <a:buClr>
        <a:schemeClr val="folHlink"/>
      </a:buClr>
      <a:buSzPct val="120000"/>
      <a:defRPr sz="2800" kern="1200">
        <a:solidFill>
          <a:schemeClr val="tx1"/>
        </a:solidFill>
        <a:latin typeface="Verdana" pitchFamily="-109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50000"/>
      </a:spcBef>
      <a:spcAft>
        <a:spcPct val="0"/>
      </a:spcAft>
      <a:buClr>
        <a:schemeClr val="folHlink"/>
      </a:buClr>
      <a:buSzPct val="120000"/>
      <a:defRPr sz="2800" kern="1200">
        <a:solidFill>
          <a:schemeClr val="tx1"/>
        </a:solidFill>
        <a:latin typeface="Verdana" pitchFamily="-109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50000"/>
      </a:spcBef>
      <a:spcAft>
        <a:spcPct val="0"/>
      </a:spcAft>
      <a:buClr>
        <a:schemeClr val="folHlink"/>
      </a:buClr>
      <a:buSzPct val="120000"/>
      <a:defRPr sz="2800" kern="1200">
        <a:solidFill>
          <a:schemeClr val="tx1"/>
        </a:solidFill>
        <a:latin typeface="Verdana" pitchFamily="-109" charset="0"/>
        <a:ea typeface="+mn-ea"/>
        <a:cs typeface="+mn-cs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Verdana" pitchFamily="-109" charset="0"/>
        <a:ea typeface="+mn-ea"/>
        <a:cs typeface="+mn-cs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Verdana" pitchFamily="-109" charset="0"/>
        <a:ea typeface="+mn-ea"/>
        <a:cs typeface="+mn-cs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Verdana" pitchFamily="-109" charset="0"/>
        <a:ea typeface="+mn-ea"/>
        <a:cs typeface="+mn-cs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Verdana" pitchFamily="-109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99FF"/>
    <a:srgbClr val="85AEFF"/>
    <a:srgbClr val="6DE850"/>
    <a:srgbClr val="FF3300"/>
    <a:srgbClr val="FFFF00"/>
    <a:srgbClr val="FFFF5F"/>
    <a:srgbClr val="996633"/>
    <a:srgbClr val="FFFF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1152" y="-608"/>
      </p:cViewPr>
      <p:guideLst>
        <p:guide orient="horz" pos="2168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3640"/>
    </p:cViewPr>
  </p:sorterViewPr>
  <p:notesViewPr>
    <p:cSldViewPr snapToGrid="0">
      <p:cViewPr varScale="1">
        <p:scale>
          <a:sx n="76" d="100"/>
          <a:sy n="76" d="100"/>
        </p:scale>
        <p:origin x="-768" y="-78"/>
      </p:cViewPr>
      <p:guideLst>
        <p:guide orient="horz" pos="2200"/>
        <p:guide pos="292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64" Type="http://schemas.openxmlformats.org/officeDocument/2006/relationships/slide" Target="slides/slide63.xml"/><Relationship Id="rId60" Type="http://schemas.openxmlformats.org/officeDocument/2006/relationships/slide" Target="slides/slide59.xml"/><Relationship Id="rId70" Type="http://schemas.openxmlformats.org/officeDocument/2006/relationships/slide" Target="slides/slide69.xml"/><Relationship Id="rId94" Type="http://schemas.openxmlformats.org/officeDocument/2006/relationships/presProps" Target="presProps.xml"/><Relationship Id="rId7" Type="http://schemas.openxmlformats.org/officeDocument/2006/relationships/slide" Target="slides/slide6.xml"/><Relationship Id="rId74" Type="http://schemas.openxmlformats.org/officeDocument/2006/relationships/slide" Target="slides/slide73.xml"/><Relationship Id="rId25" Type="http://schemas.openxmlformats.org/officeDocument/2006/relationships/slide" Target="slides/slide24.xml"/><Relationship Id="rId96" Type="http://schemas.openxmlformats.org/officeDocument/2006/relationships/theme" Target="theme/theme1.xml"/><Relationship Id="rId10" Type="http://schemas.openxmlformats.org/officeDocument/2006/relationships/slide" Target="slides/slide9.xml"/><Relationship Id="rId50" Type="http://schemas.openxmlformats.org/officeDocument/2006/relationships/slide" Target="slides/slide49.xml"/><Relationship Id="rId17" Type="http://schemas.openxmlformats.org/officeDocument/2006/relationships/slide" Target="slides/slide16.xml"/><Relationship Id="rId71" Type="http://schemas.openxmlformats.org/officeDocument/2006/relationships/slide" Target="slides/slide70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89" Type="http://schemas.openxmlformats.org/officeDocument/2006/relationships/slide" Target="slides/slide88.xml"/><Relationship Id="rId88" Type="http://schemas.openxmlformats.org/officeDocument/2006/relationships/slide" Target="slides/slide87.xml"/><Relationship Id="rId82" Type="http://schemas.openxmlformats.org/officeDocument/2006/relationships/slide" Target="slides/slide81.xml"/><Relationship Id="rId69" Type="http://schemas.openxmlformats.org/officeDocument/2006/relationships/slide" Target="slides/slide68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72" Type="http://schemas.openxmlformats.org/officeDocument/2006/relationships/slide" Target="slides/slide71.xml"/><Relationship Id="rId35" Type="http://schemas.openxmlformats.org/officeDocument/2006/relationships/slide" Target="slides/slide34.xml"/><Relationship Id="rId75" Type="http://schemas.openxmlformats.org/officeDocument/2006/relationships/slide" Target="slides/slide74.xml"/><Relationship Id="rId80" Type="http://schemas.openxmlformats.org/officeDocument/2006/relationships/slide" Target="slides/slide79.xml"/><Relationship Id="rId31" Type="http://schemas.openxmlformats.org/officeDocument/2006/relationships/slide" Target="slides/slide30.xml"/><Relationship Id="rId62" Type="http://schemas.openxmlformats.org/officeDocument/2006/relationships/slide" Target="slides/slide61.xml"/><Relationship Id="rId79" Type="http://schemas.openxmlformats.org/officeDocument/2006/relationships/slide" Target="slides/slide78.xml"/><Relationship Id="rId9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47" Type="http://schemas.openxmlformats.org/officeDocument/2006/relationships/slide" Target="slides/slide46.xml"/><Relationship Id="rId56" Type="http://schemas.openxmlformats.org/officeDocument/2006/relationships/slide" Target="slides/slide55.xml"/><Relationship Id="rId48" Type="http://schemas.openxmlformats.org/officeDocument/2006/relationships/slide" Target="slides/slide47.xml"/><Relationship Id="rId32" Type="http://schemas.openxmlformats.org/officeDocument/2006/relationships/slide" Target="slides/slide31.xml"/><Relationship Id="rId13" Type="http://schemas.openxmlformats.org/officeDocument/2006/relationships/slide" Target="slides/slide12.xml"/><Relationship Id="rId52" Type="http://schemas.openxmlformats.org/officeDocument/2006/relationships/slide" Target="slides/slide51.xml"/><Relationship Id="rId54" Type="http://schemas.openxmlformats.org/officeDocument/2006/relationships/slide" Target="slides/slide53.xml"/><Relationship Id="rId23" Type="http://schemas.openxmlformats.org/officeDocument/2006/relationships/slide" Target="slides/slide22.xml"/><Relationship Id="rId61" Type="http://schemas.openxmlformats.org/officeDocument/2006/relationships/slide" Target="slides/slide60.xml"/><Relationship Id="rId53" Type="http://schemas.openxmlformats.org/officeDocument/2006/relationships/slide" Target="slides/slide52.xml"/><Relationship Id="rId84" Type="http://schemas.openxmlformats.org/officeDocument/2006/relationships/slide" Target="slides/slide83.xml"/><Relationship Id="rId30" Type="http://schemas.openxmlformats.org/officeDocument/2006/relationships/slide" Target="slides/slide29.xml"/><Relationship Id="rId29" Type="http://schemas.openxmlformats.org/officeDocument/2006/relationships/slide" Target="slides/slide28.xml"/><Relationship Id="rId83" Type="http://schemas.openxmlformats.org/officeDocument/2006/relationships/slide" Target="slides/slide82.xml"/><Relationship Id="rId41" Type="http://schemas.openxmlformats.org/officeDocument/2006/relationships/slide" Target="slides/slide40.xml"/><Relationship Id="rId5" Type="http://schemas.openxmlformats.org/officeDocument/2006/relationships/slide" Target="slides/slide4.xml"/><Relationship Id="rId22" Type="http://schemas.openxmlformats.org/officeDocument/2006/relationships/slide" Target="slides/slide21.xml"/><Relationship Id="rId95" Type="http://schemas.openxmlformats.org/officeDocument/2006/relationships/viewProps" Target="viewProps.xml"/><Relationship Id="rId39" Type="http://schemas.openxmlformats.org/officeDocument/2006/relationships/slide" Target="slides/slide38.xml"/><Relationship Id="rId43" Type="http://schemas.openxmlformats.org/officeDocument/2006/relationships/slide" Target="slides/slide42.xml"/><Relationship Id="rId90" Type="http://schemas.openxmlformats.org/officeDocument/2006/relationships/notesMaster" Target="notesMasters/notesMaster1.xml"/><Relationship Id="rId77" Type="http://schemas.openxmlformats.org/officeDocument/2006/relationships/slide" Target="slides/slide76.xml"/><Relationship Id="rId63" Type="http://schemas.openxmlformats.org/officeDocument/2006/relationships/slide" Target="slides/slide62.xml"/><Relationship Id="rId85" Type="http://schemas.openxmlformats.org/officeDocument/2006/relationships/slide" Target="slides/slide84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92" Type="http://schemas.openxmlformats.org/officeDocument/2006/relationships/printerSettings" Target="printerSettings/printerSettings1.bin"/><Relationship Id="rId45" Type="http://schemas.openxmlformats.org/officeDocument/2006/relationships/slide" Target="slides/slide44.xml"/><Relationship Id="rId58" Type="http://schemas.openxmlformats.org/officeDocument/2006/relationships/slide" Target="slides/slide57.xml"/><Relationship Id="rId42" Type="http://schemas.openxmlformats.org/officeDocument/2006/relationships/slide" Target="slides/slide41.xml"/><Relationship Id="rId73" Type="http://schemas.openxmlformats.org/officeDocument/2006/relationships/slide" Target="slides/slide72.xml"/><Relationship Id="rId87" Type="http://schemas.openxmlformats.org/officeDocument/2006/relationships/slide" Target="slides/slide86.xml"/><Relationship Id="rId6" Type="http://schemas.openxmlformats.org/officeDocument/2006/relationships/slide" Target="slides/slide5.xml"/><Relationship Id="rId49" Type="http://schemas.openxmlformats.org/officeDocument/2006/relationships/slide" Target="slides/slide48.xml"/><Relationship Id="rId44" Type="http://schemas.openxmlformats.org/officeDocument/2006/relationships/slide" Target="slides/slide43.xml"/><Relationship Id="rId19" Type="http://schemas.openxmlformats.org/officeDocument/2006/relationships/slide" Target="slides/slide18.xml"/><Relationship Id="rId57" Type="http://schemas.openxmlformats.org/officeDocument/2006/relationships/slide" Target="slides/slide56.xml"/><Relationship Id="rId46" Type="http://schemas.openxmlformats.org/officeDocument/2006/relationships/slide" Target="slides/slide45.xml"/><Relationship Id="rId86" Type="http://schemas.openxmlformats.org/officeDocument/2006/relationships/slide" Target="slides/slide85.xml"/><Relationship Id="rId59" Type="http://schemas.openxmlformats.org/officeDocument/2006/relationships/slide" Target="slides/slide58.xml"/><Relationship Id="rId51" Type="http://schemas.openxmlformats.org/officeDocument/2006/relationships/slide" Target="slides/slide50.xml"/><Relationship Id="rId66" Type="http://schemas.openxmlformats.org/officeDocument/2006/relationships/slide" Target="slides/slide65.xml"/><Relationship Id="rId55" Type="http://schemas.openxmlformats.org/officeDocument/2006/relationships/slide" Target="slides/slide54.xml"/><Relationship Id="rId34" Type="http://schemas.openxmlformats.org/officeDocument/2006/relationships/slide" Target="slides/slide33.xml"/><Relationship Id="rId81" Type="http://schemas.openxmlformats.org/officeDocument/2006/relationships/slide" Target="slides/slide80.xml"/><Relationship Id="rId40" Type="http://schemas.openxmlformats.org/officeDocument/2006/relationships/slide" Target="slides/slide39.xml"/><Relationship Id="rId36" Type="http://schemas.openxmlformats.org/officeDocument/2006/relationships/slide" Target="slides/slide35.xml"/><Relationship Id="rId76" Type="http://schemas.openxmlformats.org/officeDocument/2006/relationships/slide" Target="slides/slide75.xml"/><Relationship Id="rId8" Type="http://schemas.openxmlformats.org/officeDocument/2006/relationships/slide" Target="slides/slide7.xml"/><Relationship Id="rId65" Type="http://schemas.openxmlformats.org/officeDocument/2006/relationships/slide" Target="slides/slide64.xml"/><Relationship Id="rId67" Type="http://schemas.openxmlformats.org/officeDocument/2006/relationships/slide" Target="slides/slide66.xml"/><Relationship Id="rId37" Type="http://schemas.openxmlformats.org/officeDocument/2006/relationships/slide" Target="slides/slide36.xml"/><Relationship Id="rId12" Type="http://schemas.openxmlformats.org/officeDocument/2006/relationships/slide" Target="slides/slide11.xml"/><Relationship Id="rId3" Type="http://schemas.openxmlformats.org/officeDocument/2006/relationships/slide" Target="slides/slide2.xml"/><Relationship Id="rId26" Type="http://schemas.openxmlformats.org/officeDocument/2006/relationships/slide" Target="slides/slide25.xml"/><Relationship Id="rId11" Type="http://schemas.openxmlformats.org/officeDocument/2006/relationships/slide" Target="slides/slide10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91" Type="http://schemas.openxmlformats.org/officeDocument/2006/relationships/handoutMaster" Target="handoutMasters/handoutMaster1.xml"/><Relationship Id="rId93" Type="http://schemas.openxmlformats.org/officeDocument/2006/relationships/tags" Target="tags/tag1.xml"/><Relationship Id="rId78" Type="http://schemas.openxmlformats.org/officeDocument/2006/relationships/slide" Target="slides/slide77.xml"/><Relationship Id="rId15" Type="http://schemas.openxmlformats.org/officeDocument/2006/relationships/slide" Target="slides/slide14.xml"/><Relationship Id="rId21" Type="http://schemas.openxmlformats.org/officeDocument/2006/relationships/slide" Target="slides/slide20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.xml"/><Relationship Id="rId3" Type="http://schemas.openxmlformats.org/officeDocument/2006/relationships/slide" Target="slides/slide85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3" Type="http://schemas.openxmlformats.org/officeDocument/2006/relationships/image" Target="../media/image36.wmf"/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4" Type="http://schemas.openxmlformats.org/officeDocument/2006/relationships/image" Target="../media/image43.wmf"/><Relationship Id="rId5" Type="http://schemas.openxmlformats.org/officeDocument/2006/relationships/image" Target="../media/image44.wmf"/><Relationship Id="rId7" Type="http://schemas.openxmlformats.org/officeDocument/2006/relationships/image" Target="../media/image46.wmf"/><Relationship Id="rId1" Type="http://schemas.openxmlformats.org/officeDocument/2006/relationships/image" Target="../media/image30.wmf"/><Relationship Id="rId2" Type="http://schemas.openxmlformats.org/officeDocument/2006/relationships/image" Target="../media/image31.wmf"/><Relationship Id="rId9" Type="http://schemas.openxmlformats.org/officeDocument/2006/relationships/image" Target="../media/image48.wmf"/><Relationship Id="rId3" Type="http://schemas.openxmlformats.org/officeDocument/2006/relationships/image" Target="../media/image32.wmf"/><Relationship Id="rId6" Type="http://schemas.openxmlformats.org/officeDocument/2006/relationships/image" Target="../media/image45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4" Type="http://schemas.openxmlformats.org/officeDocument/2006/relationships/image" Target="../media/image66.wmf"/><Relationship Id="rId5" Type="http://schemas.openxmlformats.org/officeDocument/2006/relationships/image" Target="../media/image67.wmf"/><Relationship Id="rId7" Type="http://schemas.openxmlformats.org/officeDocument/2006/relationships/image" Target="../media/image69.wmf"/><Relationship Id="rId1" Type="http://schemas.openxmlformats.org/officeDocument/2006/relationships/image" Target="../media/image63.wmf"/><Relationship Id="rId2" Type="http://schemas.openxmlformats.org/officeDocument/2006/relationships/image" Target="../media/image64.wmf"/><Relationship Id="rId3" Type="http://schemas.openxmlformats.org/officeDocument/2006/relationships/image" Target="../media/image65.wmf"/><Relationship Id="rId6" Type="http://schemas.openxmlformats.org/officeDocument/2006/relationships/image" Target="../media/image6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3" Type="http://schemas.openxmlformats.org/officeDocument/2006/relationships/image" Target="../media/image77.wmf"/><Relationship Id="rId1" Type="http://schemas.openxmlformats.org/officeDocument/2006/relationships/image" Target="../media/image7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23.vml.rels><?xml version="1.0" encoding="UTF-8" standalone="yes"?>
<Relationships xmlns="http://schemas.openxmlformats.org/package/2006/relationships"><Relationship Id="rId4" Type="http://schemas.openxmlformats.org/officeDocument/2006/relationships/image" Target="../media/image148.wmf"/><Relationship Id="rId1" Type="http://schemas.openxmlformats.org/officeDocument/2006/relationships/image" Target="../media/image145.wmf"/><Relationship Id="rId2" Type="http://schemas.openxmlformats.org/officeDocument/2006/relationships/image" Target="../media/image146.wmf"/><Relationship Id="rId3" Type="http://schemas.openxmlformats.org/officeDocument/2006/relationships/image" Target="../media/image147.wmf"/><Relationship Id="rId5" Type="http://schemas.openxmlformats.org/officeDocument/2006/relationships/image" Target="../media/image14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wmf"/><Relationship Id="rId1" Type="http://schemas.openxmlformats.org/officeDocument/2006/relationships/image" Target="../media/image15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4" Type="http://schemas.openxmlformats.org/officeDocument/2006/relationships/image" Target="../media/image26.wmf"/><Relationship Id="rId10" Type="http://schemas.openxmlformats.org/officeDocument/2006/relationships/image" Target="../media/image32.wmf"/><Relationship Id="rId5" Type="http://schemas.openxmlformats.org/officeDocument/2006/relationships/image" Target="../media/image27.wmf"/><Relationship Id="rId7" Type="http://schemas.openxmlformats.org/officeDocument/2006/relationships/image" Target="../media/image29.wmf"/><Relationship Id="rId1" Type="http://schemas.openxmlformats.org/officeDocument/2006/relationships/image" Target="../media/image23.wmf"/><Relationship Id="rId2" Type="http://schemas.openxmlformats.org/officeDocument/2006/relationships/image" Target="../media/image24.wmf"/><Relationship Id="rId9" Type="http://schemas.openxmlformats.org/officeDocument/2006/relationships/image" Target="../media/image31.wmf"/><Relationship Id="rId3" Type="http://schemas.openxmlformats.org/officeDocument/2006/relationships/image" Target="../media/image25.wmf"/><Relationship Id="rId6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84" tIns="46792" rIns="93584" bIns="46792" numCol="1" anchor="t" anchorCtr="0" compatLnSpc="1">
            <a:prstTxWarp prst="textNoShape">
              <a:avLst/>
            </a:prstTxWarp>
          </a:bodyPr>
          <a:lstStyle>
            <a:lvl1pPr defTabSz="936625">
              <a:lnSpc>
                <a:spcPct val="100000"/>
              </a:lnSpc>
              <a:spcBef>
                <a:spcPct val="0"/>
              </a:spcBef>
              <a:buClrTx/>
              <a:buSzTx/>
              <a:defRPr sz="1300">
                <a:latin typeface="Times New Roman" pitchFamily="-109" charset="0"/>
              </a:defRPr>
            </a:lvl1pPr>
          </a:lstStyle>
          <a:p>
            <a:endParaRPr lang="en-US"/>
          </a:p>
        </p:txBody>
      </p:sp>
      <p:sp>
        <p:nvSpPr>
          <p:cNvPr id="3297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1796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84" tIns="46792" rIns="93584" bIns="46792" numCol="1" anchor="t" anchorCtr="0" compatLnSpc="1">
            <a:prstTxWarp prst="textNoShape">
              <a:avLst/>
            </a:prstTxWarp>
          </a:bodyPr>
          <a:lstStyle>
            <a:lvl1pPr algn="r" defTabSz="936625">
              <a:lnSpc>
                <a:spcPct val="100000"/>
              </a:lnSpc>
              <a:spcBef>
                <a:spcPct val="0"/>
              </a:spcBef>
              <a:buClrTx/>
              <a:buSzTx/>
              <a:defRPr sz="1300">
                <a:latin typeface="Times New Roman" pitchFamily="-109" charset="0"/>
              </a:defRPr>
            </a:lvl1pPr>
          </a:lstStyle>
          <a:p>
            <a:endParaRPr lang="en-US"/>
          </a:p>
        </p:txBody>
      </p:sp>
      <p:sp>
        <p:nvSpPr>
          <p:cNvPr id="3297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37338"/>
            <a:ext cx="4017963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84" tIns="46792" rIns="93584" bIns="46792" numCol="1" anchor="b" anchorCtr="0" compatLnSpc="1">
            <a:prstTxWarp prst="textNoShape">
              <a:avLst/>
            </a:prstTxWarp>
          </a:bodyPr>
          <a:lstStyle>
            <a:lvl1pPr defTabSz="936625">
              <a:lnSpc>
                <a:spcPct val="100000"/>
              </a:lnSpc>
              <a:spcBef>
                <a:spcPct val="0"/>
              </a:spcBef>
              <a:buClrTx/>
              <a:buSzTx/>
              <a:defRPr sz="1300">
                <a:latin typeface="Times New Roman" pitchFamily="-109" charset="0"/>
              </a:defRPr>
            </a:lvl1pPr>
          </a:lstStyle>
          <a:p>
            <a:endParaRPr lang="en-US"/>
          </a:p>
        </p:txBody>
      </p:sp>
      <p:sp>
        <p:nvSpPr>
          <p:cNvPr id="3297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637338"/>
            <a:ext cx="4017962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84" tIns="46792" rIns="93584" bIns="46792" numCol="1" anchor="b" anchorCtr="0" compatLnSpc="1">
            <a:prstTxWarp prst="textNoShape">
              <a:avLst/>
            </a:prstTxWarp>
          </a:bodyPr>
          <a:lstStyle>
            <a:lvl1pPr algn="r" defTabSz="936625">
              <a:lnSpc>
                <a:spcPct val="100000"/>
              </a:lnSpc>
              <a:spcBef>
                <a:spcPct val="0"/>
              </a:spcBef>
              <a:buClrTx/>
              <a:buSzTx/>
              <a:defRPr sz="1300">
                <a:latin typeface="Times New Roman" pitchFamily="-109" charset="0"/>
              </a:defRPr>
            </a:lvl1pPr>
          </a:lstStyle>
          <a:p>
            <a:fld id="{EDC55E76-2EBF-C345-9A66-9D0D4747F97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179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84" tIns="46792" rIns="93584" bIns="46792" numCol="1" anchor="t" anchorCtr="0" compatLnSpc="1">
            <a:prstTxWarp prst="textNoShape">
              <a:avLst/>
            </a:prstTxWarp>
          </a:bodyPr>
          <a:lstStyle>
            <a:lvl1pPr defTabSz="936625">
              <a:lnSpc>
                <a:spcPct val="100000"/>
              </a:lnSpc>
              <a:spcBef>
                <a:spcPct val="0"/>
              </a:spcBef>
              <a:buClrTx/>
              <a:buSzTx/>
              <a:defRPr sz="1300">
                <a:latin typeface="Times New Roman" pitchFamily="-109" charset="0"/>
              </a:defRPr>
            </a:lvl1pPr>
          </a:lstStyle>
          <a:p>
            <a:endParaRPr lang="en-US"/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17962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84" tIns="46792" rIns="93584" bIns="46792" numCol="1" anchor="t" anchorCtr="0" compatLnSpc="1">
            <a:prstTxWarp prst="textNoShape">
              <a:avLst/>
            </a:prstTxWarp>
          </a:bodyPr>
          <a:lstStyle>
            <a:lvl1pPr algn="r" defTabSz="936625">
              <a:lnSpc>
                <a:spcPct val="100000"/>
              </a:lnSpc>
              <a:spcBef>
                <a:spcPct val="0"/>
              </a:spcBef>
              <a:buClrTx/>
              <a:buSzTx/>
              <a:defRPr sz="1300">
                <a:latin typeface="Times New Roman" pitchFamily="-109" charset="0"/>
              </a:defRPr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2892425" y="525463"/>
            <a:ext cx="3490913" cy="26177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6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5075" y="3317875"/>
            <a:ext cx="6800850" cy="314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84" tIns="46792" rIns="93584" bIns="467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6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37338"/>
            <a:ext cx="4017963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84" tIns="46792" rIns="93584" bIns="46792" numCol="1" anchor="b" anchorCtr="0" compatLnSpc="1">
            <a:prstTxWarp prst="textNoShape">
              <a:avLst/>
            </a:prstTxWarp>
          </a:bodyPr>
          <a:lstStyle>
            <a:lvl1pPr defTabSz="936625">
              <a:lnSpc>
                <a:spcPct val="100000"/>
              </a:lnSpc>
              <a:spcBef>
                <a:spcPct val="0"/>
              </a:spcBef>
              <a:buClrTx/>
              <a:buSzTx/>
              <a:defRPr sz="1300">
                <a:latin typeface="Times New Roman" pitchFamily="-109" charset="0"/>
              </a:defRPr>
            </a:lvl1pPr>
          </a:lstStyle>
          <a:p>
            <a:endParaRPr lang="en-US"/>
          </a:p>
        </p:txBody>
      </p:sp>
      <p:sp>
        <p:nvSpPr>
          <p:cNvPr id="166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37338"/>
            <a:ext cx="4017962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84" tIns="46792" rIns="93584" bIns="46792" numCol="1" anchor="b" anchorCtr="0" compatLnSpc="1">
            <a:prstTxWarp prst="textNoShape">
              <a:avLst/>
            </a:prstTxWarp>
          </a:bodyPr>
          <a:lstStyle>
            <a:lvl1pPr algn="r" defTabSz="936625">
              <a:lnSpc>
                <a:spcPct val="100000"/>
              </a:lnSpc>
              <a:spcBef>
                <a:spcPct val="0"/>
              </a:spcBef>
              <a:buClrTx/>
              <a:buSzTx/>
              <a:defRPr sz="1300">
                <a:latin typeface="Times New Roman" pitchFamily="-109" charset="0"/>
              </a:defRPr>
            </a:lvl1pPr>
          </a:lstStyle>
          <a:p>
            <a:fld id="{40B4458C-B801-3B4B-88E9-2A64228E9A2E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7BA5B7-B78F-6D42-A2D3-CC373AD7892C}" type="slidenum">
              <a:rPr lang="en-US"/>
              <a:pPr/>
              <a:t>12</a:t>
            </a:fld>
            <a:endParaRPr lang="en-US"/>
          </a:p>
        </p:txBody>
      </p:sp>
      <p:sp>
        <p:nvSpPr>
          <p:cNvPr id="276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9977D2-D396-1E4A-BE95-2680BB0B6099}" type="slidenum">
              <a:rPr lang="en-US"/>
              <a:pPr/>
              <a:t>67</a:t>
            </a:fld>
            <a:endParaRPr lang="en-US"/>
          </a:p>
        </p:txBody>
      </p:sp>
      <p:sp>
        <p:nvSpPr>
          <p:cNvPr id="84995" name="Rectangle 2"/>
          <p:cNvSpPr>
            <a:spLocks noChangeArrowheads="1"/>
          </p:cNvSpPr>
          <p:nvPr>
            <p:ph type="sldImg"/>
          </p:nvPr>
        </p:nvSpPr>
        <p:spPr>
          <a:xfrm>
            <a:off x="2898775" y="531813"/>
            <a:ext cx="3475038" cy="2606675"/>
          </a:xfrm>
          <a:solidFill>
            <a:srgbClr val="FFFFFF"/>
          </a:solidFill>
          <a:ln/>
        </p:spPr>
      </p:sp>
      <p:sp>
        <p:nvSpPr>
          <p:cNvPr id="84996" name="Rectangle 3"/>
          <p:cNvSpPr>
            <a:spLocks noChangeArrowheads="1"/>
          </p:cNvSpPr>
          <p:nvPr>
            <p:ph type="body" idx="1"/>
          </p:nvPr>
        </p:nvSpPr>
        <p:spPr>
          <a:xfrm>
            <a:off x="1238250" y="3321050"/>
            <a:ext cx="6791325" cy="314007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178" tIns="45089" rIns="90178" bIns="45089"/>
          <a:lstStyle/>
          <a:p>
            <a:pPr eaLnBrk="1" hangingPunct="1"/>
            <a:endParaRPr lang="de-DE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29438" y="381000"/>
            <a:ext cx="2105025" cy="5724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6167438" cy="5724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1306513"/>
            <a:ext cx="4129087" cy="47990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2675" y="1306513"/>
            <a:ext cx="4129088" cy="47990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81000"/>
            <a:ext cx="84248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enter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306513"/>
            <a:ext cx="8410575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Level 1</a:t>
            </a:r>
            <a:endParaRPr lang="en-US"/>
          </a:p>
          <a:p>
            <a:pPr lvl="1"/>
            <a:r>
              <a:rPr lang="de-DE"/>
              <a:t>Level 2</a:t>
            </a:r>
            <a:endParaRPr lang="en-US"/>
          </a:p>
          <a:p>
            <a:pPr lvl="2"/>
            <a:r>
              <a:rPr lang="de-DE"/>
              <a:t>Level 3</a:t>
            </a:r>
            <a:endParaRPr lang="en-US"/>
          </a:p>
          <a:p>
            <a:pPr lvl="3"/>
            <a:r>
              <a:rPr lang="de-DE"/>
              <a:t>Level 4</a:t>
            </a:r>
            <a:endParaRPr lang="en-US"/>
          </a:p>
          <a:p>
            <a:pPr lvl="4"/>
            <a:r>
              <a:rPr lang="de-DE"/>
              <a:t>Level 5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8051800" y="6527800"/>
            <a:ext cx="939800" cy="261938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4-</a:t>
            </a:r>
            <a:fld id="{C646FA4A-6253-2945-8137-D3EA24BBD1DD}" type="slidenum">
              <a:rPr lang="en-US" sz="1200"/>
              <a:pPr algn="r"/>
              <a:t>‹#›</a:t>
            </a:fld>
            <a:endParaRPr 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Verdan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20000"/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•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5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Microsoft_Equation4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7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Microsoft_Equation6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8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.xml"/><Relationship Id="rId5" Type="http://schemas.openxmlformats.org/officeDocument/2006/relationships/oleObject" Target="../embeddings/Microsoft_Equation9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10.bin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1" Type="http://schemas.openxmlformats.org/officeDocument/2006/relationships/video" Target="file://localhost/Users/Shared/thrun/Movies/AIIT-08/Demo_Omni.mp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Microsoft_Equation11.bin"/><Relationship Id="rId1" Type="http://schemas.openxmlformats.org/officeDocument/2006/relationships/vmlDrawing" Target="../drawings/vmlDrawing8.v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1" Type="http://schemas.openxmlformats.org/officeDocument/2006/relationships/video" Target="file://localhost/Users/Shared/thrun/Movies/AIIT-08/xr-4000.avi" TargetMode="Externa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5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1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13.bin"/><Relationship Id="rId7" Type="http://schemas.openxmlformats.org/officeDocument/2006/relationships/oleObject" Target="../embeddings/Microsoft_Equation16.bin"/><Relationship Id="rId11" Type="http://schemas.openxmlformats.org/officeDocument/2006/relationships/oleObject" Target="../embeddings/Microsoft_Equation20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Microsoft_Equation15.bin"/><Relationship Id="rId8" Type="http://schemas.openxmlformats.org/officeDocument/2006/relationships/oleObject" Target="../embeddings/Microsoft_Equation17.bin"/><Relationship Id="rId13" Type="http://schemas.openxmlformats.org/officeDocument/2006/relationships/oleObject" Target="../embeddings/Microsoft_Equation22.bin"/><Relationship Id="rId10" Type="http://schemas.openxmlformats.org/officeDocument/2006/relationships/oleObject" Target="../embeddings/Microsoft_Equation19.bin"/><Relationship Id="rId5" Type="http://schemas.openxmlformats.org/officeDocument/2006/relationships/oleObject" Target="../embeddings/Microsoft_Equation14.bin"/><Relationship Id="rId12" Type="http://schemas.openxmlformats.org/officeDocument/2006/relationships/oleObject" Target="../embeddings/Microsoft_Equation21.bin"/><Relationship Id="rId2" Type="http://schemas.openxmlformats.org/officeDocument/2006/relationships/slideLayout" Target="../slideLayouts/slideLayout2.xml"/><Relationship Id="rId9" Type="http://schemas.openxmlformats.org/officeDocument/2006/relationships/oleObject" Target="../embeddings/Microsoft_Equation18.bin"/><Relationship Id="rId3" Type="http://schemas.openxmlformats.org/officeDocument/2006/relationships/oleObject" Target="../embeddings/Microsoft_Equation12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1" Type="http://schemas.openxmlformats.org/officeDocument/2006/relationships/tags" Target="../tags/tag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24.bin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23.bin"/><Relationship Id="rId5" Type="http://schemas.openxmlformats.org/officeDocument/2006/relationships/oleObject" Target="../embeddings/Microsoft_Equation25.bin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oleObject" Target="../embeddings/Microsoft_Equation27.bin"/><Relationship Id="rId4" Type="http://schemas.openxmlformats.org/officeDocument/2006/relationships/image" Target="../media/image40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5" Type="http://schemas.openxmlformats.org/officeDocument/2006/relationships/oleObject" Target="../embeddings/Microsoft_Equation26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1.png"/><Relationship Id="rId1" Type="http://schemas.openxmlformats.org/officeDocument/2006/relationships/tags" Target="../tags/tag3.xml"/><Relationship Id="rId2" Type="http://schemas.openxmlformats.org/officeDocument/2006/relationships/tags" Target="../tags/tag4.xml"/><Relationship Id="rId3" Type="http://schemas.openxmlformats.org/officeDocument/2006/relationships/slideLayout" Target="../slideLayouts/slideLayout2.xml"/><Relationship Id="rId5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2.bin"/><Relationship Id="rId1" Type="http://schemas.openxmlformats.org/officeDocument/2006/relationships/vmlDrawing" Target="../drawings/vmlDrawing2.v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Equation33.bin"/><Relationship Id="rId4" Type="http://schemas.openxmlformats.org/officeDocument/2006/relationships/oleObject" Target="../embeddings/Microsoft_Equation29.bin"/><Relationship Id="rId10" Type="http://schemas.openxmlformats.org/officeDocument/2006/relationships/oleObject" Target="../embeddings/Microsoft_Equation35.bin"/><Relationship Id="rId5" Type="http://schemas.openxmlformats.org/officeDocument/2006/relationships/oleObject" Target="../embeddings/Microsoft_Equation30.bin"/><Relationship Id="rId7" Type="http://schemas.openxmlformats.org/officeDocument/2006/relationships/oleObject" Target="../embeddings/Microsoft_Equation32.bin"/><Relationship Id="rId11" Type="http://schemas.openxmlformats.org/officeDocument/2006/relationships/oleObject" Target="../embeddings/Microsoft_Equation36.bin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6.xml"/><Relationship Id="rId9" Type="http://schemas.openxmlformats.org/officeDocument/2006/relationships/oleObject" Target="../embeddings/Microsoft_Equation34.bin"/><Relationship Id="rId3" Type="http://schemas.openxmlformats.org/officeDocument/2006/relationships/oleObject" Target="../embeddings/Microsoft_Equation28.bin"/><Relationship Id="rId6" Type="http://schemas.openxmlformats.org/officeDocument/2006/relationships/oleObject" Target="../embeddings/Microsoft_Equation31.bin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6.png"/><Relationship Id="rId1" Type="http://schemas.openxmlformats.org/officeDocument/2006/relationships/tags" Target="../tags/tag5.xml"/><Relationship Id="rId2" Type="http://schemas.openxmlformats.org/officeDocument/2006/relationships/tags" Target="../tags/tag6.xml"/><Relationship Id="rId3" Type="http://schemas.openxmlformats.org/officeDocument/2006/relationships/slideLayout" Target="../slideLayouts/slideLayout2.xml"/><Relationship Id="rId5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5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Equation42.bin"/><Relationship Id="rId4" Type="http://schemas.openxmlformats.org/officeDocument/2006/relationships/oleObject" Target="../embeddings/Microsoft_Equation38.bin"/><Relationship Id="rId10" Type="http://schemas.openxmlformats.org/officeDocument/2006/relationships/oleObject" Target="../embeddings/Microsoft_Equation44.bin"/><Relationship Id="rId5" Type="http://schemas.openxmlformats.org/officeDocument/2006/relationships/oleObject" Target="../embeddings/Microsoft_Equation39.bin"/><Relationship Id="rId7" Type="http://schemas.openxmlformats.org/officeDocument/2006/relationships/oleObject" Target="../embeddings/Microsoft_Equation41.bin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6.xml"/><Relationship Id="rId9" Type="http://schemas.openxmlformats.org/officeDocument/2006/relationships/oleObject" Target="../embeddings/Microsoft_Equation43.bin"/><Relationship Id="rId3" Type="http://schemas.openxmlformats.org/officeDocument/2006/relationships/oleObject" Target="../embeddings/Microsoft_Equation37.bin"/><Relationship Id="rId6" Type="http://schemas.openxmlformats.org/officeDocument/2006/relationships/oleObject" Target="../embeddings/Microsoft_Equation40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0.png"/><Relationship Id="rId5" Type="http://schemas.openxmlformats.org/officeDocument/2006/relationships/image" Target="../media/image73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3" Type="http://schemas.openxmlformats.org/officeDocument/2006/relationships/image" Target="../media/image72.png"/><Relationship Id="rId6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8.wmf"/><Relationship Id="rId5" Type="http://schemas.openxmlformats.org/officeDocument/2006/relationships/image" Target="../media/image79.png"/><Relationship Id="rId7" Type="http://schemas.openxmlformats.org/officeDocument/2006/relationships/oleObject" Target="../embeddings/Microsoft_Equation47.bin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Microsoft_Equation45.bin"/><Relationship Id="rId6" Type="http://schemas.openxmlformats.org/officeDocument/2006/relationships/oleObject" Target="../embeddings/Microsoft_Equation46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48.bin"/><Relationship Id="rId1" Type="http://schemas.openxmlformats.org/officeDocument/2006/relationships/vmlDrawing" Target="../drawings/vmlDrawing15.v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3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49.bin"/><Relationship Id="rId1" Type="http://schemas.openxmlformats.org/officeDocument/2006/relationships/vmlDrawing" Target="../drawings/vmlDrawing16.v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3.bin"/><Relationship Id="rId1" Type="http://schemas.openxmlformats.org/officeDocument/2006/relationships/vmlDrawing" Target="../drawings/vmlDrawing3.v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4" Type="http://schemas.openxmlformats.org/officeDocument/2006/relationships/image" Target="../media/image88.jpeg"/><Relationship Id="rId5" Type="http://schemas.openxmlformats.org/officeDocument/2006/relationships/image" Target="../media/image89.jpeg"/><Relationship Id="rId7" Type="http://schemas.openxmlformats.org/officeDocument/2006/relationships/hyperlink" Target="http://www.informatik.uni-freiburg.de/~burgard/sfb/eroeffnung/img_0790.jpg" TargetMode="External"/><Relationship Id="rId1" Type="http://schemas.openxmlformats.org/officeDocument/2006/relationships/video" Target="file://localhost/C/%5CDokumente%20und%20Einstellungen%5CWolfram%20Burgard%5CEigene%20Dateien%5Ctalks%5CFreudenstadt%5Czora_new1.avi" TargetMode="External"/><Relationship Id="rId2" Type="http://schemas.openxmlformats.org/officeDocument/2006/relationships/slideLayout" Target="../slideLayouts/slideLayout6.xml"/><Relationship Id="rId9" Type="http://schemas.openxmlformats.org/officeDocument/2006/relationships/image" Target="../media/image92.png"/><Relationship Id="rId3" Type="http://schemas.openxmlformats.org/officeDocument/2006/relationships/image" Target="../media/image87.png"/><Relationship Id="rId6" Type="http://schemas.openxmlformats.org/officeDocument/2006/relationships/image" Target="../media/image90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4" Type="http://schemas.openxmlformats.org/officeDocument/2006/relationships/image" Target="../media/image94.jpeg"/><Relationship Id="rId5" Type="http://schemas.openxmlformats.org/officeDocument/2006/relationships/image" Target="../media/image95.png"/><Relationship Id="rId7" Type="http://schemas.openxmlformats.org/officeDocument/2006/relationships/image" Target="../media/image97.png"/><Relationship Id="rId1" Type="http://schemas.openxmlformats.org/officeDocument/2006/relationships/video" Target="file://localhost/C/%5CDokumente%20und%20Einstellungen%5CWolfram%20Burgard%5CEigene%20Dateien%5Ctalks%5Canimations%5Cvideos%5Cfreiburg-b51-3d-big.avi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93.png"/><Relationship Id="rId6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51.bin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50.bin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1.png"/><Relationship Id="rId4" Type="http://schemas.openxmlformats.org/officeDocument/2006/relationships/image" Target="../media/image99.png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52.bin"/><Relationship Id="rId5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7.png"/><Relationship Id="rId5" Type="http://schemas.openxmlformats.org/officeDocument/2006/relationships/oleObject" Target="../embeddings/Microsoft_Equation53.bin"/><Relationship Id="rId7" Type="http://schemas.openxmlformats.org/officeDocument/2006/relationships/image" Target="../media/image108.png"/><Relationship Id="rId1" Type="http://schemas.openxmlformats.org/officeDocument/2006/relationships/vmlDrawing" Target="../drawings/vmlDrawing19.vml"/><Relationship Id="rId2" Type="http://schemas.openxmlformats.org/officeDocument/2006/relationships/tags" Target="../tags/tag7.xml"/><Relationship Id="rId3" Type="http://schemas.openxmlformats.org/officeDocument/2006/relationships/slideLayout" Target="../slideLayouts/slideLayout6.xml"/><Relationship Id="rId6" Type="http://schemas.openxmlformats.org/officeDocument/2006/relationships/oleObject" Target="../embeddings/Microsoft_Equation54.bin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12.png"/><Relationship Id="rId4" Type="http://schemas.openxmlformats.org/officeDocument/2006/relationships/oleObject" Target="../embeddings/Microsoft_Equation56.bin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Microsoft_Equation55.bin"/><Relationship Id="rId5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4.w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Microsoft_Equation57.bin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58.bin"/><Relationship Id="rId1" Type="http://schemas.openxmlformats.org/officeDocument/2006/relationships/vmlDrawing" Target="../drawings/vmlDrawing22.v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0.w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wmf"/><Relationship Id="rId3" Type="http://schemas.openxmlformats.org/officeDocument/2006/relationships/image" Target="../media/image119.wmf"/><Relationship Id="rId5" Type="http://schemas.openxmlformats.org/officeDocument/2006/relationships/image" Target="../media/image121.w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7.png"/><Relationship Id="rId4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4.png"/><Relationship Id="rId5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5" Type="http://schemas.openxmlformats.org/officeDocument/2006/relationships/image" Target="../media/image13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w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wm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wm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43.png"/><Relationship Id="rId1" Type="http://schemas.openxmlformats.org/officeDocument/2006/relationships/video" Target="file://localhost/Users/Shared/thrun/Movies/AIIT-08/MAPPING2-NEW.avi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60.bin"/><Relationship Id="rId5" Type="http://schemas.openxmlformats.org/officeDocument/2006/relationships/oleObject" Target="../embeddings/Microsoft_Equation61.bin"/><Relationship Id="rId7" Type="http://schemas.openxmlformats.org/officeDocument/2006/relationships/oleObject" Target="../embeddings/Microsoft_Equation63.bin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Microsoft_Equation59.bin"/><Relationship Id="rId6" Type="http://schemas.openxmlformats.org/officeDocument/2006/relationships/oleObject" Target="../embeddings/Microsoft_Equation62.bin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image" Target="../media/image154.png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5" Type="http://schemas.openxmlformats.org/officeDocument/2006/relationships/image" Target="../media/image15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64.bin"/><Relationship Id="rId1" Type="http://schemas.openxmlformats.org/officeDocument/2006/relationships/vmlDrawing" Target="../drawings/vmlDrawing24.vml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quation66.bin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Microsoft_Equation65.bin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0988" y="1725613"/>
            <a:ext cx="8615362" cy="1446212"/>
          </a:xfrm>
        </p:spPr>
        <p:txBody>
          <a:bodyPr/>
          <a:lstStyle/>
          <a:p>
            <a:pPr algn="ctr" eaLnBrk="1" hangingPunct="1"/>
            <a:r>
              <a:rPr lang="en-US" sz="4400" b="0" smtClean="0">
                <a:ea typeface="ＭＳ Ｐゴシック" pitchFamily="-109" charset="-128"/>
                <a:cs typeface="ＭＳ Ｐゴシック" pitchFamily="-109" charset="-128"/>
              </a:rPr>
              <a:t>Probabilistic Robotics: </a:t>
            </a:r>
            <a:br>
              <a:rPr lang="en-US" sz="4400" b="0" smtClean="0">
                <a:ea typeface="ＭＳ Ｐゴシック" pitchFamily="-109" charset="-128"/>
                <a:cs typeface="ＭＳ Ｐゴシック" pitchFamily="-109" charset="-128"/>
              </a:rPr>
            </a:br>
            <a:r>
              <a:rPr lang="en-US" sz="4400" b="0" smtClean="0">
                <a:ea typeface="ＭＳ Ｐゴシック" pitchFamily="-109" charset="-128"/>
                <a:cs typeface="ＭＳ Ｐゴシック" pitchFamily="-109" charset="-128"/>
              </a:rPr>
              <a:t>Motion and Sensing</a:t>
            </a:r>
          </a:p>
        </p:txBody>
      </p:sp>
      <p:sp>
        <p:nvSpPr>
          <p:cNvPr id="15363" name="Text Box 14"/>
          <p:cNvSpPr txBox="1">
            <a:spLocks noChangeArrowheads="1"/>
          </p:cNvSpPr>
          <p:nvPr/>
        </p:nvSpPr>
        <p:spPr bwMode="auto">
          <a:xfrm>
            <a:off x="635000" y="5905500"/>
            <a:ext cx="7886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/>
              <a:t>Slide credits: Wolfram Burgard, Dieter Fox, Cyrill Stachniss, Giorgio Grisetti, Maren Bennewitz, Christian Plagemann, Dirk Haehnel, Mike Montemerlo, Nick Roy, Kai Arras, Patrick Pfaff and others</a:t>
            </a:r>
          </a:p>
          <a:p>
            <a:r>
              <a:rPr lang="en-US" sz="1600"/>
              <a:t/>
            </a:r>
          </a:p>
        </p:txBody>
      </p:sp>
      <p:sp>
        <p:nvSpPr>
          <p:cNvPr id="15364" name="Text Box 14"/>
          <p:cNvSpPr txBox="1">
            <a:spLocks noChangeArrowheads="1"/>
          </p:cNvSpPr>
          <p:nvPr/>
        </p:nvSpPr>
        <p:spPr bwMode="auto">
          <a:xfrm>
            <a:off x="1287463" y="3833813"/>
            <a:ext cx="7856537" cy="109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Sebastian Thrun &amp;</a:t>
            </a:r>
            <a:r>
              <a:rPr lang="en-US" dirty="0" smtClean="0"/>
              <a:t> Alex </a:t>
            </a:r>
            <a:r>
              <a:rPr lang="en-US" smtClean="0"/>
              <a:t>Teichman</a:t>
            </a:r>
          </a:p>
          <a:p>
            <a:r>
              <a:rPr lang="en-US" dirty="0"/>
              <a:t>Stanford Artificial Intelligence 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00013"/>
            <a:ext cx="8424863" cy="579437"/>
          </a:xfrm>
        </p:spPr>
        <p:txBody>
          <a:bodyPr/>
          <a:lstStyle/>
          <a:p>
            <a:pPr eaLnBrk="1" hangingPunct="1"/>
            <a:r>
              <a:rPr lang="en-US" sz="3200">
                <a:ea typeface="ＭＳ Ｐゴシック" pitchFamily="-109" charset="-128"/>
                <a:cs typeface="ＭＳ Ｐゴシック" pitchFamily="-109" charset="-128"/>
              </a:rPr>
              <a:t>Differential Drive</a:t>
            </a:r>
          </a:p>
        </p:txBody>
      </p:sp>
      <p:sp>
        <p:nvSpPr>
          <p:cNvPr id="24581" name="Line 43"/>
          <p:cNvSpPr>
            <a:spLocks noChangeShapeType="1"/>
          </p:cNvSpPr>
          <p:nvPr/>
        </p:nvSpPr>
        <p:spPr bwMode="auto">
          <a:xfrm>
            <a:off x="1214438" y="1858963"/>
            <a:ext cx="3043237" cy="36210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2" name="Freeform 44"/>
          <p:cNvSpPr>
            <a:spLocks/>
          </p:cNvSpPr>
          <p:nvPr/>
        </p:nvSpPr>
        <p:spPr bwMode="auto">
          <a:xfrm>
            <a:off x="3451225" y="3479800"/>
            <a:ext cx="85725" cy="423863"/>
          </a:xfrm>
          <a:custGeom>
            <a:avLst/>
            <a:gdLst>
              <a:gd name="T0" fmla="*/ 2147483647 w 266"/>
              <a:gd name="T1" fmla="*/ 2147483647 h 1331"/>
              <a:gd name="T2" fmla="*/ 2147483647 w 266"/>
              <a:gd name="T3" fmla="*/ 2147483647 h 1331"/>
              <a:gd name="T4" fmla="*/ 2147483647 w 266"/>
              <a:gd name="T5" fmla="*/ 2147483647 h 1331"/>
              <a:gd name="T6" fmla="*/ 2147483647 w 266"/>
              <a:gd name="T7" fmla="*/ 2147483647 h 1331"/>
              <a:gd name="T8" fmla="*/ 2147483647 w 266"/>
              <a:gd name="T9" fmla="*/ 2147483647 h 1331"/>
              <a:gd name="T10" fmla="*/ 2147483647 w 266"/>
              <a:gd name="T11" fmla="*/ 2147483647 h 1331"/>
              <a:gd name="T12" fmla="*/ 2147483647 w 266"/>
              <a:gd name="T13" fmla="*/ 2147483647 h 1331"/>
              <a:gd name="T14" fmla="*/ 2147483647 w 266"/>
              <a:gd name="T15" fmla="*/ 2147483647 h 1331"/>
              <a:gd name="T16" fmla="*/ 2147483647 w 266"/>
              <a:gd name="T17" fmla="*/ 2147483647 h 1331"/>
              <a:gd name="T18" fmla="*/ 2147483647 w 266"/>
              <a:gd name="T19" fmla="*/ 2147483647 h 1331"/>
              <a:gd name="T20" fmla="*/ 2147483647 w 266"/>
              <a:gd name="T21" fmla="*/ 2147483647 h 1331"/>
              <a:gd name="T22" fmla="*/ 2147483647 w 266"/>
              <a:gd name="T23" fmla="*/ 2147483647 h 1331"/>
              <a:gd name="T24" fmla="*/ 2147483647 w 266"/>
              <a:gd name="T25" fmla="*/ 2147483647 h 1331"/>
              <a:gd name="T26" fmla="*/ 2147483647 w 266"/>
              <a:gd name="T27" fmla="*/ 2147483647 h 1331"/>
              <a:gd name="T28" fmla="*/ 2147483647 w 266"/>
              <a:gd name="T29" fmla="*/ 2147483647 h 1331"/>
              <a:gd name="T30" fmla="*/ 2147483647 w 266"/>
              <a:gd name="T31" fmla="*/ 2147483647 h 1331"/>
              <a:gd name="T32" fmla="*/ 2147483647 w 266"/>
              <a:gd name="T33" fmla="*/ 2147483647 h 1331"/>
              <a:gd name="T34" fmla="*/ 2147483647 w 266"/>
              <a:gd name="T35" fmla="*/ 2147483647 h 1331"/>
              <a:gd name="T36" fmla="*/ 2147483647 w 266"/>
              <a:gd name="T37" fmla="*/ 2147483647 h 1331"/>
              <a:gd name="T38" fmla="*/ 2147483647 w 266"/>
              <a:gd name="T39" fmla="*/ 2147483647 h 1331"/>
              <a:gd name="T40" fmla="*/ 2147483647 w 266"/>
              <a:gd name="T41" fmla="*/ 2147483647 h 1331"/>
              <a:gd name="T42" fmla="*/ 2147483647 w 266"/>
              <a:gd name="T43" fmla="*/ 2147483647 h 1331"/>
              <a:gd name="T44" fmla="*/ 2147483647 w 266"/>
              <a:gd name="T45" fmla="*/ 2147483647 h 1331"/>
              <a:gd name="T46" fmla="*/ 2147483647 w 266"/>
              <a:gd name="T47" fmla="*/ 2147483647 h 1331"/>
              <a:gd name="T48" fmla="*/ 2147483647 w 266"/>
              <a:gd name="T49" fmla="*/ 2147483647 h 1331"/>
              <a:gd name="T50" fmla="*/ 2147483647 w 266"/>
              <a:gd name="T51" fmla="*/ 2147483647 h 1331"/>
              <a:gd name="T52" fmla="*/ 2147483647 w 266"/>
              <a:gd name="T53" fmla="*/ 2147483647 h 1331"/>
              <a:gd name="T54" fmla="*/ 1874376158 w 266"/>
              <a:gd name="T55" fmla="*/ 2147483647 h 1331"/>
              <a:gd name="T56" fmla="*/ 1305426423 w 266"/>
              <a:gd name="T57" fmla="*/ 2147483647 h 1331"/>
              <a:gd name="T58" fmla="*/ 669383018 w 266"/>
              <a:gd name="T59" fmla="*/ 1356402999 h 1331"/>
              <a:gd name="T60" fmla="*/ 0 w 266"/>
              <a:gd name="T61" fmla="*/ 0 h 1331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266"/>
              <a:gd name="T94" fmla="*/ 0 h 1331"/>
              <a:gd name="T95" fmla="*/ 266 w 266"/>
              <a:gd name="T96" fmla="*/ 1331 h 1331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266" h="1331">
                <a:moveTo>
                  <a:pt x="260" y="1331"/>
                </a:moveTo>
                <a:lnTo>
                  <a:pt x="262" y="1285"/>
                </a:lnTo>
                <a:lnTo>
                  <a:pt x="264" y="1240"/>
                </a:lnTo>
                <a:lnTo>
                  <a:pt x="266" y="1194"/>
                </a:lnTo>
                <a:lnTo>
                  <a:pt x="266" y="1148"/>
                </a:lnTo>
                <a:lnTo>
                  <a:pt x="266" y="1102"/>
                </a:lnTo>
                <a:lnTo>
                  <a:pt x="264" y="1056"/>
                </a:lnTo>
                <a:lnTo>
                  <a:pt x="262" y="1011"/>
                </a:lnTo>
                <a:lnTo>
                  <a:pt x="259" y="965"/>
                </a:lnTo>
                <a:lnTo>
                  <a:pt x="255" y="920"/>
                </a:lnTo>
                <a:lnTo>
                  <a:pt x="251" y="874"/>
                </a:lnTo>
                <a:lnTo>
                  <a:pt x="246" y="829"/>
                </a:lnTo>
                <a:lnTo>
                  <a:pt x="240" y="784"/>
                </a:lnTo>
                <a:lnTo>
                  <a:pt x="232" y="739"/>
                </a:lnTo>
                <a:lnTo>
                  <a:pt x="225" y="694"/>
                </a:lnTo>
                <a:lnTo>
                  <a:pt x="217" y="648"/>
                </a:lnTo>
                <a:lnTo>
                  <a:pt x="207" y="604"/>
                </a:lnTo>
                <a:lnTo>
                  <a:pt x="198" y="559"/>
                </a:lnTo>
                <a:lnTo>
                  <a:pt x="187" y="515"/>
                </a:lnTo>
                <a:lnTo>
                  <a:pt x="175" y="470"/>
                </a:lnTo>
                <a:lnTo>
                  <a:pt x="163" y="427"/>
                </a:lnTo>
                <a:lnTo>
                  <a:pt x="150" y="382"/>
                </a:lnTo>
                <a:lnTo>
                  <a:pt x="137" y="339"/>
                </a:lnTo>
                <a:lnTo>
                  <a:pt x="123" y="295"/>
                </a:lnTo>
                <a:lnTo>
                  <a:pt x="107" y="253"/>
                </a:lnTo>
                <a:lnTo>
                  <a:pt x="90" y="209"/>
                </a:lnTo>
                <a:lnTo>
                  <a:pt x="74" y="167"/>
                </a:lnTo>
                <a:lnTo>
                  <a:pt x="56" y="126"/>
                </a:lnTo>
                <a:lnTo>
                  <a:pt x="39" y="83"/>
                </a:lnTo>
                <a:lnTo>
                  <a:pt x="20" y="42"/>
                </a:lnTo>
                <a:lnTo>
                  <a:pt x="0" y="0"/>
                </a:lnTo>
              </a:path>
            </a:pathLst>
          </a:custGeom>
          <a:noFill/>
          <a:ln w="7938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3" name="Freeform 45"/>
          <p:cNvSpPr>
            <a:spLocks/>
          </p:cNvSpPr>
          <p:nvPr/>
        </p:nvSpPr>
        <p:spPr bwMode="auto">
          <a:xfrm>
            <a:off x="1443038" y="1724025"/>
            <a:ext cx="85725" cy="395288"/>
          </a:xfrm>
          <a:custGeom>
            <a:avLst/>
            <a:gdLst>
              <a:gd name="T0" fmla="*/ 0 w 273"/>
              <a:gd name="T1" fmla="*/ 2147483647 h 1244"/>
              <a:gd name="T2" fmla="*/ 433458257 w 273"/>
              <a:gd name="T3" fmla="*/ 2147483647 h 1244"/>
              <a:gd name="T4" fmla="*/ 866916828 w 273"/>
              <a:gd name="T5" fmla="*/ 2147483647 h 1244"/>
              <a:gd name="T6" fmla="*/ 1300375085 w 273"/>
              <a:gd name="T7" fmla="*/ 2147483647 h 1244"/>
              <a:gd name="T8" fmla="*/ 1672009289 w 273"/>
              <a:gd name="T9" fmla="*/ 2147483647 h 1244"/>
              <a:gd name="T10" fmla="*/ 2105467860 w 273"/>
              <a:gd name="T11" fmla="*/ 2147483647 h 1244"/>
              <a:gd name="T12" fmla="*/ 2147483647 w 273"/>
              <a:gd name="T13" fmla="*/ 2147483647 h 1244"/>
              <a:gd name="T14" fmla="*/ 2147483647 w 273"/>
              <a:gd name="T15" fmla="*/ 2147483647 h 1244"/>
              <a:gd name="T16" fmla="*/ 2147483647 w 273"/>
              <a:gd name="T17" fmla="*/ 2147483647 h 1244"/>
              <a:gd name="T18" fmla="*/ 2147483647 w 273"/>
              <a:gd name="T19" fmla="*/ 2147483647 h 1244"/>
              <a:gd name="T20" fmla="*/ 2147483647 w 273"/>
              <a:gd name="T21" fmla="*/ 2147483647 h 1244"/>
              <a:gd name="T22" fmla="*/ 2147483647 w 273"/>
              <a:gd name="T23" fmla="*/ 2147483647 h 1244"/>
              <a:gd name="T24" fmla="*/ 2147483647 w 273"/>
              <a:gd name="T25" fmla="*/ 2147483647 h 1244"/>
              <a:gd name="T26" fmla="*/ 2147483647 w 273"/>
              <a:gd name="T27" fmla="*/ 2147483647 h 1244"/>
              <a:gd name="T28" fmla="*/ 2147483647 w 273"/>
              <a:gd name="T29" fmla="*/ 2147483647 h 1244"/>
              <a:gd name="T30" fmla="*/ 2147483647 w 273"/>
              <a:gd name="T31" fmla="*/ 2147483647 h 1244"/>
              <a:gd name="T32" fmla="*/ 2147483647 w 273"/>
              <a:gd name="T33" fmla="*/ 2147483647 h 1244"/>
              <a:gd name="T34" fmla="*/ 2147483647 w 273"/>
              <a:gd name="T35" fmla="*/ 2147483647 h 1244"/>
              <a:gd name="T36" fmla="*/ 2147483647 w 273"/>
              <a:gd name="T37" fmla="*/ 2147483647 h 1244"/>
              <a:gd name="T38" fmla="*/ 2147483647 w 273"/>
              <a:gd name="T39" fmla="*/ 2147483647 h 1244"/>
              <a:gd name="T40" fmla="*/ 2147483647 w 273"/>
              <a:gd name="T41" fmla="*/ 2147483647 h 1244"/>
              <a:gd name="T42" fmla="*/ 2147483647 w 273"/>
              <a:gd name="T43" fmla="*/ 2147483647 h 1244"/>
              <a:gd name="T44" fmla="*/ 2147483647 w 273"/>
              <a:gd name="T45" fmla="*/ 2147483647 h 1244"/>
              <a:gd name="T46" fmla="*/ 2147483647 w 273"/>
              <a:gd name="T47" fmla="*/ 2147483647 h 1244"/>
              <a:gd name="T48" fmla="*/ 2147483647 w 273"/>
              <a:gd name="T49" fmla="*/ 2147483647 h 1244"/>
              <a:gd name="T50" fmla="*/ 2147483647 w 273"/>
              <a:gd name="T51" fmla="*/ 2147483647 h 1244"/>
              <a:gd name="T52" fmla="*/ 2147483647 w 273"/>
              <a:gd name="T53" fmla="*/ 2147483647 h 1244"/>
              <a:gd name="T54" fmla="*/ 2147483647 w 273"/>
              <a:gd name="T55" fmla="*/ 2147483647 h 1244"/>
              <a:gd name="T56" fmla="*/ 2147483647 w 273"/>
              <a:gd name="T57" fmla="*/ 2147483647 h 1244"/>
              <a:gd name="T58" fmla="*/ 2147483647 w 273"/>
              <a:gd name="T59" fmla="*/ 2147483647 h 1244"/>
              <a:gd name="T60" fmla="*/ 2147483647 w 273"/>
              <a:gd name="T61" fmla="*/ 2147483647 h 1244"/>
              <a:gd name="T62" fmla="*/ 2147483647 w 273"/>
              <a:gd name="T63" fmla="*/ 2147483647 h 1244"/>
              <a:gd name="T64" fmla="*/ 2147483647 w 273"/>
              <a:gd name="T65" fmla="*/ 2147483647 h 1244"/>
              <a:gd name="T66" fmla="*/ 2147483647 w 273"/>
              <a:gd name="T67" fmla="*/ 2147483647 h 1244"/>
              <a:gd name="T68" fmla="*/ 2147483647 w 273"/>
              <a:gd name="T69" fmla="*/ 2147483647 h 1244"/>
              <a:gd name="T70" fmla="*/ 2147483647 w 273"/>
              <a:gd name="T71" fmla="*/ 2147483647 h 1244"/>
              <a:gd name="T72" fmla="*/ 2147483647 w 273"/>
              <a:gd name="T73" fmla="*/ 2147483647 h 1244"/>
              <a:gd name="T74" fmla="*/ 2147483647 w 273"/>
              <a:gd name="T75" fmla="*/ 2147483647 h 1244"/>
              <a:gd name="T76" fmla="*/ 2147483647 w 273"/>
              <a:gd name="T77" fmla="*/ 2147483647 h 1244"/>
              <a:gd name="T78" fmla="*/ 2147483647 w 273"/>
              <a:gd name="T79" fmla="*/ 2147483647 h 1244"/>
              <a:gd name="T80" fmla="*/ 2147483647 w 273"/>
              <a:gd name="T81" fmla="*/ 2147483647 h 1244"/>
              <a:gd name="T82" fmla="*/ 2147483647 w 273"/>
              <a:gd name="T83" fmla="*/ 2147483647 h 1244"/>
              <a:gd name="T84" fmla="*/ 2147483647 w 273"/>
              <a:gd name="T85" fmla="*/ 2147483647 h 1244"/>
              <a:gd name="T86" fmla="*/ 2147483647 w 273"/>
              <a:gd name="T87" fmla="*/ 2147483647 h 1244"/>
              <a:gd name="T88" fmla="*/ 2147483647 w 273"/>
              <a:gd name="T89" fmla="*/ 2147483647 h 1244"/>
              <a:gd name="T90" fmla="*/ 2147483647 w 273"/>
              <a:gd name="T91" fmla="*/ 2147483647 h 1244"/>
              <a:gd name="T92" fmla="*/ 2147483647 w 273"/>
              <a:gd name="T93" fmla="*/ 2147483647 h 1244"/>
              <a:gd name="T94" fmla="*/ 2147483647 w 273"/>
              <a:gd name="T95" fmla="*/ 2147483647 h 1244"/>
              <a:gd name="T96" fmla="*/ 2147483647 w 273"/>
              <a:gd name="T97" fmla="*/ 2147483647 h 1244"/>
              <a:gd name="T98" fmla="*/ 2147483647 w 273"/>
              <a:gd name="T99" fmla="*/ 2147483647 h 1244"/>
              <a:gd name="T100" fmla="*/ 2147483647 w 273"/>
              <a:gd name="T101" fmla="*/ 2147483647 h 1244"/>
              <a:gd name="T102" fmla="*/ 2147483647 w 273"/>
              <a:gd name="T103" fmla="*/ 2147483647 h 1244"/>
              <a:gd name="T104" fmla="*/ 2147483647 w 273"/>
              <a:gd name="T105" fmla="*/ 1475858589 h 1244"/>
              <a:gd name="T106" fmla="*/ 2147483647 w 273"/>
              <a:gd name="T107" fmla="*/ 737878771 h 1244"/>
              <a:gd name="T108" fmla="*/ 2147483647 w 273"/>
              <a:gd name="T109" fmla="*/ 0 h 1244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273"/>
              <a:gd name="T166" fmla="*/ 0 h 1244"/>
              <a:gd name="T167" fmla="*/ 273 w 273"/>
              <a:gd name="T168" fmla="*/ 1244 h 1244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273" h="1244">
                <a:moveTo>
                  <a:pt x="0" y="1244"/>
                </a:moveTo>
                <a:lnTo>
                  <a:pt x="14" y="1224"/>
                </a:lnTo>
                <a:lnTo>
                  <a:pt x="28" y="1205"/>
                </a:lnTo>
                <a:lnTo>
                  <a:pt x="42" y="1185"/>
                </a:lnTo>
                <a:lnTo>
                  <a:pt x="54" y="1164"/>
                </a:lnTo>
                <a:lnTo>
                  <a:pt x="68" y="1144"/>
                </a:lnTo>
                <a:lnTo>
                  <a:pt x="80" y="1123"/>
                </a:lnTo>
                <a:lnTo>
                  <a:pt x="92" y="1102"/>
                </a:lnTo>
                <a:lnTo>
                  <a:pt x="104" y="1080"/>
                </a:lnTo>
                <a:lnTo>
                  <a:pt x="115" y="1060"/>
                </a:lnTo>
                <a:lnTo>
                  <a:pt x="127" y="1038"/>
                </a:lnTo>
                <a:lnTo>
                  <a:pt x="137" y="1016"/>
                </a:lnTo>
                <a:lnTo>
                  <a:pt x="147" y="993"/>
                </a:lnTo>
                <a:lnTo>
                  <a:pt x="157" y="972"/>
                </a:lnTo>
                <a:lnTo>
                  <a:pt x="166" y="949"/>
                </a:lnTo>
                <a:lnTo>
                  <a:pt x="175" y="927"/>
                </a:lnTo>
                <a:lnTo>
                  <a:pt x="185" y="904"/>
                </a:lnTo>
                <a:lnTo>
                  <a:pt x="193" y="882"/>
                </a:lnTo>
                <a:lnTo>
                  <a:pt x="200" y="859"/>
                </a:lnTo>
                <a:lnTo>
                  <a:pt x="207" y="836"/>
                </a:lnTo>
                <a:lnTo>
                  <a:pt x="215" y="812"/>
                </a:lnTo>
                <a:lnTo>
                  <a:pt x="222" y="789"/>
                </a:lnTo>
                <a:lnTo>
                  <a:pt x="228" y="766"/>
                </a:lnTo>
                <a:lnTo>
                  <a:pt x="234" y="742"/>
                </a:lnTo>
                <a:lnTo>
                  <a:pt x="240" y="719"/>
                </a:lnTo>
                <a:lnTo>
                  <a:pt x="245" y="695"/>
                </a:lnTo>
                <a:lnTo>
                  <a:pt x="249" y="671"/>
                </a:lnTo>
                <a:lnTo>
                  <a:pt x="253" y="648"/>
                </a:lnTo>
                <a:lnTo>
                  <a:pt x="257" y="623"/>
                </a:lnTo>
                <a:lnTo>
                  <a:pt x="260" y="599"/>
                </a:lnTo>
                <a:lnTo>
                  <a:pt x="263" y="575"/>
                </a:lnTo>
                <a:lnTo>
                  <a:pt x="266" y="551"/>
                </a:lnTo>
                <a:lnTo>
                  <a:pt x="269" y="526"/>
                </a:lnTo>
                <a:lnTo>
                  <a:pt x="271" y="503"/>
                </a:lnTo>
                <a:lnTo>
                  <a:pt x="272" y="479"/>
                </a:lnTo>
                <a:lnTo>
                  <a:pt x="273" y="454"/>
                </a:lnTo>
                <a:lnTo>
                  <a:pt x="273" y="430"/>
                </a:lnTo>
                <a:lnTo>
                  <a:pt x="273" y="405"/>
                </a:lnTo>
                <a:lnTo>
                  <a:pt x="273" y="382"/>
                </a:lnTo>
                <a:lnTo>
                  <a:pt x="272" y="358"/>
                </a:lnTo>
                <a:lnTo>
                  <a:pt x="271" y="333"/>
                </a:lnTo>
                <a:lnTo>
                  <a:pt x="270" y="309"/>
                </a:lnTo>
                <a:lnTo>
                  <a:pt x="268" y="285"/>
                </a:lnTo>
                <a:lnTo>
                  <a:pt x="264" y="260"/>
                </a:lnTo>
                <a:lnTo>
                  <a:pt x="262" y="237"/>
                </a:lnTo>
                <a:lnTo>
                  <a:pt x="258" y="213"/>
                </a:lnTo>
                <a:lnTo>
                  <a:pt x="255" y="189"/>
                </a:lnTo>
                <a:lnTo>
                  <a:pt x="251" y="165"/>
                </a:lnTo>
                <a:lnTo>
                  <a:pt x="247" y="141"/>
                </a:lnTo>
                <a:lnTo>
                  <a:pt x="242" y="118"/>
                </a:lnTo>
                <a:lnTo>
                  <a:pt x="236" y="94"/>
                </a:lnTo>
                <a:lnTo>
                  <a:pt x="230" y="70"/>
                </a:lnTo>
                <a:lnTo>
                  <a:pt x="224" y="46"/>
                </a:lnTo>
                <a:lnTo>
                  <a:pt x="218" y="23"/>
                </a:lnTo>
                <a:lnTo>
                  <a:pt x="211" y="0"/>
                </a:ln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4" name="Freeform 46"/>
          <p:cNvSpPr>
            <a:spLocks/>
          </p:cNvSpPr>
          <p:nvPr/>
        </p:nvSpPr>
        <p:spPr bwMode="auto">
          <a:xfrm>
            <a:off x="1492250" y="1682750"/>
            <a:ext cx="41275" cy="68263"/>
          </a:xfrm>
          <a:custGeom>
            <a:avLst/>
            <a:gdLst>
              <a:gd name="T0" fmla="*/ 972326784 w 128"/>
              <a:gd name="T1" fmla="*/ 2147483647 h 216"/>
              <a:gd name="T2" fmla="*/ 0 w 128"/>
              <a:gd name="T3" fmla="*/ 0 h 216"/>
              <a:gd name="T4" fmla="*/ 2147483647 w 128"/>
              <a:gd name="T5" fmla="*/ 2147483647 h 216"/>
              <a:gd name="T6" fmla="*/ 2112375175 w 128"/>
              <a:gd name="T7" fmla="*/ 2147483647 h 216"/>
              <a:gd name="T8" fmla="*/ 972326784 w 128"/>
              <a:gd name="T9" fmla="*/ 2147483647 h 2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8"/>
              <a:gd name="T16" fmla="*/ 0 h 216"/>
              <a:gd name="T17" fmla="*/ 128 w 128"/>
              <a:gd name="T18" fmla="*/ 216 h 2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8" h="216">
                <a:moveTo>
                  <a:pt x="29" y="216"/>
                </a:moveTo>
                <a:lnTo>
                  <a:pt x="0" y="0"/>
                </a:lnTo>
                <a:lnTo>
                  <a:pt x="128" y="176"/>
                </a:lnTo>
                <a:lnTo>
                  <a:pt x="63" y="157"/>
                </a:lnTo>
                <a:lnTo>
                  <a:pt x="29" y="216"/>
                </a:lnTo>
                <a:close/>
              </a:path>
            </a:pathLst>
          </a:custGeom>
          <a:solidFill>
            <a:srgbClr val="FF0000"/>
          </a:solidFill>
          <a:ln w="17463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5" name="Oval 47"/>
          <p:cNvSpPr>
            <a:spLocks noChangeArrowheads="1"/>
          </p:cNvSpPr>
          <p:nvPr/>
        </p:nvSpPr>
        <p:spPr bwMode="auto">
          <a:xfrm>
            <a:off x="1173163" y="1816100"/>
            <a:ext cx="84137" cy="84138"/>
          </a:xfrm>
          <a:prstGeom prst="ellipse">
            <a:avLst/>
          </a:prstGeom>
          <a:solidFill>
            <a:srgbClr val="000000"/>
          </a:solidFill>
          <a:ln w="7938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6" name="Freeform 48"/>
          <p:cNvSpPr>
            <a:spLocks/>
          </p:cNvSpPr>
          <p:nvPr/>
        </p:nvSpPr>
        <p:spPr bwMode="auto">
          <a:xfrm>
            <a:off x="1398588" y="2339975"/>
            <a:ext cx="1573212" cy="1347788"/>
          </a:xfrm>
          <a:custGeom>
            <a:avLst/>
            <a:gdLst>
              <a:gd name="T0" fmla="*/ 2147483647 w 4953"/>
              <a:gd name="T1" fmla="*/ 2147483647 h 4243"/>
              <a:gd name="T2" fmla="*/ 2147483647 w 4953"/>
              <a:gd name="T3" fmla="*/ 2147483647 h 4243"/>
              <a:gd name="T4" fmla="*/ 2147483647 w 4953"/>
              <a:gd name="T5" fmla="*/ 2147483647 h 4243"/>
              <a:gd name="T6" fmla="*/ 2147483647 w 4953"/>
              <a:gd name="T7" fmla="*/ 2147483647 h 4243"/>
              <a:gd name="T8" fmla="*/ 2147483647 w 4953"/>
              <a:gd name="T9" fmla="*/ 2147483647 h 4243"/>
              <a:gd name="T10" fmla="*/ 2147483647 w 4953"/>
              <a:gd name="T11" fmla="*/ 2147483647 h 4243"/>
              <a:gd name="T12" fmla="*/ 2147483647 w 4953"/>
              <a:gd name="T13" fmla="*/ 2147483647 h 4243"/>
              <a:gd name="T14" fmla="*/ 2147483647 w 4953"/>
              <a:gd name="T15" fmla="*/ 2147483647 h 4243"/>
              <a:gd name="T16" fmla="*/ 2147483647 w 4953"/>
              <a:gd name="T17" fmla="*/ 2147483647 h 4243"/>
              <a:gd name="T18" fmla="*/ 2147483647 w 4953"/>
              <a:gd name="T19" fmla="*/ 2147483647 h 4243"/>
              <a:gd name="T20" fmla="*/ 2147483647 w 4953"/>
              <a:gd name="T21" fmla="*/ 2147483647 h 4243"/>
              <a:gd name="T22" fmla="*/ 2147483647 w 4953"/>
              <a:gd name="T23" fmla="*/ 2147483647 h 4243"/>
              <a:gd name="T24" fmla="*/ 2147483647 w 4953"/>
              <a:gd name="T25" fmla="*/ 2147483647 h 4243"/>
              <a:gd name="T26" fmla="*/ 2147483647 w 4953"/>
              <a:gd name="T27" fmla="*/ 2147483647 h 4243"/>
              <a:gd name="T28" fmla="*/ 2147483647 w 4953"/>
              <a:gd name="T29" fmla="*/ 2147483647 h 4243"/>
              <a:gd name="T30" fmla="*/ 2147483647 w 4953"/>
              <a:gd name="T31" fmla="*/ 2147483647 h 4243"/>
              <a:gd name="T32" fmla="*/ 2147483647 w 4953"/>
              <a:gd name="T33" fmla="*/ 2147483647 h 4243"/>
              <a:gd name="T34" fmla="*/ 2147483647 w 4953"/>
              <a:gd name="T35" fmla="*/ 2147483647 h 4243"/>
              <a:gd name="T36" fmla="*/ 2147483647 w 4953"/>
              <a:gd name="T37" fmla="*/ 2147483647 h 4243"/>
              <a:gd name="T38" fmla="*/ 2147483647 w 4953"/>
              <a:gd name="T39" fmla="*/ 2147483647 h 4243"/>
              <a:gd name="T40" fmla="*/ 2147483647 w 4953"/>
              <a:gd name="T41" fmla="*/ 2147483647 h 4243"/>
              <a:gd name="T42" fmla="*/ 2147483647 w 4953"/>
              <a:gd name="T43" fmla="*/ 2147483647 h 4243"/>
              <a:gd name="T44" fmla="*/ 2147483647 w 4953"/>
              <a:gd name="T45" fmla="*/ 2147483647 h 4243"/>
              <a:gd name="T46" fmla="*/ 2147483647 w 4953"/>
              <a:gd name="T47" fmla="*/ 2147483647 h 4243"/>
              <a:gd name="T48" fmla="*/ 2147483647 w 4953"/>
              <a:gd name="T49" fmla="*/ 2147483647 h 4243"/>
              <a:gd name="T50" fmla="*/ 2147483647 w 4953"/>
              <a:gd name="T51" fmla="*/ 2147483647 h 4243"/>
              <a:gd name="T52" fmla="*/ 2147483647 w 4953"/>
              <a:gd name="T53" fmla="*/ 2147483647 h 4243"/>
              <a:gd name="T54" fmla="*/ 2147483647 w 4953"/>
              <a:gd name="T55" fmla="*/ 2147483647 h 4243"/>
              <a:gd name="T56" fmla="*/ 2147483647 w 4953"/>
              <a:gd name="T57" fmla="*/ 2147483647 h 4243"/>
              <a:gd name="T58" fmla="*/ 1826570281 w 4953"/>
              <a:gd name="T59" fmla="*/ 2147483647 h 4243"/>
              <a:gd name="T60" fmla="*/ 512710839 w 4953"/>
              <a:gd name="T61" fmla="*/ 2147483647 h 4243"/>
              <a:gd name="T62" fmla="*/ 0 w 4953"/>
              <a:gd name="T63" fmla="*/ 2147483647 h 4243"/>
              <a:gd name="T64" fmla="*/ 416564812 w 4953"/>
              <a:gd name="T65" fmla="*/ 2147483647 h 4243"/>
              <a:gd name="T66" fmla="*/ 1666360571 w 4953"/>
              <a:gd name="T67" fmla="*/ 2147483647 h 4243"/>
              <a:gd name="T68" fmla="*/ 2147483647 w 4953"/>
              <a:gd name="T69" fmla="*/ 2147483647 h 4243"/>
              <a:gd name="T70" fmla="*/ 2147483647 w 4953"/>
              <a:gd name="T71" fmla="*/ 2147483647 h 4243"/>
              <a:gd name="T72" fmla="*/ 2147483647 w 4953"/>
              <a:gd name="T73" fmla="*/ 2147483647 h 4243"/>
              <a:gd name="T74" fmla="*/ 2147483647 w 4953"/>
              <a:gd name="T75" fmla="*/ 2147483647 h 4243"/>
              <a:gd name="T76" fmla="*/ 2147483647 w 4953"/>
              <a:gd name="T77" fmla="*/ 2147483647 h 4243"/>
              <a:gd name="T78" fmla="*/ 2147483647 w 4953"/>
              <a:gd name="T79" fmla="*/ 2147483647 h 4243"/>
              <a:gd name="T80" fmla="*/ 2147483647 w 4953"/>
              <a:gd name="T81" fmla="*/ 2147483647 h 4243"/>
              <a:gd name="T82" fmla="*/ 2147483647 w 4953"/>
              <a:gd name="T83" fmla="*/ 2147483647 h 4243"/>
              <a:gd name="T84" fmla="*/ 2147483647 w 4953"/>
              <a:gd name="T85" fmla="*/ 2147483647 h 4243"/>
              <a:gd name="T86" fmla="*/ 2147483647 w 4953"/>
              <a:gd name="T87" fmla="*/ 2147483647 h 4243"/>
              <a:gd name="T88" fmla="*/ 2147483647 w 4953"/>
              <a:gd name="T89" fmla="*/ 2147483647 h 4243"/>
              <a:gd name="T90" fmla="*/ 2147483647 w 4953"/>
              <a:gd name="T91" fmla="*/ 2147483647 h 4243"/>
              <a:gd name="T92" fmla="*/ 2147483647 w 4953"/>
              <a:gd name="T93" fmla="*/ 2147483647 h 4243"/>
              <a:gd name="T94" fmla="*/ 2147483647 w 4953"/>
              <a:gd name="T95" fmla="*/ 2147483647 h 4243"/>
              <a:gd name="T96" fmla="*/ 2147483647 w 4953"/>
              <a:gd name="T97" fmla="*/ 2147483647 h 4243"/>
              <a:gd name="T98" fmla="*/ 2147483647 w 4953"/>
              <a:gd name="T99" fmla="*/ 2147483647 h 4243"/>
              <a:gd name="T100" fmla="*/ 2147483647 w 4953"/>
              <a:gd name="T101" fmla="*/ 2147483647 h 4243"/>
              <a:gd name="T102" fmla="*/ 2147483647 w 4953"/>
              <a:gd name="T103" fmla="*/ 2147483647 h 4243"/>
              <a:gd name="T104" fmla="*/ 2147483647 w 4953"/>
              <a:gd name="T105" fmla="*/ 2147483647 h 4243"/>
              <a:gd name="T106" fmla="*/ 2147483647 w 4953"/>
              <a:gd name="T107" fmla="*/ 2147483647 h 4243"/>
              <a:gd name="T108" fmla="*/ 2147483647 w 4953"/>
              <a:gd name="T109" fmla="*/ 1890992623 h 4243"/>
              <a:gd name="T110" fmla="*/ 2147483647 w 4953"/>
              <a:gd name="T111" fmla="*/ 576953959 h 4243"/>
              <a:gd name="T112" fmla="*/ 2147483647 w 4953"/>
              <a:gd name="T113" fmla="*/ 32086757 h 4243"/>
              <a:gd name="T114" fmla="*/ 2147483647 w 4953"/>
              <a:gd name="T115" fmla="*/ 224404637 h 4243"/>
              <a:gd name="T116" fmla="*/ 2147483647 w 4953"/>
              <a:gd name="T117" fmla="*/ 1153807223 h 4243"/>
              <a:gd name="T118" fmla="*/ 2147483647 w 4953"/>
              <a:gd name="T119" fmla="*/ 2147483647 h 424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4953"/>
              <a:gd name="T181" fmla="*/ 0 h 4243"/>
              <a:gd name="T182" fmla="*/ 4953 w 4953"/>
              <a:gd name="T183" fmla="*/ 4243 h 4243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4953" h="4243">
                <a:moveTo>
                  <a:pt x="4901" y="88"/>
                </a:moveTo>
                <a:lnTo>
                  <a:pt x="4909" y="99"/>
                </a:lnTo>
                <a:lnTo>
                  <a:pt x="4917" y="111"/>
                </a:lnTo>
                <a:lnTo>
                  <a:pt x="4924" y="123"/>
                </a:lnTo>
                <a:lnTo>
                  <a:pt x="4931" y="135"/>
                </a:lnTo>
                <a:lnTo>
                  <a:pt x="4936" y="149"/>
                </a:lnTo>
                <a:lnTo>
                  <a:pt x="4941" y="162"/>
                </a:lnTo>
                <a:lnTo>
                  <a:pt x="4944" y="177"/>
                </a:lnTo>
                <a:lnTo>
                  <a:pt x="4948" y="192"/>
                </a:lnTo>
                <a:lnTo>
                  <a:pt x="4950" y="208"/>
                </a:lnTo>
                <a:lnTo>
                  <a:pt x="4952" y="224"/>
                </a:lnTo>
                <a:lnTo>
                  <a:pt x="4953" y="241"/>
                </a:lnTo>
                <a:lnTo>
                  <a:pt x="4953" y="259"/>
                </a:lnTo>
                <a:lnTo>
                  <a:pt x="4952" y="277"/>
                </a:lnTo>
                <a:lnTo>
                  <a:pt x="4951" y="296"/>
                </a:lnTo>
                <a:lnTo>
                  <a:pt x="4949" y="314"/>
                </a:lnTo>
                <a:lnTo>
                  <a:pt x="4946" y="334"/>
                </a:lnTo>
                <a:lnTo>
                  <a:pt x="4943" y="355"/>
                </a:lnTo>
                <a:lnTo>
                  <a:pt x="4939" y="376"/>
                </a:lnTo>
                <a:lnTo>
                  <a:pt x="4934" y="396"/>
                </a:lnTo>
                <a:lnTo>
                  <a:pt x="4927" y="419"/>
                </a:lnTo>
                <a:lnTo>
                  <a:pt x="4921" y="441"/>
                </a:lnTo>
                <a:lnTo>
                  <a:pt x="4914" y="464"/>
                </a:lnTo>
                <a:lnTo>
                  <a:pt x="4906" y="487"/>
                </a:lnTo>
                <a:lnTo>
                  <a:pt x="4897" y="511"/>
                </a:lnTo>
                <a:lnTo>
                  <a:pt x="4888" y="536"/>
                </a:lnTo>
                <a:lnTo>
                  <a:pt x="4878" y="561"/>
                </a:lnTo>
                <a:lnTo>
                  <a:pt x="4866" y="586"/>
                </a:lnTo>
                <a:lnTo>
                  <a:pt x="4855" y="612"/>
                </a:lnTo>
                <a:lnTo>
                  <a:pt x="4843" y="639"/>
                </a:lnTo>
                <a:lnTo>
                  <a:pt x="4829" y="664"/>
                </a:lnTo>
                <a:lnTo>
                  <a:pt x="4815" y="692"/>
                </a:lnTo>
                <a:lnTo>
                  <a:pt x="4800" y="719"/>
                </a:lnTo>
                <a:lnTo>
                  <a:pt x="4784" y="748"/>
                </a:lnTo>
                <a:lnTo>
                  <a:pt x="4769" y="776"/>
                </a:lnTo>
                <a:lnTo>
                  <a:pt x="4752" y="805"/>
                </a:lnTo>
                <a:lnTo>
                  <a:pt x="4735" y="834"/>
                </a:lnTo>
                <a:lnTo>
                  <a:pt x="4716" y="864"/>
                </a:lnTo>
                <a:lnTo>
                  <a:pt x="4697" y="894"/>
                </a:lnTo>
                <a:lnTo>
                  <a:pt x="4678" y="925"/>
                </a:lnTo>
                <a:lnTo>
                  <a:pt x="4658" y="955"/>
                </a:lnTo>
                <a:lnTo>
                  <a:pt x="4637" y="986"/>
                </a:lnTo>
                <a:lnTo>
                  <a:pt x="4616" y="1019"/>
                </a:lnTo>
                <a:lnTo>
                  <a:pt x="4594" y="1051"/>
                </a:lnTo>
                <a:lnTo>
                  <a:pt x="4571" y="1083"/>
                </a:lnTo>
                <a:lnTo>
                  <a:pt x="4547" y="1115"/>
                </a:lnTo>
                <a:lnTo>
                  <a:pt x="4523" y="1148"/>
                </a:lnTo>
                <a:lnTo>
                  <a:pt x="4499" y="1181"/>
                </a:lnTo>
                <a:lnTo>
                  <a:pt x="4473" y="1214"/>
                </a:lnTo>
                <a:lnTo>
                  <a:pt x="4447" y="1248"/>
                </a:lnTo>
                <a:lnTo>
                  <a:pt x="4421" y="1283"/>
                </a:lnTo>
                <a:lnTo>
                  <a:pt x="4393" y="1317"/>
                </a:lnTo>
                <a:lnTo>
                  <a:pt x="4366" y="1351"/>
                </a:lnTo>
                <a:lnTo>
                  <a:pt x="4337" y="1385"/>
                </a:lnTo>
                <a:lnTo>
                  <a:pt x="4308" y="1420"/>
                </a:lnTo>
                <a:lnTo>
                  <a:pt x="4279" y="1455"/>
                </a:lnTo>
                <a:lnTo>
                  <a:pt x="4249" y="1491"/>
                </a:lnTo>
                <a:lnTo>
                  <a:pt x="4219" y="1527"/>
                </a:lnTo>
                <a:lnTo>
                  <a:pt x="4188" y="1562"/>
                </a:lnTo>
                <a:lnTo>
                  <a:pt x="4156" y="1598"/>
                </a:lnTo>
                <a:lnTo>
                  <a:pt x="4123" y="1635"/>
                </a:lnTo>
                <a:lnTo>
                  <a:pt x="4091" y="1671"/>
                </a:lnTo>
                <a:lnTo>
                  <a:pt x="4058" y="1707"/>
                </a:lnTo>
                <a:lnTo>
                  <a:pt x="4024" y="1743"/>
                </a:lnTo>
                <a:lnTo>
                  <a:pt x="3990" y="1779"/>
                </a:lnTo>
                <a:lnTo>
                  <a:pt x="3956" y="1817"/>
                </a:lnTo>
                <a:lnTo>
                  <a:pt x="3920" y="1853"/>
                </a:lnTo>
                <a:lnTo>
                  <a:pt x="3885" y="1890"/>
                </a:lnTo>
                <a:lnTo>
                  <a:pt x="3849" y="1928"/>
                </a:lnTo>
                <a:lnTo>
                  <a:pt x="3813" y="1964"/>
                </a:lnTo>
                <a:lnTo>
                  <a:pt x="3776" y="2001"/>
                </a:lnTo>
                <a:lnTo>
                  <a:pt x="3739" y="2038"/>
                </a:lnTo>
                <a:lnTo>
                  <a:pt x="3702" y="2076"/>
                </a:lnTo>
                <a:lnTo>
                  <a:pt x="3664" y="2113"/>
                </a:lnTo>
                <a:lnTo>
                  <a:pt x="3626" y="2149"/>
                </a:lnTo>
                <a:lnTo>
                  <a:pt x="3587" y="2186"/>
                </a:lnTo>
                <a:lnTo>
                  <a:pt x="3548" y="2224"/>
                </a:lnTo>
                <a:lnTo>
                  <a:pt x="3509" y="2261"/>
                </a:lnTo>
                <a:lnTo>
                  <a:pt x="3470" y="2298"/>
                </a:lnTo>
                <a:lnTo>
                  <a:pt x="3429" y="2334"/>
                </a:lnTo>
                <a:lnTo>
                  <a:pt x="3390" y="2372"/>
                </a:lnTo>
                <a:lnTo>
                  <a:pt x="3349" y="2409"/>
                </a:lnTo>
                <a:lnTo>
                  <a:pt x="3308" y="2445"/>
                </a:lnTo>
                <a:lnTo>
                  <a:pt x="3268" y="2481"/>
                </a:lnTo>
                <a:lnTo>
                  <a:pt x="3226" y="2519"/>
                </a:lnTo>
                <a:lnTo>
                  <a:pt x="3185" y="2555"/>
                </a:lnTo>
                <a:lnTo>
                  <a:pt x="3143" y="2591"/>
                </a:lnTo>
                <a:lnTo>
                  <a:pt x="3102" y="2627"/>
                </a:lnTo>
                <a:lnTo>
                  <a:pt x="3059" y="2664"/>
                </a:lnTo>
                <a:lnTo>
                  <a:pt x="3017" y="2699"/>
                </a:lnTo>
                <a:lnTo>
                  <a:pt x="2974" y="2735"/>
                </a:lnTo>
                <a:lnTo>
                  <a:pt x="2932" y="2770"/>
                </a:lnTo>
                <a:lnTo>
                  <a:pt x="2889" y="2806"/>
                </a:lnTo>
                <a:lnTo>
                  <a:pt x="2847" y="2841"/>
                </a:lnTo>
                <a:lnTo>
                  <a:pt x="2803" y="2875"/>
                </a:lnTo>
                <a:lnTo>
                  <a:pt x="2761" y="2910"/>
                </a:lnTo>
                <a:lnTo>
                  <a:pt x="2717" y="2944"/>
                </a:lnTo>
                <a:lnTo>
                  <a:pt x="2675" y="2978"/>
                </a:lnTo>
                <a:lnTo>
                  <a:pt x="2631" y="3012"/>
                </a:lnTo>
                <a:lnTo>
                  <a:pt x="2588" y="3046"/>
                </a:lnTo>
                <a:lnTo>
                  <a:pt x="2544" y="3079"/>
                </a:lnTo>
                <a:lnTo>
                  <a:pt x="2502" y="3112"/>
                </a:lnTo>
                <a:lnTo>
                  <a:pt x="2458" y="3144"/>
                </a:lnTo>
                <a:lnTo>
                  <a:pt x="2415" y="3177"/>
                </a:lnTo>
                <a:lnTo>
                  <a:pt x="2371" y="3209"/>
                </a:lnTo>
                <a:lnTo>
                  <a:pt x="2328" y="3240"/>
                </a:lnTo>
                <a:lnTo>
                  <a:pt x="2285" y="3272"/>
                </a:lnTo>
                <a:lnTo>
                  <a:pt x="2242" y="3302"/>
                </a:lnTo>
                <a:lnTo>
                  <a:pt x="2198" y="3334"/>
                </a:lnTo>
                <a:lnTo>
                  <a:pt x="2156" y="3364"/>
                </a:lnTo>
                <a:lnTo>
                  <a:pt x="2112" y="3394"/>
                </a:lnTo>
                <a:lnTo>
                  <a:pt x="2070" y="3424"/>
                </a:lnTo>
                <a:lnTo>
                  <a:pt x="2027" y="3453"/>
                </a:lnTo>
                <a:lnTo>
                  <a:pt x="1985" y="3482"/>
                </a:lnTo>
                <a:lnTo>
                  <a:pt x="1942" y="3510"/>
                </a:lnTo>
                <a:lnTo>
                  <a:pt x="1900" y="3537"/>
                </a:lnTo>
                <a:lnTo>
                  <a:pt x="1858" y="3564"/>
                </a:lnTo>
                <a:lnTo>
                  <a:pt x="1816" y="3591"/>
                </a:lnTo>
                <a:lnTo>
                  <a:pt x="1774" y="3618"/>
                </a:lnTo>
                <a:lnTo>
                  <a:pt x="1733" y="3644"/>
                </a:lnTo>
                <a:lnTo>
                  <a:pt x="1691" y="3670"/>
                </a:lnTo>
                <a:lnTo>
                  <a:pt x="1651" y="3695"/>
                </a:lnTo>
                <a:lnTo>
                  <a:pt x="1610" y="3720"/>
                </a:lnTo>
                <a:lnTo>
                  <a:pt x="1569" y="3744"/>
                </a:lnTo>
                <a:lnTo>
                  <a:pt x="1529" y="3767"/>
                </a:lnTo>
                <a:lnTo>
                  <a:pt x="1489" y="3791"/>
                </a:lnTo>
                <a:lnTo>
                  <a:pt x="1450" y="3813"/>
                </a:lnTo>
                <a:lnTo>
                  <a:pt x="1411" y="3836"/>
                </a:lnTo>
                <a:lnTo>
                  <a:pt x="1371" y="3857"/>
                </a:lnTo>
                <a:lnTo>
                  <a:pt x="1333" y="3878"/>
                </a:lnTo>
                <a:lnTo>
                  <a:pt x="1295" y="3899"/>
                </a:lnTo>
                <a:lnTo>
                  <a:pt x="1257" y="3919"/>
                </a:lnTo>
                <a:lnTo>
                  <a:pt x="1219" y="3938"/>
                </a:lnTo>
                <a:lnTo>
                  <a:pt x="1182" y="3957"/>
                </a:lnTo>
                <a:lnTo>
                  <a:pt x="1145" y="3975"/>
                </a:lnTo>
                <a:lnTo>
                  <a:pt x="1109" y="3993"/>
                </a:lnTo>
                <a:lnTo>
                  <a:pt x="1073" y="4011"/>
                </a:lnTo>
                <a:lnTo>
                  <a:pt x="1038" y="4027"/>
                </a:lnTo>
                <a:lnTo>
                  <a:pt x="1002" y="4043"/>
                </a:lnTo>
                <a:lnTo>
                  <a:pt x="968" y="4058"/>
                </a:lnTo>
                <a:lnTo>
                  <a:pt x="934" y="4073"/>
                </a:lnTo>
                <a:lnTo>
                  <a:pt x="900" y="4087"/>
                </a:lnTo>
                <a:lnTo>
                  <a:pt x="867" y="4101"/>
                </a:lnTo>
                <a:lnTo>
                  <a:pt x="835" y="4114"/>
                </a:lnTo>
                <a:lnTo>
                  <a:pt x="802" y="4127"/>
                </a:lnTo>
                <a:lnTo>
                  <a:pt x="770" y="4138"/>
                </a:lnTo>
                <a:lnTo>
                  <a:pt x="739" y="4149"/>
                </a:lnTo>
                <a:lnTo>
                  <a:pt x="709" y="4160"/>
                </a:lnTo>
                <a:lnTo>
                  <a:pt x="679" y="4170"/>
                </a:lnTo>
                <a:lnTo>
                  <a:pt x="649" y="4179"/>
                </a:lnTo>
                <a:lnTo>
                  <a:pt x="620" y="4188"/>
                </a:lnTo>
                <a:lnTo>
                  <a:pt x="592" y="4196"/>
                </a:lnTo>
                <a:lnTo>
                  <a:pt x="564" y="4203"/>
                </a:lnTo>
                <a:lnTo>
                  <a:pt x="537" y="4210"/>
                </a:lnTo>
                <a:lnTo>
                  <a:pt x="510" y="4217"/>
                </a:lnTo>
                <a:lnTo>
                  <a:pt x="484" y="4222"/>
                </a:lnTo>
                <a:lnTo>
                  <a:pt x="458" y="4227"/>
                </a:lnTo>
                <a:lnTo>
                  <a:pt x="433" y="4231"/>
                </a:lnTo>
                <a:lnTo>
                  <a:pt x="410" y="4234"/>
                </a:lnTo>
                <a:lnTo>
                  <a:pt x="386" y="4237"/>
                </a:lnTo>
                <a:lnTo>
                  <a:pt x="363" y="4239"/>
                </a:lnTo>
                <a:lnTo>
                  <a:pt x="341" y="4242"/>
                </a:lnTo>
                <a:lnTo>
                  <a:pt x="320" y="4243"/>
                </a:lnTo>
                <a:lnTo>
                  <a:pt x="299" y="4243"/>
                </a:lnTo>
                <a:lnTo>
                  <a:pt x="278" y="4243"/>
                </a:lnTo>
                <a:lnTo>
                  <a:pt x="258" y="4242"/>
                </a:lnTo>
                <a:lnTo>
                  <a:pt x="240" y="4239"/>
                </a:lnTo>
                <a:lnTo>
                  <a:pt x="221" y="4237"/>
                </a:lnTo>
                <a:lnTo>
                  <a:pt x="203" y="4234"/>
                </a:lnTo>
                <a:lnTo>
                  <a:pt x="187" y="4231"/>
                </a:lnTo>
                <a:lnTo>
                  <a:pt x="171" y="4227"/>
                </a:lnTo>
                <a:lnTo>
                  <a:pt x="156" y="4222"/>
                </a:lnTo>
                <a:lnTo>
                  <a:pt x="140" y="4216"/>
                </a:lnTo>
                <a:lnTo>
                  <a:pt x="127" y="4210"/>
                </a:lnTo>
                <a:lnTo>
                  <a:pt x="113" y="4203"/>
                </a:lnTo>
                <a:lnTo>
                  <a:pt x="101" y="4196"/>
                </a:lnTo>
                <a:lnTo>
                  <a:pt x="88" y="4188"/>
                </a:lnTo>
                <a:lnTo>
                  <a:pt x="78" y="4179"/>
                </a:lnTo>
                <a:lnTo>
                  <a:pt x="68" y="4170"/>
                </a:lnTo>
                <a:lnTo>
                  <a:pt x="57" y="4160"/>
                </a:lnTo>
                <a:lnTo>
                  <a:pt x="49" y="4149"/>
                </a:lnTo>
                <a:lnTo>
                  <a:pt x="41" y="4138"/>
                </a:lnTo>
                <a:lnTo>
                  <a:pt x="34" y="4127"/>
                </a:lnTo>
                <a:lnTo>
                  <a:pt x="26" y="4114"/>
                </a:lnTo>
                <a:lnTo>
                  <a:pt x="21" y="4101"/>
                </a:lnTo>
                <a:lnTo>
                  <a:pt x="16" y="4087"/>
                </a:lnTo>
                <a:lnTo>
                  <a:pt x="12" y="4073"/>
                </a:lnTo>
                <a:lnTo>
                  <a:pt x="8" y="4058"/>
                </a:lnTo>
                <a:lnTo>
                  <a:pt x="5" y="4043"/>
                </a:lnTo>
                <a:lnTo>
                  <a:pt x="2" y="4026"/>
                </a:lnTo>
                <a:lnTo>
                  <a:pt x="1" y="4010"/>
                </a:lnTo>
                <a:lnTo>
                  <a:pt x="0" y="3993"/>
                </a:lnTo>
                <a:lnTo>
                  <a:pt x="0" y="3974"/>
                </a:lnTo>
                <a:lnTo>
                  <a:pt x="1" y="3957"/>
                </a:lnTo>
                <a:lnTo>
                  <a:pt x="3" y="3937"/>
                </a:lnTo>
                <a:lnTo>
                  <a:pt x="6" y="3919"/>
                </a:lnTo>
                <a:lnTo>
                  <a:pt x="9" y="3898"/>
                </a:lnTo>
                <a:lnTo>
                  <a:pt x="13" y="3878"/>
                </a:lnTo>
                <a:lnTo>
                  <a:pt x="18" y="3856"/>
                </a:lnTo>
                <a:lnTo>
                  <a:pt x="23" y="3835"/>
                </a:lnTo>
                <a:lnTo>
                  <a:pt x="29" y="3813"/>
                </a:lnTo>
                <a:lnTo>
                  <a:pt x="36" y="3790"/>
                </a:lnTo>
                <a:lnTo>
                  <a:pt x="44" y="3767"/>
                </a:lnTo>
                <a:lnTo>
                  <a:pt x="52" y="3744"/>
                </a:lnTo>
                <a:lnTo>
                  <a:pt x="62" y="3719"/>
                </a:lnTo>
                <a:lnTo>
                  <a:pt x="71" y="3695"/>
                </a:lnTo>
                <a:lnTo>
                  <a:pt x="82" y="3669"/>
                </a:lnTo>
                <a:lnTo>
                  <a:pt x="94" y="3644"/>
                </a:lnTo>
                <a:lnTo>
                  <a:pt x="105" y="3617"/>
                </a:lnTo>
                <a:lnTo>
                  <a:pt x="118" y="3591"/>
                </a:lnTo>
                <a:lnTo>
                  <a:pt x="132" y="3564"/>
                </a:lnTo>
                <a:lnTo>
                  <a:pt x="146" y="3536"/>
                </a:lnTo>
                <a:lnTo>
                  <a:pt x="161" y="3509"/>
                </a:lnTo>
                <a:lnTo>
                  <a:pt x="177" y="3481"/>
                </a:lnTo>
                <a:lnTo>
                  <a:pt x="193" y="3452"/>
                </a:lnTo>
                <a:lnTo>
                  <a:pt x="211" y="3423"/>
                </a:lnTo>
                <a:lnTo>
                  <a:pt x="228" y="3394"/>
                </a:lnTo>
                <a:lnTo>
                  <a:pt x="247" y="3364"/>
                </a:lnTo>
                <a:lnTo>
                  <a:pt x="266" y="3333"/>
                </a:lnTo>
                <a:lnTo>
                  <a:pt x="285" y="3302"/>
                </a:lnTo>
                <a:lnTo>
                  <a:pt x="306" y="3271"/>
                </a:lnTo>
                <a:lnTo>
                  <a:pt x="328" y="3240"/>
                </a:lnTo>
                <a:lnTo>
                  <a:pt x="350" y="3208"/>
                </a:lnTo>
                <a:lnTo>
                  <a:pt x="371" y="3176"/>
                </a:lnTo>
                <a:lnTo>
                  <a:pt x="395" y="3144"/>
                </a:lnTo>
                <a:lnTo>
                  <a:pt x="419" y="3111"/>
                </a:lnTo>
                <a:lnTo>
                  <a:pt x="443" y="3078"/>
                </a:lnTo>
                <a:lnTo>
                  <a:pt x="468" y="3045"/>
                </a:lnTo>
                <a:lnTo>
                  <a:pt x="494" y="3012"/>
                </a:lnTo>
                <a:lnTo>
                  <a:pt x="520" y="2977"/>
                </a:lnTo>
                <a:lnTo>
                  <a:pt x="546" y="2943"/>
                </a:lnTo>
                <a:lnTo>
                  <a:pt x="574" y="2909"/>
                </a:lnTo>
                <a:lnTo>
                  <a:pt x="602" y="2875"/>
                </a:lnTo>
                <a:lnTo>
                  <a:pt x="631" y="2840"/>
                </a:lnTo>
                <a:lnTo>
                  <a:pt x="660" y="2804"/>
                </a:lnTo>
                <a:lnTo>
                  <a:pt x="689" y="2769"/>
                </a:lnTo>
                <a:lnTo>
                  <a:pt x="721" y="2734"/>
                </a:lnTo>
                <a:lnTo>
                  <a:pt x="751" y="2698"/>
                </a:lnTo>
                <a:lnTo>
                  <a:pt x="783" y="2663"/>
                </a:lnTo>
                <a:lnTo>
                  <a:pt x="814" y="2626"/>
                </a:lnTo>
                <a:lnTo>
                  <a:pt x="847" y="2590"/>
                </a:lnTo>
                <a:lnTo>
                  <a:pt x="879" y="2554"/>
                </a:lnTo>
                <a:lnTo>
                  <a:pt x="912" y="2518"/>
                </a:lnTo>
                <a:lnTo>
                  <a:pt x="946" y="2481"/>
                </a:lnTo>
                <a:lnTo>
                  <a:pt x="981" y="2444"/>
                </a:lnTo>
                <a:lnTo>
                  <a:pt x="1016" y="2408"/>
                </a:lnTo>
                <a:lnTo>
                  <a:pt x="1051" y="2371"/>
                </a:lnTo>
                <a:lnTo>
                  <a:pt x="1086" y="2334"/>
                </a:lnTo>
                <a:lnTo>
                  <a:pt x="1123" y="2297"/>
                </a:lnTo>
                <a:lnTo>
                  <a:pt x="1159" y="2260"/>
                </a:lnTo>
                <a:lnTo>
                  <a:pt x="1196" y="2223"/>
                </a:lnTo>
                <a:lnTo>
                  <a:pt x="1233" y="2185"/>
                </a:lnTo>
                <a:lnTo>
                  <a:pt x="1271" y="2149"/>
                </a:lnTo>
                <a:lnTo>
                  <a:pt x="1309" y="2112"/>
                </a:lnTo>
                <a:lnTo>
                  <a:pt x="1347" y="2075"/>
                </a:lnTo>
                <a:lnTo>
                  <a:pt x="1386" y="2037"/>
                </a:lnTo>
                <a:lnTo>
                  <a:pt x="1425" y="2000"/>
                </a:lnTo>
                <a:lnTo>
                  <a:pt x="1465" y="1963"/>
                </a:lnTo>
                <a:lnTo>
                  <a:pt x="1504" y="1927"/>
                </a:lnTo>
                <a:lnTo>
                  <a:pt x="1544" y="1889"/>
                </a:lnTo>
                <a:lnTo>
                  <a:pt x="1585" y="1852"/>
                </a:lnTo>
                <a:lnTo>
                  <a:pt x="1625" y="1816"/>
                </a:lnTo>
                <a:lnTo>
                  <a:pt x="1666" y="1778"/>
                </a:lnTo>
                <a:lnTo>
                  <a:pt x="1707" y="1742"/>
                </a:lnTo>
                <a:lnTo>
                  <a:pt x="1748" y="1706"/>
                </a:lnTo>
                <a:lnTo>
                  <a:pt x="1790" y="1670"/>
                </a:lnTo>
                <a:lnTo>
                  <a:pt x="1831" y="1634"/>
                </a:lnTo>
                <a:lnTo>
                  <a:pt x="1874" y="1597"/>
                </a:lnTo>
                <a:lnTo>
                  <a:pt x="1915" y="1561"/>
                </a:lnTo>
                <a:lnTo>
                  <a:pt x="1958" y="1526"/>
                </a:lnTo>
                <a:lnTo>
                  <a:pt x="2000" y="1491"/>
                </a:lnTo>
                <a:lnTo>
                  <a:pt x="2043" y="1454"/>
                </a:lnTo>
                <a:lnTo>
                  <a:pt x="2086" y="1419"/>
                </a:lnTo>
                <a:lnTo>
                  <a:pt x="2129" y="1385"/>
                </a:lnTo>
                <a:lnTo>
                  <a:pt x="2171" y="1350"/>
                </a:lnTo>
                <a:lnTo>
                  <a:pt x="2215" y="1316"/>
                </a:lnTo>
                <a:lnTo>
                  <a:pt x="2258" y="1281"/>
                </a:lnTo>
                <a:lnTo>
                  <a:pt x="2301" y="1247"/>
                </a:lnTo>
                <a:lnTo>
                  <a:pt x="2344" y="1213"/>
                </a:lnTo>
                <a:lnTo>
                  <a:pt x="2388" y="1180"/>
                </a:lnTo>
                <a:lnTo>
                  <a:pt x="2431" y="1147"/>
                </a:lnTo>
                <a:lnTo>
                  <a:pt x="2474" y="1115"/>
                </a:lnTo>
                <a:lnTo>
                  <a:pt x="2517" y="1082"/>
                </a:lnTo>
                <a:lnTo>
                  <a:pt x="2561" y="1050"/>
                </a:lnTo>
                <a:lnTo>
                  <a:pt x="2604" y="1017"/>
                </a:lnTo>
                <a:lnTo>
                  <a:pt x="2648" y="986"/>
                </a:lnTo>
                <a:lnTo>
                  <a:pt x="2690" y="955"/>
                </a:lnTo>
                <a:lnTo>
                  <a:pt x="2734" y="924"/>
                </a:lnTo>
                <a:lnTo>
                  <a:pt x="2776" y="893"/>
                </a:lnTo>
                <a:lnTo>
                  <a:pt x="2820" y="863"/>
                </a:lnTo>
                <a:lnTo>
                  <a:pt x="2862" y="834"/>
                </a:lnTo>
                <a:lnTo>
                  <a:pt x="2906" y="804"/>
                </a:lnTo>
                <a:lnTo>
                  <a:pt x="2948" y="775"/>
                </a:lnTo>
                <a:lnTo>
                  <a:pt x="2991" y="747"/>
                </a:lnTo>
                <a:lnTo>
                  <a:pt x="3033" y="719"/>
                </a:lnTo>
                <a:lnTo>
                  <a:pt x="3075" y="691"/>
                </a:lnTo>
                <a:lnTo>
                  <a:pt x="3117" y="664"/>
                </a:lnTo>
                <a:lnTo>
                  <a:pt x="3159" y="638"/>
                </a:lnTo>
                <a:lnTo>
                  <a:pt x="3200" y="612"/>
                </a:lnTo>
                <a:lnTo>
                  <a:pt x="3242" y="586"/>
                </a:lnTo>
                <a:lnTo>
                  <a:pt x="3283" y="560"/>
                </a:lnTo>
                <a:lnTo>
                  <a:pt x="3323" y="535"/>
                </a:lnTo>
                <a:lnTo>
                  <a:pt x="3364" y="511"/>
                </a:lnTo>
                <a:lnTo>
                  <a:pt x="3404" y="486"/>
                </a:lnTo>
                <a:lnTo>
                  <a:pt x="3445" y="464"/>
                </a:lnTo>
                <a:lnTo>
                  <a:pt x="3484" y="441"/>
                </a:lnTo>
                <a:lnTo>
                  <a:pt x="3523" y="418"/>
                </a:lnTo>
                <a:lnTo>
                  <a:pt x="3563" y="396"/>
                </a:lnTo>
                <a:lnTo>
                  <a:pt x="3601" y="375"/>
                </a:lnTo>
                <a:lnTo>
                  <a:pt x="3641" y="354"/>
                </a:lnTo>
                <a:lnTo>
                  <a:pt x="3678" y="334"/>
                </a:lnTo>
                <a:lnTo>
                  <a:pt x="3716" y="314"/>
                </a:lnTo>
                <a:lnTo>
                  <a:pt x="3753" y="295"/>
                </a:lnTo>
                <a:lnTo>
                  <a:pt x="3790" y="276"/>
                </a:lnTo>
                <a:lnTo>
                  <a:pt x="3827" y="259"/>
                </a:lnTo>
                <a:lnTo>
                  <a:pt x="3863" y="241"/>
                </a:lnTo>
                <a:lnTo>
                  <a:pt x="3899" y="224"/>
                </a:lnTo>
                <a:lnTo>
                  <a:pt x="3934" y="208"/>
                </a:lnTo>
                <a:lnTo>
                  <a:pt x="3969" y="192"/>
                </a:lnTo>
                <a:lnTo>
                  <a:pt x="4003" y="177"/>
                </a:lnTo>
                <a:lnTo>
                  <a:pt x="4036" y="162"/>
                </a:lnTo>
                <a:lnTo>
                  <a:pt x="4071" y="148"/>
                </a:lnTo>
                <a:lnTo>
                  <a:pt x="4104" y="135"/>
                </a:lnTo>
                <a:lnTo>
                  <a:pt x="4136" y="122"/>
                </a:lnTo>
                <a:lnTo>
                  <a:pt x="4168" y="111"/>
                </a:lnTo>
                <a:lnTo>
                  <a:pt x="4199" y="99"/>
                </a:lnTo>
                <a:lnTo>
                  <a:pt x="4230" y="88"/>
                </a:lnTo>
                <a:lnTo>
                  <a:pt x="4260" y="77"/>
                </a:lnTo>
                <a:lnTo>
                  <a:pt x="4290" y="68"/>
                </a:lnTo>
                <a:lnTo>
                  <a:pt x="4319" y="59"/>
                </a:lnTo>
                <a:lnTo>
                  <a:pt x="4348" y="50"/>
                </a:lnTo>
                <a:lnTo>
                  <a:pt x="4376" y="43"/>
                </a:lnTo>
                <a:lnTo>
                  <a:pt x="4403" y="36"/>
                </a:lnTo>
                <a:lnTo>
                  <a:pt x="4430" y="29"/>
                </a:lnTo>
                <a:lnTo>
                  <a:pt x="4457" y="24"/>
                </a:lnTo>
                <a:lnTo>
                  <a:pt x="4483" y="18"/>
                </a:lnTo>
                <a:lnTo>
                  <a:pt x="4508" y="13"/>
                </a:lnTo>
                <a:lnTo>
                  <a:pt x="4532" y="10"/>
                </a:lnTo>
                <a:lnTo>
                  <a:pt x="4557" y="7"/>
                </a:lnTo>
                <a:lnTo>
                  <a:pt x="4579" y="4"/>
                </a:lnTo>
                <a:lnTo>
                  <a:pt x="4602" y="2"/>
                </a:lnTo>
                <a:lnTo>
                  <a:pt x="4624" y="1"/>
                </a:lnTo>
                <a:lnTo>
                  <a:pt x="4645" y="0"/>
                </a:lnTo>
                <a:lnTo>
                  <a:pt x="4665" y="0"/>
                </a:lnTo>
                <a:lnTo>
                  <a:pt x="4686" y="1"/>
                </a:lnTo>
                <a:lnTo>
                  <a:pt x="4705" y="2"/>
                </a:lnTo>
                <a:lnTo>
                  <a:pt x="4723" y="4"/>
                </a:lnTo>
                <a:lnTo>
                  <a:pt x="4741" y="7"/>
                </a:lnTo>
                <a:lnTo>
                  <a:pt x="4759" y="10"/>
                </a:lnTo>
                <a:lnTo>
                  <a:pt x="4775" y="14"/>
                </a:lnTo>
                <a:lnTo>
                  <a:pt x="4791" y="18"/>
                </a:lnTo>
                <a:lnTo>
                  <a:pt x="4806" y="24"/>
                </a:lnTo>
                <a:lnTo>
                  <a:pt x="4821" y="30"/>
                </a:lnTo>
                <a:lnTo>
                  <a:pt x="4834" y="36"/>
                </a:lnTo>
                <a:lnTo>
                  <a:pt x="4847" y="43"/>
                </a:lnTo>
                <a:lnTo>
                  <a:pt x="4859" y="50"/>
                </a:lnTo>
                <a:lnTo>
                  <a:pt x="4870" y="59"/>
                </a:lnTo>
                <a:lnTo>
                  <a:pt x="4881" y="68"/>
                </a:lnTo>
                <a:lnTo>
                  <a:pt x="4891" y="77"/>
                </a:lnTo>
                <a:lnTo>
                  <a:pt x="4901" y="88"/>
                </a:lnTo>
                <a:close/>
              </a:path>
            </a:pathLst>
          </a:custGeom>
          <a:solidFill>
            <a:srgbClr val="B2B2B2"/>
          </a:solidFill>
          <a:ln w="4127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7" name="Freeform 49"/>
          <p:cNvSpPr>
            <a:spLocks/>
          </p:cNvSpPr>
          <p:nvPr/>
        </p:nvSpPr>
        <p:spPr bwMode="auto">
          <a:xfrm>
            <a:off x="2905125" y="4133850"/>
            <a:ext cx="1573213" cy="1346200"/>
          </a:xfrm>
          <a:custGeom>
            <a:avLst/>
            <a:gdLst>
              <a:gd name="T0" fmla="*/ 2147483647 w 4953"/>
              <a:gd name="T1" fmla="*/ 2147483647 h 4243"/>
              <a:gd name="T2" fmla="*/ 2147483647 w 4953"/>
              <a:gd name="T3" fmla="*/ 2147483647 h 4243"/>
              <a:gd name="T4" fmla="*/ 2147483647 w 4953"/>
              <a:gd name="T5" fmla="*/ 2147483647 h 4243"/>
              <a:gd name="T6" fmla="*/ 2147483647 w 4953"/>
              <a:gd name="T7" fmla="*/ 2147483647 h 4243"/>
              <a:gd name="T8" fmla="*/ 2147483647 w 4953"/>
              <a:gd name="T9" fmla="*/ 2147483647 h 4243"/>
              <a:gd name="T10" fmla="*/ 2147483647 w 4953"/>
              <a:gd name="T11" fmla="*/ 2147483647 h 4243"/>
              <a:gd name="T12" fmla="*/ 2147483647 w 4953"/>
              <a:gd name="T13" fmla="*/ 2147483647 h 4243"/>
              <a:gd name="T14" fmla="*/ 2147483647 w 4953"/>
              <a:gd name="T15" fmla="*/ 2147483647 h 4243"/>
              <a:gd name="T16" fmla="*/ 2147483647 w 4953"/>
              <a:gd name="T17" fmla="*/ 2147483647 h 4243"/>
              <a:gd name="T18" fmla="*/ 2147483647 w 4953"/>
              <a:gd name="T19" fmla="*/ 2147483647 h 4243"/>
              <a:gd name="T20" fmla="*/ 2147483647 w 4953"/>
              <a:gd name="T21" fmla="*/ 2147483647 h 4243"/>
              <a:gd name="T22" fmla="*/ 2147483647 w 4953"/>
              <a:gd name="T23" fmla="*/ 2147483647 h 4243"/>
              <a:gd name="T24" fmla="*/ 2147483647 w 4953"/>
              <a:gd name="T25" fmla="*/ 2147483647 h 4243"/>
              <a:gd name="T26" fmla="*/ 2147483647 w 4953"/>
              <a:gd name="T27" fmla="*/ 2147483647 h 4243"/>
              <a:gd name="T28" fmla="*/ 2147483647 w 4953"/>
              <a:gd name="T29" fmla="*/ 2147483647 h 4243"/>
              <a:gd name="T30" fmla="*/ 2147483647 w 4953"/>
              <a:gd name="T31" fmla="*/ 2147483647 h 4243"/>
              <a:gd name="T32" fmla="*/ 2147483647 w 4953"/>
              <a:gd name="T33" fmla="*/ 2147483647 h 4243"/>
              <a:gd name="T34" fmla="*/ 2147483647 w 4953"/>
              <a:gd name="T35" fmla="*/ 2147483647 h 4243"/>
              <a:gd name="T36" fmla="*/ 2147483647 w 4953"/>
              <a:gd name="T37" fmla="*/ 2147483647 h 4243"/>
              <a:gd name="T38" fmla="*/ 2147483647 w 4953"/>
              <a:gd name="T39" fmla="*/ 2147483647 h 4243"/>
              <a:gd name="T40" fmla="*/ 2147483647 w 4953"/>
              <a:gd name="T41" fmla="*/ 2147483647 h 4243"/>
              <a:gd name="T42" fmla="*/ 2147483647 w 4953"/>
              <a:gd name="T43" fmla="*/ 2147483647 h 4243"/>
              <a:gd name="T44" fmla="*/ 2147483647 w 4953"/>
              <a:gd name="T45" fmla="*/ 2147483647 h 4243"/>
              <a:gd name="T46" fmla="*/ 2147483647 w 4953"/>
              <a:gd name="T47" fmla="*/ 2147483647 h 4243"/>
              <a:gd name="T48" fmla="*/ 2147483647 w 4953"/>
              <a:gd name="T49" fmla="*/ 2147483647 h 4243"/>
              <a:gd name="T50" fmla="*/ 2147483647 w 4953"/>
              <a:gd name="T51" fmla="*/ 2147483647 h 4243"/>
              <a:gd name="T52" fmla="*/ 2147483647 w 4953"/>
              <a:gd name="T53" fmla="*/ 2147483647 h 4243"/>
              <a:gd name="T54" fmla="*/ 2147483647 w 4953"/>
              <a:gd name="T55" fmla="*/ 2147483647 h 4243"/>
              <a:gd name="T56" fmla="*/ 2147483647 w 4953"/>
              <a:gd name="T57" fmla="*/ 2147483647 h 4243"/>
              <a:gd name="T58" fmla="*/ 1826572395 w 4953"/>
              <a:gd name="T59" fmla="*/ 2147483647 h 4243"/>
              <a:gd name="T60" fmla="*/ 512711483 w 4953"/>
              <a:gd name="T61" fmla="*/ 2147483647 h 4243"/>
              <a:gd name="T62" fmla="*/ 0 w 4953"/>
              <a:gd name="T63" fmla="*/ 2147483647 h 4243"/>
              <a:gd name="T64" fmla="*/ 416565394 w 4953"/>
              <a:gd name="T65" fmla="*/ 2147483647 h 4243"/>
              <a:gd name="T66" fmla="*/ 1666362900 w 4953"/>
              <a:gd name="T67" fmla="*/ 2147483647 h 4243"/>
              <a:gd name="T68" fmla="*/ 2147483647 w 4953"/>
              <a:gd name="T69" fmla="*/ 2147483647 h 4243"/>
              <a:gd name="T70" fmla="*/ 2147483647 w 4953"/>
              <a:gd name="T71" fmla="*/ 2147483647 h 4243"/>
              <a:gd name="T72" fmla="*/ 2147483647 w 4953"/>
              <a:gd name="T73" fmla="*/ 2147483647 h 4243"/>
              <a:gd name="T74" fmla="*/ 2147483647 w 4953"/>
              <a:gd name="T75" fmla="*/ 2147483647 h 4243"/>
              <a:gd name="T76" fmla="*/ 2147483647 w 4953"/>
              <a:gd name="T77" fmla="*/ 2147483647 h 4243"/>
              <a:gd name="T78" fmla="*/ 2147483647 w 4953"/>
              <a:gd name="T79" fmla="*/ 2147483647 h 4243"/>
              <a:gd name="T80" fmla="*/ 2147483647 w 4953"/>
              <a:gd name="T81" fmla="*/ 2147483647 h 4243"/>
              <a:gd name="T82" fmla="*/ 2147483647 w 4953"/>
              <a:gd name="T83" fmla="*/ 2147483647 h 4243"/>
              <a:gd name="T84" fmla="*/ 2147483647 w 4953"/>
              <a:gd name="T85" fmla="*/ 2147483647 h 4243"/>
              <a:gd name="T86" fmla="*/ 2147483647 w 4953"/>
              <a:gd name="T87" fmla="*/ 2147483647 h 4243"/>
              <a:gd name="T88" fmla="*/ 2147483647 w 4953"/>
              <a:gd name="T89" fmla="*/ 2147483647 h 4243"/>
              <a:gd name="T90" fmla="*/ 2147483647 w 4953"/>
              <a:gd name="T91" fmla="*/ 2147483647 h 4243"/>
              <a:gd name="T92" fmla="*/ 2147483647 w 4953"/>
              <a:gd name="T93" fmla="*/ 2147483647 h 4243"/>
              <a:gd name="T94" fmla="*/ 2147483647 w 4953"/>
              <a:gd name="T95" fmla="*/ 2147483647 h 4243"/>
              <a:gd name="T96" fmla="*/ 2147483647 w 4953"/>
              <a:gd name="T97" fmla="*/ 2147483647 h 4243"/>
              <a:gd name="T98" fmla="*/ 2147483647 w 4953"/>
              <a:gd name="T99" fmla="*/ 2147483647 h 4243"/>
              <a:gd name="T100" fmla="*/ 2147483647 w 4953"/>
              <a:gd name="T101" fmla="*/ 2147483647 h 4243"/>
              <a:gd name="T102" fmla="*/ 2147483647 w 4953"/>
              <a:gd name="T103" fmla="*/ 2147483647 h 4243"/>
              <a:gd name="T104" fmla="*/ 2147483647 w 4953"/>
              <a:gd name="T105" fmla="*/ 2147483647 h 4243"/>
              <a:gd name="T106" fmla="*/ 2147483647 w 4953"/>
              <a:gd name="T107" fmla="*/ 2147483647 h 4243"/>
              <a:gd name="T108" fmla="*/ 2147483647 w 4953"/>
              <a:gd name="T109" fmla="*/ 1916335847 h 4243"/>
              <a:gd name="T110" fmla="*/ 2147483647 w 4953"/>
              <a:gd name="T111" fmla="*/ 574890538 h 4243"/>
              <a:gd name="T112" fmla="*/ 2147483647 w 4953"/>
              <a:gd name="T113" fmla="*/ 63921498 h 4243"/>
              <a:gd name="T114" fmla="*/ 2147483647 w 4953"/>
              <a:gd name="T115" fmla="*/ 223574218 h 4243"/>
              <a:gd name="T116" fmla="*/ 2147483647 w 4953"/>
              <a:gd name="T117" fmla="*/ 1149781393 h 4243"/>
              <a:gd name="T118" fmla="*/ 2147483647 w 4953"/>
              <a:gd name="T119" fmla="*/ 2147483647 h 424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4953"/>
              <a:gd name="T181" fmla="*/ 0 h 4243"/>
              <a:gd name="T182" fmla="*/ 4953 w 4953"/>
              <a:gd name="T183" fmla="*/ 4243 h 4243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4953" h="4243">
                <a:moveTo>
                  <a:pt x="4900" y="88"/>
                </a:moveTo>
                <a:lnTo>
                  <a:pt x="4909" y="99"/>
                </a:lnTo>
                <a:lnTo>
                  <a:pt x="4917" y="111"/>
                </a:lnTo>
                <a:lnTo>
                  <a:pt x="4923" y="123"/>
                </a:lnTo>
                <a:lnTo>
                  <a:pt x="4929" y="136"/>
                </a:lnTo>
                <a:lnTo>
                  <a:pt x="4935" y="149"/>
                </a:lnTo>
                <a:lnTo>
                  <a:pt x="4940" y="163"/>
                </a:lnTo>
                <a:lnTo>
                  <a:pt x="4944" y="178"/>
                </a:lnTo>
                <a:lnTo>
                  <a:pt x="4947" y="193"/>
                </a:lnTo>
                <a:lnTo>
                  <a:pt x="4950" y="209"/>
                </a:lnTo>
                <a:lnTo>
                  <a:pt x="4951" y="225"/>
                </a:lnTo>
                <a:lnTo>
                  <a:pt x="4952" y="242"/>
                </a:lnTo>
                <a:lnTo>
                  <a:pt x="4953" y="259"/>
                </a:lnTo>
                <a:lnTo>
                  <a:pt x="4952" y="277"/>
                </a:lnTo>
                <a:lnTo>
                  <a:pt x="4951" y="296"/>
                </a:lnTo>
                <a:lnTo>
                  <a:pt x="4949" y="315"/>
                </a:lnTo>
                <a:lnTo>
                  <a:pt x="4946" y="335"/>
                </a:lnTo>
                <a:lnTo>
                  <a:pt x="4943" y="355"/>
                </a:lnTo>
                <a:lnTo>
                  <a:pt x="4939" y="375"/>
                </a:lnTo>
                <a:lnTo>
                  <a:pt x="4933" y="397"/>
                </a:lnTo>
                <a:lnTo>
                  <a:pt x="4927" y="419"/>
                </a:lnTo>
                <a:lnTo>
                  <a:pt x="4921" y="442"/>
                </a:lnTo>
                <a:lnTo>
                  <a:pt x="4914" y="464"/>
                </a:lnTo>
                <a:lnTo>
                  <a:pt x="4905" y="488"/>
                </a:lnTo>
                <a:lnTo>
                  <a:pt x="4897" y="512"/>
                </a:lnTo>
                <a:lnTo>
                  <a:pt x="4887" y="536"/>
                </a:lnTo>
                <a:lnTo>
                  <a:pt x="4876" y="561"/>
                </a:lnTo>
                <a:lnTo>
                  <a:pt x="4866" y="586"/>
                </a:lnTo>
                <a:lnTo>
                  <a:pt x="4854" y="612"/>
                </a:lnTo>
                <a:lnTo>
                  <a:pt x="4841" y="638"/>
                </a:lnTo>
                <a:lnTo>
                  <a:pt x="4829" y="665"/>
                </a:lnTo>
                <a:lnTo>
                  <a:pt x="4814" y="692"/>
                </a:lnTo>
                <a:lnTo>
                  <a:pt x="4800" y="720"/>
                </a:lnTo>
                <a:lnTo>
                  <a:pt x="4784" y="748"/>
                </a:lnTo>
                <a:lnTo>
                  <a:pt x="4769" y="777"/>
                </a:lnTo>
                <a:lnTo>
                  <a:pt x="4752" y="806"/>
                </a:lnTo>
                <a:lnTo>
                  <a:pt x="4734" y="835"/>
                </a:lnTo>
                <a:lnTo>
                  <a:pt x="4716" y="865"/>
                </a:lnTo>
                <a:lnTo>
                  <a:pt x="4697" y="895"/>
                </a:lnTo>
                <a:lnTo>
                  <a:pt x="4677" y="925"/>
                </a:lnTo>
                <a:lnTo>
                  <a:pt x="4658" y="956"/>
                </a:lnTo>
                <a:lnTo>
                  <a:pt x="4637" y="987"/>
                </a:lnTo>
                <a:lnTo>
                  <a:pt x="4615" y="1019"/>
                </a:lnTo>
                <a:lnTo>
                  <a:pt x="4593" y="1050"/>
                </a:lnTo>
                <a:lnTo>
                  <a:pt x="4570" y="1082"/>
                </a:lnTo>
                <a:lnTo>
                  <a:pt x="4547" y="1116"/>
                </a:lnTo>
                <a:lnTo>
                  <a:pt x="4522" y="1149"/>
                </a:lnTo>
                <a:lnTo>
                  <a:pt x="4498" y="1182"/>
                </a:lnTo>
                <a:lnTo>
                  <a:pt x="4472" y="1215"/>
                </a:lnTo>
                <a:lnTo>
                  <a:pt x="4446" y="1248"/>
                </a:lnTo>
                <a:lnTo>
                  <a:pt x="4419" y="1282"/>
                </a:lnTo>
                <a:lnTo>
                  <a:pt x="4393" y="1316"/>
                </a:lnTo>
                <a:lnTo>
                  <a:pt x="4366" y="1352"/>
                </a:lnTo>
                <a:lnTo>
                  <a:pt x="4337" y="1386"/>
                </a:lnTo>
                <a:lnTo>
                  <a:pt x="4308" y="1421"/>
                </a:lnTo>
                <a:lnTo>
                  <a:pt x="4279" y="1456"/>
                </a:lnTo>
                <a:lnTo>
                  <a:pt x="4248" y="1491"/>
                </a:lnTo>
                <a:lnTo>
                  <a:pt x="4217" y="1527"/>
                </a:lnTo>
                <a:lnTo>
                  <a:pt x="4186" y="1563"/>
                </a:lnTo>
                <a:lnTo>
                  <a:pt x="4155" y="1598"/>
                </a:lnTo>
                <a:lnTo>
                  <a:pt x="4123" y="1634"/>
                </a:lnTo>
                <a:lnTo>
                  <a:pt x="4090" y="1671"/>
                </a:lnTo>
                <a:lnTo>
                  <a:pt x="4058" y="1707"/>
                </a:lnTo>
                <a:lnTo>
                  <a:pt x="4024" y="1744"/>
                </a:lnTo>
                <a:lnTo>
                  <a:pt x="3989" y="1780"/>
                </a:lnTo>
                <a:lnTo>
                  <a:pt x="3955" y="1816"/>
                </a:lnTo>
                <a:lnTo>
                  <a:pt x="3920" y="1854"/>
                </a:lnTo>
                <a:lnTo>
                  <a:pt x="3885" y="1890"/>
                </a:lnTo>
                <a:lnTo>
                  <a:pt x="3849" y="1927"/>
                </a:lnTo>
                <a:lnTo>
                  <a:pt x="3812" y="1965"/>
                </a:lnTo>
                <a:lnTo>
                  <a:pt x="3776" y="2002"/>
                </a:lnTo>
                <a:lnTo>
                  <a:pt x="3739" y="2039"/>
                </a:lnTo>
                <a:lnTo>
                  <a:pt x="3701" y="2075"/>
                </a:lnTo>
                <a:lnTo>
                  <a:pt x="3663" y="2113"/>
                </a:lnTo>
                <a:lnTo>
                  <a:pt x="3625" y="2150"/>
                </a:lnTo>
                <a:lnTo>
                  <a:pt x="3586" y="2187"/>
                </a:lnTo>
                <a:lnTo>
                  <a:pt x="3548" y="2224"/>
                </a:lnTo>
                <a:lnTo>
                  <a:pt x="3509" y="2262"/>
                </a:lnTo>
                <a:lnTo>
                  <a:pt x="3469" y="2298"/>
                </a:lnTo>
                <a:lnTo>
                  <a:pt x="3429" y="2335"/>
                </a:lnTo>
                <a:lnTo>
                  <a:pt x="3388" y="2372"/>
                </a:lnTo>
                <a:lnTo>
                  <a:pt x="3348" y="2409"/>
                </a:lnTo>
                <a:lnTo>
                  <a:pt x="3308" y="2446"/>
                </a:lnTo>
                <a:lnTo>
                  <a:pt x="3267" y="2482"/>
                </a:lnTo>
                <a:lnTo>
                  <a:pt x="3226" y="2518"/>
                </a:lnTo>
                <a:lnTo>
                  <a:pt x="3184" y="2556"/>
                </a:lnTo>
                <a:lnTo>
                  <a:pt x="3143" y="2592"/>
                </a:lnTo>
                <a:lnTo>
                  <a:pt x="3100" y="2627"/>
                </a:lnTo>
                <a:lnTo>
                  <a:pt x="3059" y="2663"/>
                </a:lnTo>
                <a:lnTo>
                  <a:pt x="3016" y="2700"/>
                </a:lnTo>
                <a:lnTo>
                  <a:pt x="2974" y="2735"/>
                </a:lnTo>
                <a:lnTo>
                  <a:pt x="2931" y="2770"/>
                </a:lnTo>
                <a:lnTo>
                  <a:pt x="2889" y="2805"/>
                </a:lnTo>
                <a:lnTo>
                  <a:pt x="2847" y="2840"/>
                </a:lnTo>
                <a:lnTo>
                  <a:pt x="2803" y="2876"/>
                </a:lnTo>
                <a:lnTo>
                  <a:pt x="2761" y="2910"/>
                </a:lnTo>
                <a:lnTo>
                  <a:pt x="2717" y="2945"/>
                </a:lnTo>
                <a:lnTo>
                  <a:pt x="2673" y="2978"/>
                </a:lnTo>
                <a:lnTo>
                  <a:pt x="2631" y="3012"/>
                </a:lnTo>
                <a:lnTo>
                  <a:pt x="2587" y="3046"/>
                </a:lnTo>
                <a:lnTo>
                  <a:pt x="2544" y="3080"/>
                </a:lnTo>
                <a:lnTo>
                  <a:pt x="2500" y="3113"/>
                </a:lnTo>
                <a:lnTo>
                  <a:pt x="2458" y="3145"/>
                </a:lnTo>
                <a:lnTo>
                  <a:pt x="2414" y="3177"/>
                </a:lnTo>
                <a:lnTo>
                  <a:pt x="2371" y="3209"/>
                </a:lnTo>
                <a:lnTo>
                  <a:pt x="2327" y="3241"/>
                </a:lnTo>
                <a:lnTo>
                  <a:pt x="2284" y="3272"/>
                </a:lnTo>
                <a:lnTo>
                  <a:pt x="2241" y="3303"/>
                </a:lnTo>
                <a:lnTo>
                  <a:pt x="2198" y="3334"/>
                </a:lnTo>
                <a:lnTo>
                  <a:pt x="2155" y="3364"/>
                </a:lnTo>
                <a:lnTo>
                  <a:pt x="2112" y="3394"/>
                </a:lnTo>
                <a:lnTo>
                  <a:pt x="2069" y="3423"/>
                </a:lnTo>
                <a:lnTo>
                  <a:pt x="2027" y="3452"/>
                </a:lnTo>
                <a:lnTo>
                  <a:pt x="1984" y="3481"/>
                </a:lnTo>
                <a:lnTo>
                  <a:pt x="1942" y="3510"/>
                </a:lnTo>
                <a:lnTo>
                  <a:pt x="1899" y="3537"/>
                </a:lnTo>
                <a:lnTo>
                  <a:pt x="1857" y="3565"/>
                </a:lnTo>
                <a:lnTo>
                  <a:pt x="1816" y="3592"/>
                </a:lnTo>
                <a:lnTo>
                  <a:pt x="1774" y="3619"/>
                </a:lnTo>
                <a:lnTo>
                  <a:pt x="1733" y="3645"/>
                </a:lnTo>
                <a:lnTo>
                  <a:pt x="1691" y="3671"/>
                </a:lnTo>
                <a:lnTo>
                  <a:pt x="1650" y="3696"/>
                </a:lnTo>
                <a:lnTo>
                  <a:pt x="1609" y="3720"/>
                </a:lnTo>
                <a:lnTo>
                  <a:pt x="1569" y="3744"/>
                </a:lnTo>
                <a:lnTo>
                  <a:pt x="1528" y="3768"/>
                </a:lnTo>
                <a:lnTo>
                  <a:pt x="1489" y="3791"/>
                </a:lnTo>
                <a:lnTo>
                  <a:pt x="1450" y="3814"/>
                </a:lnTo>
                <a:lnTo>
                  <a:pt x="1410" y="3835"/>
                </a:lnTo>
                <a:lnTo>
                  <a:pt x="1371" y="3857"/>
                </a:lnTo>
                <a:lnTo>
                  <a:pt x="1333" y="3879"/>
                </a:lnTo>
                <a:lnTo>
                  <a:pt x="1294" y="3899"/>
                </a:lnTo>
                <a:lnTo>
                  <a:pt x="1256" y="3919"/>
                </a:lnTo>
                <a:lnTo>
                  <a:pt x="1219" y="3939"/>
                </a:lnTo>
                <a:lnTo>
                  <a:pt x="1181" y="3958"/>
                </a:lnTo>
                <a:lnTo>
                  <a:pt x="1145" y="3975"/>
                </a:lnTo>
                <a:lnTo>
                  <a:pt x="1109" y="3994"/>
                </a:lnTo>
                <a:lnTo>
                  <a:pt x="1073" y="4010"/>
                </a:lnTo>
                <a:lnTo>
                  <a:pt x="1037" y="4027"/>
                </a:lnTo>
                <a:lnTo>
                  <a:pt x="1002" y="4044"/>
                </a:lnTo>
                <a:lnTo>
                  <a:pt x="968" y="4059"/>
                </a:lnTo>
                <a:lnTo>
                  <a:pt x="934" y="4074"/>
                </a:lnTo>
                <a:lnTo>
                  <a:pt x="900" y="4088"/>
                </a:lnTo>
                <a:lnTo>
                  <a:pt x="866" y="4101"/>
                </a:lnTo>
                <a:lnTo>
                  <a:pt x="834" y="4114"/>
                </a:lnTo>
                <a:lnTo>
                  <a:pt x="802" y="4126"/>
                </a:lnTo>
                <a:lnTo>
                  <a:pt x="770" y="4139"/>
                </a:lnTo>
                <a:lnTo>
                  <a:pt x="739" y="4150"/>
                </a:lnTo>
                <a:lnTo>
                  <a:pt x="708" y="4160"/>
                </a:lnTo>
                <a:lnTo>
                  <a:pt x="678" y="4170"/>
                </a:lnTo>
                <a:lnTo>
                  <a:pt x="649" y="4179"/>
                </a:lnTo>
                <a:lnTo>
                  <a:pt x="620" y="4188"/>
                </a:lnTo>
                <a:lnTo>
                  <a:pt x="592" y="4197"/>
                </a:lnTo>
                <a:lnTo>
                  <a:pt x="564" y="4204"/>
                </a:lnTo>
                <a:lnTo>
                  <a:pt x="536" y="4210"/>
                </a:lnTo>
                <a:lnTo>
                  <a:pt x="510" y="4216"/>
                </a:lnTo>
                <a:lnTo>
                  <a:pt x="484" y="4223"/>
                </a:lnTo>
                <a:lnTo>
                  <a:pt x="458" y="4227"/>
                </a:lnTo>
                <a:lnTo>
                  <a:pt x="433" y="4231"/>
                </a:lnTo>
                <a:lnTo>
                  <a:pt x="409" y="4235"/>
                </a:lnTo>
                <a:lnTo>
                  <a:pt x="386" y="4238"/>
                </a:lnTo>
                <a:lnTo>
                  <a:pt x="363" y="4240"/>
                </a:lnTo>
                <a:lnTo>
                  <a:pt x="340" y="4241"/>
                </a:lnTo>
                <a:lnTo>
                  <a:pt x="319" y="4242"/>
                </a:lnTo>
                <a:lnTo>
                  <a:pt x="297" y="4243"/>
                </a:lnTo>
                <a:lnTo>
                  <a:pt x="278" y="4242"/>
                </a:lnTo>
                <a:lnTo>
                  <a:pt x="258" y="4241"/>
                </a:lnTo>
                <a:lnTo>
                  <a:pt x="239" y="4240"/>
                </a:lnTo>
                <a:lnTo>
                  <a:pt x="221" y="4238"/>
                </a:lnTo>
                <a:lnTo>
                  <a:pt x="203" y="4235"/>
                </a:lnTo>
                <a:lnTo>
                  <a:pt x="187" y="4231"/>
                </a:lnTo>
                <a:lnTo>
                  <a:pt x="170" y="4227"/>
                </a:lnTo>
                <a:lnTo>
                  <a:pt x="154" y="4222"/>
                </a:lnTo>
                <a:lnTo>
                  <a:pt x="140" y="4216"/>
                </a:lnTo>
                <a:lnTo>
                  <a:pt x="126" y="4210"/>
                </a:lnTo>
                <a:lnTo>
                  <a:pt x="113" y="4204"/>
                </a:lnTo>
                <a:lnTo>
                  <a:pt x="101" y="4196"/>
                </a:lnTo>
                <a:lnTo>
                  <a:pt x="88" y="4188"/>
                </a:lnTo>
                <a:lnTo>
                  <a:pt x="78" y="4179"/>
                </a:lnTo>
                <a:lnTo>
                  <a:pt x="67" y="4170"/>
                </a:lnTo>
                <a:lnTo>
                  <a:pt x="57" y="4160"/>
                </a:lnTo>
                <a:lnTo>
                  <a:pt x="49" y="4149"/>
                </a:lnTo>
                <a:lnTo>
                  <a:pt x="40" y="4139"/>
                </a:lnTo>
                <a:lnTo>
                  <a:pt x="33" y="4126"/>
                </a:lnTo>
                <a:lnTo>
                  <a:pt x="26" y="4114"/>
                </a:lnTo>
                <a:lnTo>
                  <a:pt x="21" y="4101"/>
                </a:lnTo>
                <a:lnTo>
                  <a:pt x="16" y="4087"/>
                </a:lnTo>
                <a:lnTo>
                  <a:pt x="10" y="4074"/>
                </a:lnTo>
                <a:lnTo>
                  <a:pt x="7" y="4058"/>
                </a:lnTo>
                <a:lnTo>
                  <a:pt x="4" y="4042"/>
                </a:lnTo>
                <a:lnTo>
                  <a:pt x="2" y="4027"/>
                </a:lnTo>
                <a:lnTo>
                  <a:pt x="1" y="4010"/>
                </a:lnTo>
                <a:lnTo>
                  <a:pt x="0" y="3993"/>
                </a:lnTo>
                <a:lnTo>
                  <a:pt x="0" y="3975"/>
                </a:lnTo>
                <a:lnTo>
                  <a:pt x="1" y="3957"/>
                </a:lnTo>
                <a:lnTo>
                  <a:pt x="3" y="3938"/>
                </a:lnTo>
                <a:lnTo>
                  <a:pt x="5" y="3918"/>
                </a:lnTo>
                <a:lnTo>
                  <a:pt x="8" y="3899"/>
                </a:lnTo>
                <a:lnTo>
                  <a:pt x="13" y="3878"/>
                </a:lnTo>
                <a:lnTo>
                  <a:pt x="17" y="3857"/>
                </a:lnTo>
                <a:lnTo>
                  <a:pt x="23" y="3835"/>
                </a:lnTo>
                <a:lnTo>
                  <a:pt x="29" y="3814"/>
                </a:lnTo>
                <a:lnTo>
                  <a:pt x="35" y="3791"/>
                </a:lnTo>
                <a:lnTo>
                  <a:pt x="44" y="3767"/>
                </a:lnTo>
                <a:lnTo>
                  <a:pt x="52" y="3743"/>
                </a:lnTo>
                <a:lnTo>
                  <a:pt x="61" y="3719"/>
                </a:lnTo>
                <a:lnTo>
                  <a:pt x="71" y="3695"/>
                </a:lnTo>
                <a:lnTo>
                  <a:pt x="82" y="3670"/>
                </a:lnTo>
                <a:lnTo>
                  <a:pt x="92" y="3644"/>
                </a:lnTo>
                <a:lnTo>
                  <a:pt x="105" y="3618"/>
                </a:lnTo>
                <a:lnTo>
                  <a:pt x="118" y="3591"/>
                </a:lnTo>
                <a:lnTo>
                  <a:pt x="132" y="3564"/>
                </a:lnTo>
                <a:lnTo>
                  <a:pt x="145" y="3537"/>
                </a:lnTo>
                <a:lnTo>
                  <a:pt x="161" y="3509"/>
                </a:lnTo>
                <a:lnTo>
                  <a:pt x="176" y="3481"/>
                </a:lnTo>
                <a:lnTo>
                  <a:pt x="193" y="3452"/>
                </a:lnTo>
                <a:lnTo>
                  <a:pt x="209" y="3423"/>
                </a:lnTo>
                <a:lnTo>
                  <a:pt x="228" y="3393"/>
                </a:lnTo>
                <a:lnTo>
                  <a:pt x="246" y="3363"/>
                </a:lnTo>
                <a:lnTo>
                  <a:pt x="265" y="3333"/>
                </a:lnTo>
                <a:lnTo>
                  <a:pt x="285" y="3302"/>
                </a:lnTo>
                <a:lnTo>
                  <a:pt x="306" y="3271"/>
                </a:lnTo>
                <a:lnTo>
                  <a:pt x="326" y="3240"/>
                </a:lnTo>
                <a:lnTo>
                  <a:pt x="348" y="3209"/>
                </a:lnTo>
                <a:lnTo>
                  <a:pt x="371" y="3177"/>
                </a:lnTo>
                <a:lnTo>
                  <a:pt x="395" y="3144"/>
                </a:lnTo>
                <a:lnTo>
                  <a:pt x="418" y="3112"/>
                </a:lnTo>
                <a:lnTo>
                  <a:pt x="443" y="3079"/>
                </a:lnTo>
                <a:lnTo>
                  <a:pt x="467" y="3045"/>
                </a:lnTo>
                <a:lnTo>
                  <a:pt x="493" y="3011"/>
                </a:lnTo>
                <a:lnTo>
                  <a:pt x="519" y="2978"/>
                </a:lnTo>
                <a:lnTo>
                  <a:pt x="546" y="2944"/>
                </a:lnTo>
                <a:lnTo>
                  <a:pt x="574" y="2910"/>
                </a:lnTo>
                <a:lnTo>
                  <a:pt x="602" y="2875"/>
                </a:lnTo>
                <a:lnTo>
                  <a:pt x="630" y="2840"/>
                </a:lnTo>
                <a:lnTo>
                  <a:pt x="660" y="2805"/>
                </a:lnTo>
                <a:lnTo>
                  <a:pt x="689" y="2770"/>
                </a:lnTo>
                <a:lnTo>
                  <a:pt x="719" y="2734"/>
                </a:lnTo>
                <a:lnTo>
                  <a:pt x="750" y="2699"/>
                </a:lnTo>
                <a:lnTo>
                  <a:pt x="781" y="2662"/>
                </a:lnTo>
                <a:lnTo>
                  <a:pt x="813" y="2627"/>
                </a:lnTo>
                <a:lnTo>
                  <a:pt x="846" y="2591"/>
                </a:lnTo>
                <a:lnTo>
                  <a:pt x="879" y="2555"/>
                </a:lnTo>
                <a:lnTo>
                  <a:pt x="912" y="2518"/>
                </a:lnTo>
                <a:lnTo>
                  <a:pt x="946" y="2481"/>
                </a:lnTo>
                <a:lnTo>
                  <a:pt x="980" y="2445"/>
                </a:lnTo>
                <a:lnTo>
                  <a:pt x="1016" y="2408"/>
                </a:lnTo>
                <a:lnTo>
                  <a:pt x="1051" y="2371"/>
                </a:lnTo>
                <a:lnTo>
                  <a:pt x="1086" y="2334"/>
                </a:lnTo>
                <a:lnTo>
                  <a:pt x="1122" y="2297"/>
                </a:lnTo>
                <a:lnTo>
                  <a:pt x="1159" y="2261"/>
                </a:lnTo>
                <a:lnTo>
                  <a:pt x="1196" y="2223"/>
                </a:lnTo>
                <a:lnTo>
                  <a:pt x="1233" y="2186"/>
                </a:lnTo>
                <a:lnTo>
                  <a:pt x="1270" y="2149"/>
                </a:lnTo>
                <a:lnTo>
                  <a:pt x="1309" y="2112"/>
                </a:lnTo>
                <a:lnTo>
                  <a:pt x="1347" y="2075"/>
                </a:lnTo>
                <a:lnTo>
                  <a:pt x="1385" y="2038"/>
                </a:lnTo>
                <a:lnTo>
                  <a:pt x="1425" y="2001"/>
                </a:lnTo>
                <a:lnTo>
                  <a:pt x="1464" y="1964"/>
                </a:lnTo>
                <a:lnTo>
                  <a:pt x="1504" y="1926"/>
                </a:lnTo>
                <a:lnTo>
                  <a:pt x="1544" y="1890"/>
                </a:lnTo>
                <a:lnTo>
                  <a:pt x="1584" y="1853"/>
                </a:lnTo>
                <a:lnTo>
                  <a:pt x="1625" y="1816"/>
                </a:lnTo>
                <a:lnTo>
                  <a:pt x="1665" y="1779"/>
                </a:lnTo>
                <a:lnTo>
                  <a:pt x="1707" y="1743"/>
                </a:lnTo>
                <a:lnTo>
                  <a:pt x="1748" y="1707"/>
                </a:lnTo>
                <a:lnTo>
                  <a:pt x="1790" y="1669"/>
                </a:lnTo>
                <a:lnTo>
                  <a:pt x="1831" y="1633"/>
                </a:lnTo>
                <a:lnTo>
                  <a:pt x="1874" y="1598"/>
                </a:lnTo>
                <a:lnTo>
                  <a:pt x="1915" y="1562"/>
                </a:lnTo>
                <a:lnTo>
                  <a:pt x="1957" y="1526"/>
                </a:lnTo>
                <a:lnTo>
                  <a:pt x="2000" y="1490"/>
                </a:lnTo>
                <a:lnTo>
                  <a:pt x="2042" y="1455"/>
                </a:lnTo>
                <a:lnTo>
                  <a:pt x="2085" y="1420"/>
                </a:lnTo>
                <a:lnTo>
                  <a:pt x="2128" y="1385"/>
                </a:lnTo>
                <a:lnTo>
                  <a:pt x="2171" y="1351"/>
                </a:lnTo>
                <a:lnTo>
                  <a:pt x="2214" y="1316"/>
                </a:lnTo>
                <a:lnTo>
                  <a:pt x="2257" y="1281"/>
                </a:lnTo>
                <a:lnTo>
                  <a:pt x="2300" y="1248"/>
                </a:lnTo>
                <a:lnTo>
                  <a:pt x="2344" y="1214"/>
                </a:lnTo>
                <a:lnTo>
                  <a:pt x="2387" y="1181"/>
                </a:lnTo>
                <a:lnTo>
                  <a:pt x="2430" y="1148"/>
                </a:lnTo>
                <a:lnTo>
                  <a:pt x="2473" y="1115"/>
                </a:lnTo>
                <a:lnTo>
                  <a:pt x="2517" y="1082"/>
                </a:lnTo>
                <a:lnTo>
                  <a:pt x="2561" y="1050"/>
                </a:lnTo>
                <a:lnTo>
                  <a:pt x="2604" y="1018"/>
                </a:lnTo>
                <a:lnTo>
                  <a:pt x="2647" y="986"/>
                </a:lnTo>
                <a:lnTo>
                  <a:pt x="2690" y="955"/>
                </a:lnTo>
                <a:lnTo>
                  <a:pt x="2734" y="925"/>
                </a:lnTo>
                <a:lnTo>
                  <a:pt x="2776" y="894"/>
                </a:lnTo>
                <a:lnTo>
                  <a:pt x="2820" y="864"/>
                </a:lnTo>
                <a:lnTo>
                  <a:pt x="2862" y="834"/>
                </a:lnTo>
                <a:lnTo>
                  <a:pt x="2905" y="805"/>
                </a:lnTo>
                <a:lnTo>
                  <a:pt x="2948" y="776"/>
                </a:lnTo>
                <a:lnTo>
                  <a:pt x="2991" y="748"/>
                </a:lnTo>
                <a:lnTo>
                  <a:pt x="3032" y="719"/>
                </a:lnTo>
                <a:lnTo>
                  <a:pt x="3074" y="692"/>
                </a:lnTo>
                <a:lnTo>
                  <a:pt x="3117" y="664"/>
                </a:lnTo>
                <a:lnTo>
                  <a:pt x="3158" y="638"/>
                </a:lnTo>
                <a:lnTo>
                  <a:pt x="3200" y="611"/>
                </a:lnTo>
                <a:lnTo>
                  <a:pt x="3241" y="585"/>
                </a:lnTo>
                <a:lnTo>
                  <a:pt x="3282" y="561"/>
                </a:lnTo>
                <a:lnTo>
                  <a:pt x="3323" y="536"/>
                </a:lnTo>
                <a:lnTo>
                  <a:pt x="3364" y="511"/>
                </a:lnTo>
                <a:lnTo>
                  <a:pt x="3404" y="487"/>
                </a:lnTo>
                <a:lnTo>
                  <a:pt x="3444" y="463"/>
                </a:lnTo>
                <a:lnTo>
                  <a:pt x="3484" y="441"/>
                </a:lnTo>
                <a:lnTo>
                  <a:pt x="3523" y="419"/>
                </a:lnTo>
                <a:lnTo>
                  <a:pt x="3563" y="397"/>
                </a:lnTo>
                <a:lnTo>
                  <a:pt x="3601" y="375"/>
                </a:lnTo>
                <a:lnTo>
                  <a:pt x="3639" y="355"/>
                </a:lnTo>
                <a:lnTo>
                  <a:pt x="3678" y="334"/>
                </a:lnTo>
                <a:lnTo>
                  <a:pt x="3716" y="314"/>
                </a:lnTo>
                <a:lnTo>
                  <a:pt x="3753" y="296"/>
                </a:lnTo>
                <a:lnTo>
                  <a:pt x="3789" y="277"/>
                </a:lnTo>
                <a:lnTo>
                  <a:pt x="3826" y="258"/>
                </a:lnTo>
                <a:lnTo>
                  <a:pt x="3862" y="241"/>
                </a:lnTo>
                <a:lnTo>
                  <a:pt x="3898" y="224"/>
                </a:lnTo>
                <a:lnTo>
                  <a:pt x="3933" y="208"/>
                </a:lnTo>
                <a:lnTo>
                  <a:pt x="3968" y="192"/>
                </a:lnTo>
                <a:lnTo>
                  <a:pt x="4003" y="178"/>
                </a:lnTo>
                <a:lnTo>
                  <a:pt x="4036" y="163"/>
                </a:lnTo>
                <a:lnTo>
                  <a:pt x="4070" y="149"/>
                </a:lnTo>
                <a:lnTo>
                  <a:pt x="4102" y="135"/>
                </a:lnTo>
                <a:lnTo>
                  <a:pt x="4136" y="123"/>
                </a:lnTo>
                <a:lnTo>
                  <a:pt x="4167" y="110"/>
                </a:lnTo>
                <a:lnTo>
                  <a:pt x="4199" y="99"/>
                </a:lnTo>
                <a:lnTo>
                  <a:pt x="4230" y="88"/>
                </a:lnTo>
                <a:lnTo>
                  <a:pt x="4260" y="78"/>
                </a:lnTo>
                <a:lnTo>
                  <a:pt x="4290" y="68"/>
                </a:lnTo>
                <a:lnTo>
                  <a:pt x="4319" y="60"/>
                </a:lnTo>
                <a:lnTo>
                  <a:pt x="4347" y="51"/>
                </a:lnTo>
                <a:lnTo>
                  <a:pt x="4376" y="43"/>
                </a:lnTo>
                <a:lnTo>
                  <a:pt x="4403" y="36"/>
                </a:lnTo>
                <a:lnTo>
                  <a:pt x="4430" y="29"/>
                </a:lnTo>
                <a:lnTo>
                  <a:pt x="4457" y="23"/>
                </a:lnTo>
                <a:lnTo>
                  <a:pt x="4482" y="18"/>
                </a:lnTo>
                <a:lnTo>
                  <a:pt x="4508" y="14"/>
                </a:lnTo>
                <a:lnTo>
                  <a:pt x="4531" y="10"/>
                </a:lnTo>
                <a:lnTo>
                  <a:pt x="4555" y="7"/>
                </a:lnTo>
                <a:lnTo>
                  <a:pt x="4579" y="5"/>
                </a:lnTo>
                <a:lnTo>
                  <a:pt x="4602" y="3"/>
                </a:lnTo>
                <a:lnTo>
                  <a:pt x="4624" y="2"/>
                </a:lnTo>
                <a:lnTo>
                  <a:pt x="4644" y="0"/>
                </a:lnTo>
                <a:lnTo>
                  <a:pt x="4665" y="0"/>
                </a:lnTo>
                <a:lnTo>
                  <a:pt x="4685" y="2"/>
                </a:lnTo>
                <a:lnTo>
                  <a:pt x="4704" y="3"/>
                </a:lnTo>
                <a:lnTo>
                  <a:pt x="4723" y="5"/>
                </a:lnTo>
                <a:lnTo>
                  <a:pt x="4741" y="7"/>
                </a:lnTo>
                <a:lnTo>
                  <a:pt x="4758" y="10"/>
                </a:lnTo>
                <a:lnTo>
                  <a:pt x="4775" y="14"/>
                </a:lnTo>
                <a:lnTo>
                  <a:pt x="4790" y="19"/>
                </a:lnTo>
                <a:lnTo>
                  <a:pt x="4805" y="24"/>
                </a:lnTo>
                <a:lnTo>
                  <a:pt x="4819" y="29"/>
                </a:lnTo>
                <a:lnTo>
                  <a:pt x="4833" y="36"/>
                </a:lnTo>
                <a:lnTo>
                  <a:pt x="4846" y="43"/>
                </a:lnTo>
                <a:lnTo>
                  <a:pt x="4859" y="51"/>
                </a:lnTo>
                <a:lnTo>
                  <a:pt x="4870" y="60"/>
                </a:lnTo>
                <a:lnTo>
                  <a:pt x="4881" y="69"/>
                </a:lnTo>
                <a:lnTo>
                  <a:pt x="4891" y="78"/>
                </a:lnTo>
                <a:lnTo>
                  <a:pt x="4900" y="88"/>
                </a:lnTo>
                <a:close/>
              </a:path>
            </a:pathLst>
          </a:custGeom>
          <a:solidFill>
            <a:srgbClr val="B2B2B2"/>
          </a:solidFill>
          <a:ln w="4127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8" name="Line 50"/>
          <p:cNvSpPr>
            <a:spLocks noChangeShapeType="1"/>
          </p:cNvSpPr>
          <p:nvPr/>
        </p:nvSpPr>
        <p:spPr bwMode="auto">
          <a:xfrm flipV="1">
            <a:off x="3502025" y="4581525"/>
            <a:ext cx="1241425" cy="1041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9" name="Freeform 51"/>
          <p:cNvSpPr>
            <a:spLocks/>
          </p:cNvSpPr>
          <p:nvPr/>
        </p:nvSpPr>
        <p:spPr bwMode="auto">
          <a:xfrm>
            <a:off x="4697413" y="4568825"/>
            <a:ext cx="61912" cy="55563"/>
          </a:xfrm>
          <a:custGeom>
            <a:avLst/>
            <a:gdLst>
              <a:gd name="T0" fmla="*/ 0 w 195"/>
              <a:gd name="T1" fmla="*/ 2147483647 h 176"/>
              <a:gd name="T2" fmla="*/ 2147483647 w 195"/>
              <a:gd name="T3" fmla="*/ 0 h 176"/>
              <a:gd name="T4" fmla="*/ 2144315770 w 195"/>
              <a:gd name="T5" fmla="*/ 2147483647 h 176"/>
              <a:gd name="T6" fmla="*/ 2112360923 w 195"/>
              <a:gd name="T7" fmla="*/ 2147483647 h 176"/>
              <a:gd name="T8" fmla="*/ 0 w 195"/>
              <a:gd name="T9" fmla="*/ 2147483647 h 1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5"/>
              <a:gd name="T16" fmla="*/ 0 h 176"/>
              <a:gd name="T17" fmla="*/ 195 w 195"/>
              <a:gd name="T18" fmla="*/ 176 h 1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5" h="176">
                <a:moveTo>
                  <a:pt x="0" y="96"/>
                </a:moveTo>
                <a:lnTo>
                  <a:pt x="195" y="0"/>
                </a:lnTo>
                <a:lnTo>
                  <a:pt x="67" y="176"/>
                </a:lnTo>
                <a:lnTo>
                  <a:pt x="66" y="109"/>
                </a:lnTo>
                <a:lnTo>
                  <a:pt x="0" y="96"/>
                </a:lnTo>
                <a:close/>
              </a:path>
            </a:pathLst>
          </a:custGeom>
          <a:solidFill>
            <a:srgbClr val="FF0000"/>
          </a:solidFill>
          <a:ln w="17463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0" name="Line 52"/>
          <p:cNvSpPr>
            <a:spLocks noChangeShapeType="1"/>
          </p:cNvSpPr>
          <p:nvPr/>
        </p:nvSpPr>
        <p:spPr bwMode="auto">
          <a:xfrm flipV="1">
            <a:off x="1349375" y="2017713"/>
            <a:ext cx="1243013" cy="1041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1" name="Freeform 53"/>
          <p:cNvSpPr>
            <a:spLocks/>
          </p:cNvSpPr>
          <p:nvPr/>
        </p:nvSpPr>
        <p:spPr bwMode="auto">
          <a:xfrm>
            <a:off x="2544763" y="2005013"/>
            <a:ext cx="61912" cy="55562"/>
          </a:xfrm>
          <a:custGeom>
            <a:avLst/>
            <a:gdLst>
              <a:gd name="T0" fmla="*/ 0 w 196"/>
              <a:gd name="T1" fmla="*/ 2147483647 h 176"/>
              <a:gd name="T2" fmla="*/ 2147483647 w 196"/>
              <a:gd name="T3" fmla="*/ 0 h 176"/>
              <a:gd name="T4" fmla="*/ 2143244978 w 196"/>
              <a:gd name="T5" fmla="*/ 2147483647 h 176"/>
              <a:gd name="T6" fmla="*/ 2143244978 w 196"/>
              <a:gd name="T7" fmla="*/ 2147483647 h 176"/>
              <a:gd name="T8" fmla="*/ 0 w 196"/>
              <a:gd name="T9" fmla="*/ 2147483647 h 1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6"/>
              <a:gd name="T16" fmla="*/ 0 h 176"/>
              <a:gd name="T17" fmla="*/ 196 w 196"/>
              <a:gd name="T18" fmla="*/ 176 h 1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6" h="176">
                <a:moveTo>
                  <a:pt x="0" y="95"/>
                </a:moveTo>
                <a:lnTo>
                  <a:pt x="196" y="0"/>
                </a:lnTo>
                <a:lnTo>
                  <a:pt x="68" y="176"/>
                </a:lnTo>
                <a:lnTo>
                  <a:pt x="68" y="108"/>
                </a:lnTo>
                <a:lnTo>
                  <a:pt x="0" y="95"/>
                </a:lnTo>
                <a:close/>
              </a:path>
            </a:pathLst>
          </a:custGeom>
          <a:solidFill>
            <a:srgbClr val="FF0000"/>
          </a:solidFill>
          <a:ln w="17463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2" name="Line 54"/>
          <p:cNvSpPr>
            <a:spLocks noChangeShapeType="1"/>
          </p:cNvSpPr>
          <p:nvPr/>
        </p:nvSpPr>
        <p:spPr bwMode="auto">
          <a:xfrm flipV="1">
            <a:off x="2938463" y="3902075"/>
            <a:ext cx="2549525" cy="9525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3" name="Freeform 55"/>
          <p:cNvSpPr>
            <a:spLocks/>
          </p:cNvSpPr>
          <p:nvPr/>
        </p:nvSpPr>
        <p:spPr bwMode="auto">
          <a:xfrm>
            <a:off x="5454650" y="3884613"/>
            <a:ext cx="66675" cy="33337"/>
          </a:xfrm>
          <a:custGeom>
            <a:avLst/>
            <a:gdLst>
              <a:gd name="T0" fmla="*/ 0 w 211"/>
              <a:gd name="T1" fmla="*/ 0 h 105"/>
              <a:gd name="T2" fmla="*/ 2147483647 w 211"/>
              <a:gd name="T3" fmla="*/ 1696215770 h 105"/>
              <a:gd name="T4" fmla="*/ 0 w 211"/>
              <a:gd name="T5" fmla="*/ 2147483647 h 105"/>
              <a:gd name="T6" fmla="*/ 0 w 211"/>
              <a:gd name="T7" fmla="*/ 0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105"/>
              <a:gd name="T14" fmla="*/ 211 w 211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105">
                <a:moveTo>
                  <a:pt x="0" y="0"/>
                </a:moveTo>
                <a:lnTo>
                  <a:pt x="211" y="53"/>
                </a:lnTo>
                <a:lnTo>
                  <a:pt x="0" y="10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4" name="Line 56"/>
          <p:cNvSpPr>
            <a:spLocks noChangeShapeType="1"/>
          </p:cNvSpPr>
          <p:nvPr/>
        </p:nvSpPr>
        <p:spPr bwMode="auto">
          <a:xfrm flipH="1" flipV="1">
            <a:off x="2930525" y="1362075"/>
            <a:ext cx="7938" cy="2549525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5" name="Freeform 57"/>
          <p:cNvSpPr>
            <a:spLocks/>
          </p:cNvSpPr>
          <p:nvPr/>
        </p:nvSpPr>
        <p:spPr bwMode="auto">
          <a:xfrm>
            <a:off x="2913063" y="1328738"/>
            <a:ext cx="33337" cy="66675"/>
          </a:xfrm>
          <a:custGeom>
            <a:avLst/>
            <a:gdLst>
              <a:gd name="T0" fmla="*/ 0 w 106"/>
              <a:gd name="T1" fmla="*/ 2147483647 h 211"/>
              <a:gd name="T2" fmla="*/ 1648735115 w 106"/>
              <a:gd name="T3" fmla="*/ 0 h 211"/>
              <a:gd name="T4" fmla="*/ 2147483647 w 106"/>
              <a:gd name="T5" fmla="*/ 2147483647 h 211"/>
              <a:gd name="T6" fmla="*/ 0 w 106"/>
              <a:gd name="T7" fmla="*/ 2147483647 h 211"/>
              <a:gd name="T8" fmla="*/ 0 60000 65536"/>
              <a:gd name="T9" fmla="*/ 0 60000 65536"/>
              <a:gd name="T10" fmla="*/ 0 60000 65536"/>
              <a:gd name="T11" fmla="*/ 0 60000 65536"/>
              <a:gd name="T12" fmla="*/ 0 w 106"/>
              <a:gd name="T13" fmla="*/ 0 h 211"/>
              <a:gd name="T14" fmla="*/ 106 w 106"/>
              <a:gd name="T15" fmla="*/ 211 h 2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6" h="211">
                <a:moveTo>
                  <a:pt x="0" y="211"/>
                </a:moveTo>
                <a:lnTo>
                  <a:pt x="53" y="0"/>
                </a:lnTo>
                <a:lnTo>
                  <a:pt x="106" y="211"/>
                </a:lnTo>
                <a:lnTo>
                  <a:pt x="0" y="21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6" name="Line 58"/>
          <p:cNvSpPr>
            <a:spLocks noChangeShapeType="1"/>
          </p:cNvSpPr>
          <p:nvPr/>
        </p:nvSpPr>
        <p:spPr bwMode="auto">
          <a:xfrm flipV="1">
            <a:off x="2938463" y="2654300"/>
            <a:ext cx="1498600" cy="1257300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7" name="Freeform 59"/>
          <p:cNvSpPr>
            <a:spLocks/>
          </p:cNvSpPr>
          <p:nvPr/>
        </p:nvSpPr>
        <p:spPr bwMode="auto">
          <a:xfrm>
            <a:off x="4378325" y="2651125"/>
            <a:ext cx="61913" cy="55563"/>
          </a:xfrm>
          <a:custGeom>
            <a:avLst/>
            <a:gdLst>
              <a:gd name="T0" fmla="*/ 0 w 195"/>
              <a:gd name="T1" fmla="*/ 2147483647 h 176"/>
              <a:gd name="T2" fmla="*/ 2147483647 w 195"/>
              <a:gd name="T3" fmla="*/ 0 h 176"/>
              <a:gd name="T4" fmla="*/ 2112429015 w 195"/>
              <a:gd name="T5" fmla="*/ 2147483647 h 176"/>
              <a:gd name="T6" fmla="*/ 2048416053 w 195"/>
              <a:gd name="T7" fmla="*/ 2147483647 h 176"/>
              <a:gd name="T8" fmla="*/ 0 w 195"/>
              <a:gd name="T9" fmla="*/ 2147483647 h 1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5"/>
              <a:gd name="T16" fmla="*/ 0 h 176"/>
              <a:gd name="T17" fmla="*/ 195 w 195"/>
              <a:gd name="T18" fmla="*/ 176 h 1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5" h="176">
                <a:moveTo>
                  <a:pt x="0" y="94"/>
                </a:moveTo>
                <a:lnTo>
                  <a:pt x="195" y="0"/>
                </a:lnTo>
                <a:lnTo>
                  <a:pt x="66" y="176"/>
                </a:lnTo>
                <a:lnTo>
                  <a:pt x="64" y="109"/>
                </a:lnTo>
                <a:lnTo>
                  <a:pt x="0" y="94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8" name="Line 60"/>
          <p:cNvSpPr>
            <a:spLocks noChangeShapeType="1"/>
          </p:cNvSpPr>
          <p:nvPr/>
        </p:nvSpPr>
        <p:spPr bwMode="auto">
          <a:xfrm>
            <a:off x="1724025" y="5068888"/>
            <a:ext cx="615950" cy="733425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9" name="Freeform 61"/>
          <p:cNvSpPr>
            <a:spLocks/>
          </p:cNvSpPr>
          <p:nvPr/>
        </p:nvSpPr>
        <p:spPr bwMode="auto">
          <a:xfrm>
            <a:off x="1677988" y="5011738"/>
            <a:ext cx="111125" cy="123825"/>
          </a:xfrm>
          <a:custGeom>
            <a:avLst/>
            <a:gdLst>
              <a:gd name="T0" fmla="*/ 2147483647 w 352"/>
              <a:gd name="T1" fmla="*/ 2147483647 h 390"/>
              <a:gd name="T2" fmla="*/ 0 w 352"/>
              <a:gd name="T3" fmla="*/ 0 h 390"/>
              <a:gd name="T4" fmla="*/ 2147483647 w 352"/>
              <a:gd name="T5" fmla="*/ 2147483647 h 390"/>
              <a:gd name="T6" fmla="*/ 2147483647 w 352"/>
              <a:gd name="T7" fmla="*/ 2147483647 h 390"/>
              <a:gd name="T8" fmla="*/ 2147483647 w 352"/>
              <a:gd name="T9" fmla="*/ 2147483647 h 3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2"/>
              <a:gd name="T16" fmla="*/ 0 h 390"/>
              <a:gd name="T17" fmla="*/ 352 w 352"/>
              <a:gd name="T18" fmla="*/ 390 h 3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2" h="390">
                <a:moveTo>
                  <a:pt x="190" y="390"/>
                </a:moveTo>
                <a:lnTo>
                  <a:pt x="0" y="0"/>
                </a:lnTo>
                <a:lnTo>
                  <a:pt x="352" y="255"/>
                </a:lnTo>
                <a:lnTo>
                  <a:pt x="217" y="259"/>
                </a:lnTo>
                <a:lnTo>
                  <a:pt x="190" y="39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00" name="Freeform 62"/>
          <p:cNvSpPr>
            <a:spLocks/>
          </p:cNvSpPr>
          <p:nvPr/>
        </p:nvSpPr>
        <p:spPr bwMode="auto">
          <a:xfrm>
            <a:off x="2276475" y="5734050"/>
            <a:ext cx="111125" cy="123825"/>
          </a:xfrm>
          <a:custGeom>
            <a:avLst/>
            <a:gdLst>
              <a:gd name="T0" fmla="*/ 2147483647 w 351"/>
              <a:gd name="T1" fmla="*/ 0 h 390"/>
              <a:gd name="T2" fmla="*/ 2147483647 w 351"/>
              <a:gd name="T3" fmla="*/ 2147483647 h 390"/>
              <a:gd name="T4" fmla="*/ 0 w 351"/>
              <a:gd name="T5" fmla="*/ 2147483647 h 390"/>
              <a:gd name="T6" fmla="*/ 2147483647 w 351"/>
              <a:gd name="T7" fmla="*/ 2147483647 h 390"/>
              <a:gd name="T8" fmla="*/ 2147483647 w 351"/>
              <a:gd name="T9" fmla="*/ 0 h 3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1"/>
              <a:gd name="T16" fmla="*/ 0 h 390"/>
              <a:gd name="T17" fmla="*/ 351 w 351"/>
              <a:gd name="T18" fmla="*/ 390 h 3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1" h="390">
                <a:moveTo>
                  <a:pt x="161" y="0"/>
                </a:moveTo>
                <a:lnTo>
                  <a:pt x="351" y="390"/>
                </a:lnTo>
                <a:lnTo>
                  <a:pt x="0" y="134"/>
                </a:lnTo>
                <a:lnTo>
                  <a:pt x="136" y="131"/>
                </a:lnTo>
                <a:lnTo>
                  <a:pt x="161" y="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01" name="Line 63"/>
          <p:cNvSpPr>
            <a:spLocks noChangeShapeType="1"/>
          </p:cNvSpPr>
          <p:nvPr/>
        </p:nvSpPr>
        <p:spPr bwMode="auto">
          <a:xfrm>
            <a:off x="258763" y="2801938"/>
            <a:ext cx="1585912" cy="188753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02" name="Freeform 64"/>
          <p:cNvSpPr>
            <a:spLocks/>
          </p:cNvSpPr>
          <p:nvPr/>
        </p:nvSpPr>
        <p:spPr bwMode="auto">
          <a:xfrm>
            <a:off x="212725" y="2744788"/>
            <a:ext cx="111125" cy="123825"/>
          </a:xfrm>
          <a:custGeom>
            <a:avLst/>
            <a:gdLst>
              <a:gd name="T0" fmla="*/ 2147483647 w 351"/>
              <a:gd name="T1" fmla="*/ 2147483647 h 391"/>
              <a:gd name="T2" fmla="*/ 0 w 351"/>
              <a:gd name="T3" fmla="*/ 0 h 391"/>
              <a:gd name="T4" fmla="*/ 2147483647 w 351"/>
              <a:gd name="T5" fmla="*/ 2147483647 h 391"/>
              <a:gd name="T6" fmla="*/ 2147483647 w 351"/>
              <a:gd name="T7" fmla="*/ 2147483647 h 391"/>
              <a:gd name="T8" fmla="*/ 2147483647 w 351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1"/>
              <a:gd name="T16" fmla="*/ 0 h 391"/>
              <a:gd name="T17" fmla="*/ 351 w 351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1" h="391">
                <a:moveTo>
                  <a:pt x="189" y="391"/>
                </a:moveTo>
                <a:lnTo>
                  <a:pt x="0" y="0"/>
                </a:lnTo>
                <a:lnTo>
                  <a:pt x="351" y="255"/>
                </a:lnTo>
                <a:lnTo>
                  <a:pt x="215" y="258"/>
                </a:lnTo>
                <a:lnTo>
                  <a:pt x="189" y="39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03" name="Freeform 65"/>
          <p:cNvSpPr>
            <a:spLocks/>
          </p:cNvSpPr>
          <p:nvPr/>
        </p:nvSpPr>
        <p:spPr bwMode="auto">
          <a:xfrm>
            <a:off x="1779588" y="4621213"/>
            <a:ext cx="111125" cy="123825"/>
          </a:xfrm>
          <a:custGeom>
            <a:avLst/>
            <a:gdLst>
              <a:gd name="T0" fmla="*/ 2147483647 w 353"/>
              <a:gd name="T1" fmla="*/ 0 h 390"/>
              <a:gd name="T2" fmla="*/ 2147483647 w 353"/>
              <a:gd name="T3" fmla="*/ 2147483647 h 390"/>
              <a:gd name="T4" fmla="*/ 0 w 353"/>
              <a:gd name="T5" fmla="*/ 2147483647 h 390"/>
              <a:gd name="T6" fmla="*/ 2147483647 w 353"/>
              <a:gd name="T7" fmla="*/ 2147483647 h 390"/>
              <a:gd name="T8" fmla="*/ 2147483647 w 353"/>
              <a:gd name="T9" fmla="*/ 0 h 3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3"/>
              <a:gd name="T16" fmla="*/ 0 h 390"/>
              <a:gd name="T17" fmla="*/ 353 w 353"/>
              <a:gd name="T18" fmla="*/ 390 h 3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3" h="390">
                <a:moveTo>
                  <a:pt x="162" y="0"/>
                </a:moveTo>
                <a:lnTo>
                  <a:pt x="353" y="390"/>
                </a:lnTo>
                <a:lnTo>
                  <a:pt x="0" y="136"/>
                </a:lnTo>
                <a:lnTo>
                  <a:pt x="136" y="133"/>
                </a:lnTo>
                <a:lnTo>
                  <a:pt x="162" y="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04" name="Rectangle 66"/>
          <p:cNvSpPr>
            <a:spLocks noChangeArrowheads="1"/>
          </p:cNvSpPr>
          <p:nvPr/>
        </p:nvSpPr>
        <p:spPr bwMode="auto">
          <a:xfrm>
            <a:off x="757238" y="3689350"/>
            <a:ext cx="21113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Times New Roman" pitchFamily="-109" charset="0"/>
              </a:rPr>
              <a:t>R</a:t>
            </a:r>
            <a:endParaRPr lang="en-US" sz="4000"/>
          </a:p>
        </p:txBody>
      </p:sp>
      <p:sp>
        <p:nvSpPr>
          <p:cNvPr id="24605" name="Rectangle 67"/>
          <p:cNvSpPr>
            <a:spLocks noChangeArrowheads="1"/>
          </p:cNvSpPr>
          <p:nvPr/>
        </p:nvSpPr>
        <p:spPr bwMode="auto">
          <a:xfrm>
            <a:off x="458788" y="1862138"/>
            <a:ext cx="560387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Times New Roman" pitchFamily="-109" charset="0"/>
              </a:rPr>
              <a:t>ICC</a:t>
            </a:r>
            <a:endParaRPr lang="en-US" sz="2400"/>
          </a:p>
        </p:txBody>
      </p:sp>
      <p:sp>
        <p:nvSpPr>
          <p:cNvPr id="24606" name="Rectangle 68"/>
          <p:cNvSpPr>
            <a:spLocks noChangeArrowheads="1"/>
          </p:cNvSpPr>
          <p:nvPr/>
        </p:nvSpPr>
        <p:spPr bwMode="auto">
          <a:xfrm>
            <a:off x="1228725" y="1573213"/>
            <a:ext cx="244475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Symbol" pitchFamily="-109" charset="2"/>
              </a:rPr>
              <a:t>w</a:t>
            </a:r>
            <a:endParaRPr lang="en-US" sz="4000"/>
          </a:p>
        </p:txBody>
      </p:sp>
      <p:sp>
        <p:nvSpPr>
          <p:cNvPr id="24607" name="Rectangle 69"/>
          <p:cNvSpPr>
            <a:spLocks noChangeArrowheads="1"/>
          </p:cNvSpPr>
          <p:nvPr/>
        </p:nvSpPr>
        <p:spPr bwMode="auto">
          <a:xfrm>
            <a:off x="2554288" y="3978275"/>
            <a:ext cx="51117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100">
                <a:solidFill>
                  <a:srgbClr val="000000"/>
                </a:solidFill>
                <a:latin typeface="Times New Roman" pitchFamily="-109" charset="0"/>
              </a:rPr>
              <a:t>(x,y)</a:t>
            </a:r>
            <a:endParaRPr lang="en-US" sz="3600"/>
          </a:p>
        </p:txBody>
      </p:sp>
      <p:sp>
        <p:nvSpPr>
          <p:cNvPr id="24608" name="Rectangle 70"/>
          <p:cNvSpPr>
            <a:spLocks noChangeArrowheads="1"/>
          </p:cNvSpPr>
          <p:nvPr/>
        </p:nvSpPr>
        <p:spPr bwMode="auto">
          <a:xfrm>
            <a:off x="3101975" y="1262063"/>
            <a:ext cx="1587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Times New Roman" pitchFamily="-109" charset="0"/>
              </a:rPr>
              <a:t>y</a:t>
            </a:r>
            <a:endParaRPr lang="en-US" sz="4000"/>
          </a:p>
        </p:txBody>
      </p:sp>
      <p:sp>
        <p:nvSpPr>
          <p:cNvPr id="24609" name="Rectangle 71"/>
          <p:cNvSpPr>
            <a:spLocks noChangeArrowheads="1"/>
          </p:cNvSpPr>
          <p:nvPr/>
        </p:nvSpPr>
        <p:spPr bwMode="auto">
          <a:xfrm>
            <a:off x="1677988" y="5362575"/>
            <a:ext cx="3365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500" i="1">
                <a:solidFill>
                  <a:srgbClr val="000000"/>
                </a:solidFill>
                <a:latin typeface="Times New Roman" pitchFamily="-109" charset="0"/>
              </a:rPr>
              <a:t>l</a:t>
            </a:r>
            <a:r>
              <a:rPr lang="en-US" sz="2500">
                <a:solidFill>
                  <a:srgbClr val="000000"/>
                </a:solidFill>
                <a:latin typeface="Times New Roman" pitchFamily="-109" charset="0"/>
              </a:rPr>
              <a:t>/2</a:t>
            </a:r>
            <a:endParaRPr lang="en-US" sz="4000"/>
          </a:p>
        </p:txBody>
      </p:sp>
      <p:sp>
        <p:nvSpPr>
          <p:cNvPr id="24610" name="Rectangle 72"/>
          <p:cNvSpPr>
            <a:spLocks noChangeArrowheads="1"/>
          </p:cNvSpPr>
          <p:nvPr/>
        </p:nvSpPr>
        <p:spPr bwMode="auto">
          <a:xfrm>
            <a:off x="3352800" y="3600450"/>
            <a:ext cx="158750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ymbol" pitchFamily="-109" charset="2"/>
              </a:rPr>
              <a:t>q</a:t>
            </a:r>
            <a:endParaRPr lang="en-US" sz="3600"/>
          </a:p>
        </p:txBody>
      </p:sp>
      <p:sp>
        <p:nvSpPr>
          <p:cNvPr id="24611" name="Rectangle 73"/>
          <p:cNvSpPr>
            <a:spLocks noChangeArrowheads="1"/>
          </p:cNvSpPr>
          <p:nvPr/>
        </p:nvSpPr>
        <p:spPr bwMode="auto">
          <a:xfrm>
            <a:off x="5376863" y="3940175"/>
            <a:ext cx="1587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Times New Roman" pitchFamily="-109" charset="0"/>
              </a:rPr>
              <a:t>x</a:t>
            </a:r>
            <a:endParaRPr lang="en-US" sz="4000"/>
          </a:p>
        </p:txBody>
      </p:sp>
      <p:grpSp>
        <p:nvGrpSpPr>
          <p:cNvPr id="24612" name="Group 79"/>
          <p:cNvGrpSpPr>
            <a:grpSpLocks/>
          </p:cNvGrpSpPr>
          <p:nvPr/>
        </p:nvGrpSpPr>
        <p:grpSpPr bwMode="auto">
          <a:xfrm>
            <a:off x="1852613" y="2060575"/>
            <a:ext cx="234950" cy="401638"/>
            <a:chOff x="1167" y="1298"/>
            <a:chExt cx="148" cy="253"/>
          </a:xfrm>
        </p:grpSpPr>
        <p:sp>
          <p:nvSpPr>
            <p:cNvPr id="24616" name="Rectangle 74"/>
            <p:cNvSpPr>
              <a:spLocks noChangeArrowheads="1"/>
            </p:cNvSpPr>
            <p:nvPr/>
          </p:nvSpPr>
          <p:spPr bwMode="auto">
            <a:xfrm>
              <a:off x="1167" y="1298"/>
              <a:ext cx="100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500">
                  <a:solidFill>
                    <a:srgbClr val="FF0000"/>
                  </a:solidFill>
                  <a:latin typeface="Times New Roman" pitchFamily="-109" charset="0"/>
                </a:rPr>
                <a:t>v</a:t>
              </a:r>
              <a:endParaRPr lang="en-US" sz="4000"/>
            </a:p>
          </p:txBody>
        </p:sp>
        <p:sp>
          <p:nvSpPr>
            <p:cNvPr id="24617" name="Rectangle 75"/>
            <p:cNvSpPr>
              <a:spLocks noChangeArrowheads="1"/>
            </p:cNvSpPr>
            <p:nvPr/>
          </p:nvSpPr>
          <p:spPr bwMode="auto">
            <a:xfrm>
              <a:off x="1273" y="1387"/>
              <a:ext cx="42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900">
                  <a:solidFill>
                    <a:srgbClr val="FF0000"/>
                  </a:solidFill>
                  <a:latin typeface="Times New Roman" pitchFamily="-109" charset="0"/>
                </a:rPr>
                <a:t>l</a:t>
              </a:r>
              <a:endParaRPr lang="en-US" sz="4000"/>
            </a:p>
          </p:txBody>
        </p:sp>
      </p:grpSp>
      <p:grpSp>
        <p:nvGrpSpPr>
          <p:cNvPr id="24613" name="Group 78"/>
          <p:cNvGrpSpPr>
            <a:grpSpLocks/>
          </p:cNvGrpSpPr>
          <p:nvPr/>
        </p:nvGrpSpPr>
        <p:grpSpPr bwMode="auto">
          <a:xfrm>
            <a:off x="4424363" y="4916488"/>
            <a:ext cx="211137" cy="401637"/>
            <a:chOff x="2827" y="2985"/>
            <a:chExt cx="133" cy="253"/>
          </a:xfrm>
        </p:grpSpPr>
        <p:sp>
          <p:nvSpPr>
            <p:cNvPr id="24614" name="Rectangle 76"/>
            <p:cNvSpPr>
              <a:spLocks noChangeArrowheads="1"/>
            </p:cNvSpPr>
            <p:nvPr/>
          </p:nvSpPr>
          <p:spPr bwMode="auto">
            <a:xfrm>
              <a:off x="2827" y="2985"/>
              <a:ext cx="100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500">
                  <a:solidFill>
                    <a:srgbClr val="FF0000"/>
                  </a:solidFill>
                  <a:latin typeface="Times New Roman" pitchFamily="-109" charset="0"/>
                </a:rPr>
                <a:t>v</a:t>
              </a:r>
              <a:endParaRPr lang="en-US" sz="4000"/>
            </a:p>
          </p:txBody>
        </p:sp>
        <p:sp>
          <p:nvSpPr>
            <p:cNvPr id="24615" name="Rectangle 77"/>
            <p:cNvSpPr>
              <a:spLocks noChangeArrowheads="1"/>
            </p:cNvSpPr>
            <p:nvPr/>
          </p:nvSpPr>
          <p:spPr bwMode="auto">
            <a:xfrm>
              <a:off x="2909" y="3074"/>
              <a:ext cx="51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900">
                  <a:solidFill>
                    <a:srgbClr val="FF0000"/>
                  </a:solidFill>
                  <a:latin typeface="Times New Roman" pitchFamily="-109" charset="0"/>
                </a:rPr>
                <a:t>r</a:t>
              </a:r>
              <a:endParaRPr lang="en-US" sz="4000"/>
            </a:p>
          </p:txBody>
        </p:sp>
      </p:grpSp>
      <p:graphicFrame>
        <p:nvGraphicFramePr>
          <p:cNvPr id="902151" name="Object 2"/>
          <p:cNvGraphicFramePr>
            <a:graphicFrameLocks noChangeAspect="1"/>
          </p:cNvGraphicFramePr>
          <p:nvPr/>
        </p:nvGraphicFramePr>
        <p:xfrm>
          <a:off x="6088063" y="2433638"/>
          <a:ext cx="2813050" cy="3635375"/>
        </p:xfrm>
        <a:graphic>
          <a:graphicData uri="http://schemas.openxmlformats.org/presentationml/2006/ole">
            <p:oleObj spid="_x0000_s24578" name="Equation" r:id="rId3" imgW="977760" imgH="1295280" progId="Equation.3">
              <p:embed/>
            </p:oleObj>
          </a:graphicData>
        </a:graphic>
      </p:graphicFrame>
      <p:graphicFrame>
        <p:nvGraphicFramePr>
          <p:cNvPr id="902225" name="Object 3"/>
          <p:cNvGraphicFramePr>
            <a:graphicFrameLocks noChangeAspect="1"/>
          </p:cNvGraphicFramePr>
          <p:nvPr/>
        </p:nvGraphicFramePr>
        <p:xfrm>
          <a:off x="4248150" y="1130300"/>
          <a:ext cx="4667250" cy="508000"/>
        </p:xfrm>
        <a:graphic>
          <a:graphicData uri="http://schemas.openxmlformats.org/presentationml/2006/ole">
            <p:oleObj spid="_x0000_s24579" name="Equation" r:id="rId4" imgW="1866600" imgH="2030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90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90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03238"/>
            <a:ext cx="8424863" cy="519112"/>
          </a:xfrm>
        </p:spPr>
        <p:txBody>
          <a:bodyPr/>
          <a:lstStyle/>
          <a:p>
            <a:pPr eaLnBrk="1" hangingPunct="1"/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Differential Drive: Forward Kinematics</a:t>
            </a:r>
          </a:p>
        </p:txBody>
      </p:sp>
      <p:sp>
        <p:nvSpPr>
          <p:cNvPr id="25605" name="Line 3"/>
          <p:cNvSpPr>
            <a:spLocks noChangeShapeType="1"/>
          </p:cNvSpPr>
          <p:nvPr/>
        </p:nvSpPr>
        <p:spPr bwMode="auto">
          <a:xfrm>
            <a:off x="1295400" y="1252538"/>
            <a:ext cx="1588" cy="4606925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6" name="Line 4"/>
          <p:cNvSpPr>
            <a:spLocks noChangeShapeType="1"/>
          </p:cNvSpPr>
          <p:nvPr/>
        </p:nvSpPr>
        <p:spPr bwMode="auto">
          <a:xfrm>
            <a:off x="1130300" y="1417638"/>
            <a:ext cx="2251075" cy="39131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7" name="Freeform 5"/>
          <p:cNvSpPr>
            <a:spLocks/>
          </p:cNvSpPr>
          <p:nvPr/>
        </p:nvSpPr>
        <p:spPr bwMode="auto">
          <a:xfrm>
            <a:off x="1293813" y="2381250"/>
            <a:ext cx="301625" cy="107950"/>
          </a:xfrm>
          <a:custGeom>
            <a:avLst/>
            <a:gdLst>
              <a:gd name="T0" fmla="*/ 0 w 1142"/>
              <a:gd name="T1" fmla="*/ 2147483647 h 402"/>
              <a:gd name="T2" fmla="*/ 589606091 w 1142"/>
              <a:gd name="T3" fmla="*/ 2147483647 h 402"/>
              <a:gd name="T4" fmla="*/ 1160795625 w 1142"/>
              <a:gd name="T5" fmla="*/ 2147483647 h 402"/>
              <a:gd name="T6" fmla="*/ 1750331988 w 1142"/>
              <a:gd name="T7" fmla="*/ 2147483647 h 402"/>
              <a:gd name="T8" fmla="*/ 2147483647 w 1142"/>
              <a:gd name="T9" fmla="*/ 2147483647 h 402"/>
              <a:gd name="T10" fmla="*/ 2147483647 w 1142"/>
              <a:gd name="T11" fmla="*/ 2147483647 h 402"/>
              <a:gd name="T12" fmla="*/ 2147483647 w 1142"/>
              <a:gd name="T13" fmla="*/ 2147483647 h 402"/>
              <a:gd name="T14" fmla="*/ 2147483647 w 1142"/>
              <a:gd name="T15" fmla="*/ 2147483647 h 402"/>
              <a:gd name="T16" fmla="*/ 2147483647 w 1142"/>
              <a:gd name="T17" fmla="*/ 2147483647 h 402"/>
              <a:gd name="T18" fmla="*/ 2147483647 w 1142"/>
              <a:gd name="T19" fmla="*/ 2147483647 h 402"/>
              <a:gd name="T20" fmla="*/ 2147483647 w 1142"/>
              <a:gd name="T21" fmla="*/ 2147483647 h 402"/>
              <a:gd name="T22" fmla="*/ 2147483647 w 1142"/>
              <a:gd name="T23" fmla="*/ 2147483647 h 402"/>
              <a:gd name="T24" fmla="*/ 2147483647 w 1142"/>
              <a:gd name="T25" fmla="*/ 2147483647 h 402"/>
              <a:gd name="T26" fmla="*/ 2147483647 w 1142"/>
              <a:gd name="T27" fmla="*/ 2147483647 h 402"/>
              <a:gd name="T28" fmla="*/ 2147483647 w 1142"/>
              <a:gd name="T29" fmla="*/ 2147483647 h 402"/>
              <a:gd name="T30" fmla="*/ 2147483647 w 1142"/>
              <a:gd name="T31" fmla="*/ 2147483647 h 402"/>
              <a:gd name="T32" fmla="*/ 2147483647 w 1142"/>
              <a:gd name="T33" fmla="*/ 2147483647 h 402"/>
              <a:gd name="T34" fmla="*/ 2147483647 w 1142"/>
              <a:gd name="T35" fmla="*/ 2147483647 h 402"/>
              <a:gd name="T36" fmla="*/ 2147483647 w 1142"/>
              <a:gd name="T37" fmla="*/ 2147483647 h 402"/>
              <a:gd name="T38" fmla="*/ 2147483647 w 1142"/>
              <a:gd name="T39" fmla="*/ 2147483647 h 402"/>
              <a:gd name="T40" fmla="*/ 2147483647 w 1142"/>
              <a:gd name="T41" fmla="*/ 2147483647 h 402"/>
              <a:gd name="T42" fmla="*/ 2147483647 w 1142"/>
              <a:gd name="T43" fmla="*/ 2147483647 h 402"/>
              <a:gd name="T44" fmla="*/ 2147483647 w 1142"/>
              <a:gd name="T45" fmla="*/ 2147483647 h 402"/>
              <a:gd name="T46" fmla="*/ 2147483647 w 1142"/>
              <a:gd name="T47" fmla="*/ 2147483647 h 402"/>
              <a:gd name="T48" fmla="*/ 2147483647 w 1142"/>
              <a:gd name="T49" fmla="*/ 2147483647 h 402"/>
              <a:gd name="T50" fmla="*/ 2147483647 w 1142"/>
              <a:gd name="T51" fmla="*/ 2147483647 h 402"/>
              <a:gd name="T52" fmla="*/ 2147483647 w 1142"/>
              <a:gd name="T53" fmla="*/ 2147483647 h 402"/>
              <a:gd name="T54" fmla="*/ 2147483647 w 1142"/>
              <a:gd name="T55" fmla="*/ 2147483647 h 402"/>
              <a:gd name="T56" fmla="*/ 2147483647 w 1142"/>
              <a:gd name="T57" fmla="*/ 2147483647 h 402"/>
              <a:gd name="T58" fmla="*/ 2147483647 w 1142"/>
              <a:gd name="T59" fmla="*/ 2147483647 h 402"/>
              <a:gd name="T60" fmla="*/ 2147483647 w 1142"/>
              <a:gd name="T61" fmla="*/ 2147483647 h 402"/>
              <a:gd name="T62" fmla="*/ 2147483647 w 1142"/>
              <a:gd name="T63" fmla="*/ 2147483647 h 402"/>
              <a:gd name="T64" fmla="*/ 2147483647 w 1142"/>
              <a:gd name="T65" fmla="*/ 2147483647 h 402"/>
              <a:gd name="T66" fmla="*/ 2147483647 w 1142"/>
              <a:gd name="T67" fmla="*/ 2147483647 h 402"/>
              <a:gd name="T68" fmla="*/ 2147483647 w 1142"/>
              <a:gd name="T69" fmla="*/ 1820190869 h 402"/>
              <a:gd name="T70" fmla="*/ 2147483647 w 1142"/>
              <a:gd name="T71" fmla="*/ 1471613069 h 402"/>
              <a:gd name="T72" fmla="*/ 2147483647 w 1142"/>
              <a:gd name="T73" fmla="*/ 1123107235 h 402"/>
              <a:gd name="T74" fmla="*/ 2147483647 w 1142"/>
              <a:gd name="T75" fmla="*/ 735806534 h 402"/>
              <a:gd name="T76" fmla="*/ 2147483647 w 1142"/>
              <a:gd name="T77" fmla="*/ 367903267 h 402"/>
              <a:gd name="T78" fmla="*/ 2147483647 w 1142"/>
              <a:gd name="T79" fmla="*/ 0 h 402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142"/>
              <a:gd name="T121" fmla="*/ 0 h 402"/>
              <a:gd name="T122" fmla="*/ 1142 w 1142"/>
              <a:gd name="T123" fmla="*/ 402 h 402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142" h="402">
                <a:moveTo>
                  <a:pt x="0" y="402"/>
                </a:moveTo>
                <a:lnTo>
                  <a:pt x="32" y="402"/>
                </a:lnTo>
                <a:lnTo>
                  <a:pt x="63" y="401"/>
                </a:lnTo>
                <a:lnTo>
                  <a:pt x="95" y="400"/>
                </a:lnTo>
                <a:lnTo>
                  <a:pt x="127" y="398"/>
                </a:lnTo>
                <a:lnTo>
                  <a:pt x="157" y="396"/>
                </a:lnTo>
                <a:lnTo>
                  <a:pt x="189" y="392"/>
                </a:lnTo>
                <a:lnTo>
                  <a:pt x="220" y="389"/>
                </a:lnTo>
                <a:lnTo>
                  <a:pt x="252" y="385"/>
                </a:lnTo>
                <a:lnTo>
                  <a:pt x="283" y="381"/>
                </a:lnTo>
                <a:lnTo>
                  <a:pt x="314" y="375"/>
                </a:lnTo>
                <a:lnTo>
                  <a:pt x="346" y="369"/>
                </a:lnTo>
                <a:lnTo>
                  <a:pt x="377" y="364"/>
                </a:lnTo>
                <a:lnTo>
                  <a:pt x="408" y="356"/>
                </a:lnTo>
                <a:lnTo>
                  <a:pt x="439" y="349"/>
                </a:lnTo>
                <a:lnTo>
                  <a:pt x="469" y="341"/>
                </a:lnTo>
                <a:lnTo>
                  <a:pt x="500" y="333"/>
                </a:lnTo>
                <a:lnTo>
                  <a:pt x="530" y="324"/>
                </a:lnTo>
                <a:lnTo>
                  <a:pt x="561" y="315"/>
                </a:lnTo>
                <a:lnTo>
                  <a:pt x="590" y="304"/>
                </a:lnTo>
                <a:lnTo>
                  <a:pt x="620" y="294"/>
                </a:lnTo>
                <a:lnTo>
                  <a:pt x="650" y="283"/>
                </a:lnTo>
                <a:lnTo>
                  <a:pt x="680" y="271"/>
                </a:lnTo>
                <a:lnTo>
                  <a:pt x="709" y="259"/>
                </a:lnTo>
                <a:lnTo>
                  <a:pt x="738" y="246"/>
                </a:lnTo>
                <a:lnTo>
                  <a:pt x="766" y="234"/>
                </a:lnTo>
                <a:lnTo>
                  <a:pt x="795" y="220"/>
                </a:lnTo>
                <a:lnTo>
                  <a:pt x="824" y="206"/>
                </a:lnTo>
                <a:lnTo>
                  <a:pt x="852" y="192"/>
                </a:lnTo>
                <a:lnTo>
                  <a:pt x="879" y="176"/>
                </a:lnTo>
                <a:lnTo>
                  <a:pt x="907" y="161"/>
                </a:lnTo>
                <a:lnTo>
                  <a:pt x="935" y="145"/>
                </a:lnTo>
                <a:lnTo>
                  <a:pt x="961" y="128"/>
                </a:lnTo>
                <a:lnTo>
                  <a:pt x="988" y="111"/>
                </a:lnTo>
                <a:lnTo>
                  <a:pt x="1015" y="94"/>
                </a:lnTo>
                <a:lnTo>
                  <a:pt x="1040" y="76"/>
                </a:lnTo>
                <a:lnTo>
                  <a:pt x="1067" y="58"/>
                </a:lnTo>
                <a:lnTo>
                  <a:pt x="1093" y="38"/>
                </a:lnTo>
                <a:lnTo>
                  <a:pt x="1117" y="19"/>
                </a:lnTo>
                <a:lnTo>
                  <a:pt x="1142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8" name="Freeform 6"/>
          <p:cNvSpPr>
            <a:spLocks/>
          </p:cNvSpPr>
          <p:nvPr/>
        </p:nvSpPr>
        <p:spPr bwMode="auto">
          <a:xfrm>
            <a:off x="1579563" y="2360613"/>
            <a:ext cx="39687" cy="38100"/>
          </a:xfrm>
          <a:custGeom>
            <a:avLst/>
            <a:gdLst>
              <a:gd name="T0" fmla="*/ 0 w 150"/>
              <a:gd name="T1" fmla="*/ 1513084483 h 143"/>
              <a:gd name="T2" fmla="*/ 2147483647 w 150"/>
              <a:gd name="T3" fmla="*/ 0 h 143"/>
              <a:gd name="T4" fmla="*/ 1018677449 w 150"/>
              <a:gd name="T5" fmla="*/ 2147483647 h 143"/>
              <a:gd name="T6" fmla="*/ 963095541 w 150"/>
              <a:gd name="T7" fmla="*/ 1683311020 h 143"/>
              <a:gd name="T8" fmla="*/ 0 w 150"/>
              <a:gd name="T9" fmla="*/ 1513084483 h 1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0"/>
              <a:gd name="T16" fmla="*/ 0 h 143"/>
              <a:gd name="T17" fmla="*/ 150 w 150"/>
              <a:gd name="T18" fmla="*/ 143 h 1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0" h="143">
                <a:moveTo>
                  <a:pt x="0" y="80"/>
                </a:moveTo>
                <a:lnTo>
                  <a:pt x="150" y="0"/>
                </a:lnTo>
                <a:lnTo>
                  <a:pt x="55" y="143"/>
                </a:lnTo>
                <a:lnTo>
                  <a:pt x="52" y="89"/>
                </a:lnTo>
                <a:lnTo>
                  <a:pt x="0" y="80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9" name="Freeform 7"/>
          <p:cNvSpPr>
            <a:spLocks/>
          </p:cNvSpPr>
          <p:nvPr/>
        </p:nvSpPr>
        <p:spPr bwMode="auto">
          <a:xfrm>
            <a:off x="857250" y="5037138"/>
            <a:ext cx="876300" cy="163512"/>
          </a:xfrm>
          <a:custGeom>
            <a:avLst/>
            <a:gdLst>
              <a:gd name="T0" fmla="*/ 2147483647 w 3315"/>
              <a:gd name="T1" fmla="*/ 2147483647 h 622"/>
              <a:gd name="T2" fmla="*/ 2147483647 w 3315"/>
              <a:gd name="T3" fmla="*/ 2147483647 h 622"/>
              <a:gd name="T4" fmla="*/ 2147483647 w 3315"/>
              <a:gd name="T5" fmla="*/ 2147483647 h 622"/>
              <a:gd name="T6" fmla="*/ 2147483647 w 3315"/>
              <a:gd name="T7" fmla="*/ 2147483647 h 622"/>
              <a:gd name="T8" fmla="*/ 2147483647 w 3315"/>
              <a:gd name="T9" fmla="*/ 2147483647 h 622"/>
              <a:gd name="T10" fmla="*/ 2147483647 w 3315"/>
              <a:gd name="T11" fmla="*/ 2147483647 h 622"/>
              <a:gd name="T12" fmla="*/ 2147483647 w 3315"/>
              <a:gd name="T13" fmla="*/ 2147483647 h 622"/>
              <a:gd name="T14" fmla="*/ 2147483647 w 3315"/>
              <a:gd name="T15" fmla="*/ 2147483647 h 622"/>
              <a:gd name="T16" fmla="*/ 2147483647 w 3315"/>
              <a:gd name="T17" fmla="*/ 2147483647 h 622"/>
              <a:gd name="T18" fmla="*/ 2147483647 w 3315"/>
              <a:gd name="T19" fmla="*/ 2147483647 h 622"/>
              <a:gd name="T20" fmla="*/ 2147483647 w 3315"/>
              <a:gd name="T21" fmla="*/ 2147483647 h 622"/>
              <a:gd name="T22" fmla="*/ 2147483647 w 3315"/>
              <a:gd name="T23" fmla="*/ 2147483647 h 622"/>
              <a:gd name="T24" fmla="*/ 2147483647 w 3315"/>
              <a:gd name="T25" fmla="*/ 2147483647 h 622"/>
              <a:gd name="T26" fmla="*/ 2147483647 w 3315"/>
              <a:gd name="T27" fmla="*/ 2147483647 h 622"/>
              <a:gd name="T28" fmla="*/ 2147483647 w 3315"/>
              <a:gd name="T29" fmla="*/ 2147483647 h 622"/>
              <a:gd name="T30" fmla="*/ 2147483647 w 3315"/>
              <a:gd name="T31" fmla="*/ 2147483647 h 622"/>
              <a:gd name="T32" fmla="*/ 2147483647 w 3315"/>
              <a:gd name="T33" fmla="*/ 2147483647 h 622"/>
              <a:gd name="T34" fmla="*/ 2147483647 w 3315"/>
              <a:gd name="T35" fmla="*/ 2147483647 h 622"/>
              <a:gd name="T36" fmla="*/ 2147483647 w 3315"/>
              <a:gd name="T37" fmla="*/ 2147483647 h 622"/>
              <a:gd name="T38" fmla="*/ 2147483647 w 3315"/>
              <a:gd name="T39" fmla="*/ 2147483647 h 622"/>
              <a:gd name="T40" fmla="*/ 2147483647 w 3315"/>
              <a:gd name="T41" fmla="*/ 2147483647 h 622"/>
              <a:gd name="T42" fmla="*/ 2147483647 w 3315"/>
              <a:gd name="T43" fmla="*/ 2147483647 h 622"/>
              <a:gd name="T44" fmla="*/ 2147483647 w 3315"/>
              <a:gd name="T45" fmla="*/ 2147483647 h 622"/>
              <a:gd name="T46" fmla="*/ 2147483647 w 3315"/>
              <a:gd name="T47" fmla="*/ 2147483647 h 622"/>
              <a:gd name="T48" fmla="*/ 2147483647 w 3315"/>
              <a:gd name="T49" fmla="*/ 2147483647 h 622"/>
              <a:gd name="T50" fmla="*/ 2147483647 w 3315"/>
              <a:gd name="T51" fmla="*/ 2147483647 h 622"/>
              <a:gd name="T52" fmla="*/ 1570081910 w 3315"/>
              <a:gd name="T53" fmla="*/ 2147483647 h 622"/>
              <a:gd name="T54" fmla="*/ 720369090 w 3315"/>
              <a:gd name="T55" fmla="*/ 2147483647 h 622"/>
              <a:gd name="T56" fmla="*/ 203204321 w 3315"/>
              <a:gd name="T57" fmla="*/ 2147483647 h 622"/>
              <a:gd name="T58" fmla="*/ 0 w 3315"/>
              <a:gd name="T59" fmla="*/ 2147483647 h 622"/>
              <a:gd name="T60" fmla="*/ 147791233 w 3315"/>
              <a:gd name="T61" fmla="*/ 2147483647 h 622"/>
              <a:gd name="T62" fmla="*/ 609543178 w 3315"/>
              <a:gd name="T63" fmla="*/ 2147483647 h 622"/>
              <a:gd name="T64" fmla="*/ 1422290677 w 3315"/>
              <a:gd name="T65" fmla="*/ 2147483647 h 622"/>
              <a:gd name="T66" fmla="*/ 2147483647 w 3315"/>
              <a:gd name="T67" fmla="*/ 2147483647 h 622"/>
              <a:gd name="T68" fmla="*/ 2147483647 w 3315"/>
              <a:gd name="T69" fmla="*/ 2147483647 h 622"/>
              <a:gd name="T70" fmla="*/ 2147483647 w 3315"/>
              <a:gd name="T71" fmla="*/ 2147483647 h 622"/>
              <a:gd name="T72" fmla="*/ 2147483647 w 3315"/>
              <a:gd name="T73" fmla="*/ 1907544925 h 622"/>
              <a:gd name="T74" fmla="*/ 2147483647 w 3315"/>
              <a:gd name="T75" fmla="*/ 1471483394 h 622"/>
              <a:gd name="T76" fmla="*/ 2147483647 w 3315"/>
              <a:gd name="T77" fmla="*/ 1108190750 h 622"/>
              <a:gd name="T78" fmla="*/ 2147483647 w 3315"/>
              <a:gd name="T79" fmla="*/ 781179106 h 622"/>
              <a:gd name="T80" fmla="*/ 2147483647 w 3315"/>
              <a:gd name="T81" fmla="*/ 508692404 h 622"/>
              <a:gd name="T82" fmla="*/ 2147483647 w 3315"/>
              <a:gd name="T83" fmla="*/ 290661770 h 622"/>
              <a:gd name="T84" fmla="*/ 2147483647 w 3315"/>
              <a:gd name="T85" fmla="*/ 145330885 h 622"/>
              <a:gd name="T86" fmla="*/ 2147483647 w 3315"/>
              <a:gd name="T87" fmla="*/ 36349874 h 622"/>
              <a:gd name="T88" fmla="*/ 2147483647 w 3315"/>
              <a:gd name="T89" fmla="*/ 0 h 622"/>
              <a:gd name="T90" fmla="*/ 2147483647 w 3315"/>
              <a:gd name="T91" fmla="*/ 36349874 h 622"/>
              <a:gd name="T92" fmla="*/ 2147483647 w 3315"/>
              <a:gd name="T93" fmla="*/ 127155817 h 622"/>
              <a:gd name="T94" fmla="*/ 2147483647 w 3315"/>
              <a:gd name="T95" fmla="*/ 272486702 h 622"/>
              <a:gd name="T96" fmla="*/ 2147483647 w 3315"/>
              <a:gd name="T97" fmla="*/ 490517598 h 622"/>
              <a:gd name="T98" fmla="*/ 2147483647 w 3315"/>
              <a:gd name="T99" fmla="*/ 763004037 h 622"/>
              <a:gd name="T100" fmla="*/ 2147483647 w 3315"/>
              <a:gd name="T101" fmla="*/ 1071840876 h 622"/>
              <a:gd name="T102" fmla="*/ 2147483647 w 3315"/>
              <a:gd name="T103" fmla="*/ 1453308326 h 622"/>
              <a:gd name="T104" fmla="*/ 2147483647 w 3315"/>
              <a:gd name="T105" fmla="*/ 1871195050 h 622"/>
              <a:gd name="T106" fmla="*/ 2147483647 w 3315"/>
              <a:gd name="T107" fmla="*/ 2147483647 h 622"/>
              <a:gd name="T108" fmla="*/ 2147483647 w 3315"/>
              <a:gd name="T109" fmla="*/ 2147483647 h 622"/>
              <a:gd name="T110" fmla="*/ 2147483647 w 3315"/>
              <a:gd name="T111" fmla="*/ 2147483647 h 622"/>
              <a:gd name="T112" fmla="*/ 2147483647 w 3315"/>
              <a:gd name="T113" fmla="*/ 2147483647 h 622"/>
              <a:gd name="T114" fmla="*/ 2147483647 w 3315"/>
              <a:gd name="T115" fmla="*/ 2147483647 h 622"/>
              <a:gd name="T116" fmla="*/ 2147483647 w 3315"/>
              <a:gd name="T117" fmla="*/ 2147483647 h 622"/>
              <a:gd name="T118" fmla="*/ 2147483647 w 3315"/>
              <a:gd name="T119" fmla="*/ 2147483647 h 62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3315"/>
              <a:gd name="T181" fmla="*/ 0 h 622"/>
              <a:gd name="T182" fmla="*/ 3315 w 3315"/>
              <a:gd name="T183" fmla="*/ 622 h 622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3315" h="622">
                <a:moveTo>
                  <a:pt x="3315" y="312"/>
                </a:moveTo>
                <a:lnTo>
                  <a:pt x="3315" y="317"/>
                </a:lnTo>
                <a:lnTo>
                  <a:pt x="3314" y="322"/>
                </a:lnTo>
                <a:lnTo>
                  <a:pt x="3313" y="328"/>
                </a:lnTo>
                <a:lnTo>
                  <a:pt x="3311" y="333"/>
                </a:lnTo>
                <a:lnTo>
                  <a:pt x="3309" y="338"/>
                </a:lnTo>
                <a:lnTo>
                  <a:pt x="3307" y="344"/>
                </a:lnTo>
                <a:lnTo>
                  <a:pt x="3303" y="349"/>
                </a:lnTo>
                <a:lnTo>
                  <a:pt x="3299" y="354"/>
                </a:lnTo>
                <a:lnTo>
                  <a:pt x="3295" y="360"/>
                </a:lnTo>
                <a:lnTo>
                  <a:pt x="3290" y="365"/>
                </a:lnTo>
                <a:lnTo>
                  <a:pt x="3284" y="370"/>
                </a:lnTo>
                <a:lnTo>
                  <a:pt x="3279" y="376"/>
                </a:lnTo>
                <a:lnTo>
                  <a:pt x="3273" y="381"/>
                </a:lnTo>
                <a:lnTo>
                  <a:pt x="3266" y="386"/>
                </a:lnTo>
                <a:lnTo>
                  <a:pt x="3259" y="392"/>
                </a:lnTo>
                <a:lnTo>
                  <a:pt x="3251" y="397"/>
                </a:lnTo>
                <a:lnTo>
                  <a:pt x="3243" y="402"/>
                </a:lnTo>
                <a:lnTo>
                  <a:pt x="3234" y="408"/>
                </a:lnTo>
                <a:lnTo>
                  <a:pt x="3225" y="413"/>
                </a:lnTo>
                <a:lnTo>
                  <a:pt x="3215" y="418"/>
                </a:lnTo>
                <a:lnTo>
                  <a:pt x="3204" y="423"/>
                </a:lnTo>
                <a:lnTo>
                  <a:pt x="3194" y="428"/>
                </a:lnTo>
                <a:lnTo>
                  <a:pt x="3183" y="433"/>
                </a:lnTo>
                <a:lnTo>
                  <a:pt x="3171" y="439"/>
                </a:lnTo>
                <a:lnTo>
                  <a:pt x="3159" y="443"/>
                </a:lnTo>
                <a:lnTo>
                  <a:pt x="3147" y="448"/>
                </a:lnTo>
                <a:lnTo>
                  <a:pt x="3134" y="452"/>
                </a:lnTo>
                <a:lnTo>
                  <a:pt x="3120" y="458"/>
                </a:lnTo>
                <a:lnTo>
                  <a:pt x="3106" y="462"/>
                </a:lnTo>
                <a:lnTo>
                  <a:pt x="3092" y="467"/>
                </a:lnTo>
                <a:lnTo>
                  <a:pt x="3077" y="472"/>
                </a:lnTo>
                <a:lnTo>
                  <a:pt x="3062" y="477"/>
                </a:lnTo>
                <a:lnTo>
                  <a:pt x="3046" y="481"/>
                </a:lnTo>
                <a:lnTo>
                  <a:pt x="3030" y="486"/>
                </a:lnTo>
                <a:lnTo>
                  <a:pt x="3013" y="490"/>
                </a:lnTo>
                <a:lnTo>
                  <a:pt x="2997" y="494"/>
                </a:lnTo>
                <a:lnTo>
                  <a:pt x="2979" y="499"/>
                </a:lnTo>
                <a:lnTo>
                  <a:pt x="2962" y="504"/>
                </a:lnTo>
                <a:lnTo>
                  <a:pt x="2944" y="508"/>
                </a:lnTo>
                <a:lnTo>
                  <a:pt x="2925" y="512"/>
                </a:lnTo>
                <a:lnTo>
                  <a:pt x="2907" y="515"/>
                </a:lnTo>
                <a:lnTo>
                  <a:pt x="2888" y="520"/>
                </a:lnTo>
                <a:lnTo>
                  <a:pt x="2867" y="524"/>
                </a:lnTo>
                <a:lnTo>
                  <a:pt x="2847" y="528"/>
                </a:lnTo>
                <a:lnTo>
                  <a:pt x="2827" y="531"/>
                </a:lnTo>
                <a:lnTo>
                  <a:pt x="2807" y="536"/>
                </a:lnTo>
                <a:lnTo>
                  <a:pt x="2785" y="539"/>
                </a:lnTo>
                <a:lnTo>
                  <a:pt x="2764" y="543"/>
                </a:lnTo>
                <a:lnTo>
                  <a:pt x="2743" y="546"/>
                </a:lnTo>
                <a:lnTo>
                  <a:pt x="2720" y="550"/>
                </a:lnTo>
                <a:lnTo>
                  <a:pt x="2698" y="554"/>
                </a:lnTo>
                <a:lnTo>
                  <a:pt x="2674" y="557"/>
                </a:lnTo>
                <a:lnTo>
                  <a:pt x="2652" y="560"/>
                </a:lnTo>
                <a:lnTo>
                  <a:pt x="2628" y="563"/>
                </a:lnTo>
                <a:lnTo>
                  <a:pt x="2605" y="567"/>
                </a:lnTo>
                <a:lnTo>
                  <a:pt x="2580" y="570"/>
                </a:lnTo>
                <a:lnTo>
                  <a:pt x="2557" y="573"/>
                </a:lnTo>
                <a:lnTo>
                  <a:pt x="2532" y="575"/>
                </a:lnTo>
                <a:lnTo>
                  <a:pt x="2507" y="578"/>
                </a:lnTo>
                <a:lnTo>
                  <a:pt x="2482" y="582"/>
                </a:lnTo>
                <a:lnTo>
                  <a:pt x="2457" y="584"/>
                </a:lnTo>
                <a:lnTo>
                  <a:pt x="2431" y="586"/>
                </a:lnTo>
                <a:lnTo>
                  <a:pt x="2406" y="589"/>
                </a:lnTo>
                <a:lnTo>
                  <a:pt x="2380" y="591"/>
                </a:lnTo>
                <a:lnTo>
                  <a:pt x="2353" y="593"/>
                </a:lnTo>
                <a:lnTo>
                  <a:pt x="2327" y="595"/>
                </a:lnTo>
                <a:lnTo>
                  <a:pt x="2300" y="598"/>
                </a:lnTo>
                <a:lnTo>
                  <a:pt x="2273" y="600"/>
                </a:lnTo>
                <a:lnTo>
                  <a:pt x="2247" y="602"/>
                </a:lnTo>
                <a:lnTo>
                  <a:pt x="2219" y="604"/>
                </a:lnTo>
                <a:lnTo>
                  <a:pt x="2191" y="606"/>
                </a:lnTo>
                <a:lnTo>
                  <a:pt x="2165" y="607"/>
                </a:lnTo>
                <a:lnTo>
                  <a:pt x="2137" y="609"/>
                </a:lnTo>
                <a:lnTo>
                  <a:pt x="2109" y="610"/>
                </a:lnTo>
                <a:lnTo>
                  <a:pt x="2080" y="612"/>
                </a:lnTo>
                <a:lnTo>
                  <a:pt x="2053" y="614"/>
                </a:lnTo>
                <a:lnTo>
                  <a:pt x="2024" y="615"/>
                </a:lnTo>
                <a:lnTo>
                  <a:pt x="1996" y="616"/>
                </a:lnTo>
                <a:lnTo>
                  <a:pt x="1967" y="617"/>
                </a:lnTo>
                <a:lnTo>
                  <a:pt x="1939" y="618"/>
                </a:lnTo>
                <a:lnTo>
                  <a:pt x="1911" y="619"/>
                </a:lnTo>
                <a:lnTo>
                  <a:pt x="1882" y="620"/>
                </a:lnTo>
                <a:lnTo>
                  <a:pt x="1853" y="620"/>
                </a:lnTo>
                <a:lnTo>
                  <a:pt x="1824" y="621"/>
                </a:lnTo>
                <a:lnTo>
                  <a:pt x="1795" y="621"/>
                </a:lnTo>
                <a:lnTo>
                  <a:pt x="1766" y="622"/>
                </a:lnTo>
                <a:lnTo>
                  <a:pt x="1737" y="622"/>
                </a:lnTo>
                <a:lnTo>
                  <a:pt x="1708" y="622"/>
                </a:lnTo>
                <a:lnTo>
                  <a:pt x="1679" y="622"/>
                </a:lnTo>
                <a:lnTo>
                  <a:pt x="1651" y="622"/>
                </a:lnTo>
                <a:lnTo>
                  <a:pt x="1621" y="622"/>
                </a:lnTo>
                <a:lnTo>
                  <a:pt x="1592" y="622"/>
                </a:lnTo>
                <a:lnTo>
                  <a:pt x="1563" y="622"/>
                </a:lnTo>
                <a:lnTo>
                  <a:pt x="1534" y="621"/>
                </a:lnTo>
                <a:lnTo>
                  <a:pt x="1506" y="621"/>
                </a:lnTo>
                <a:lnTo>
                  <a:pt x="1477" y="620"/>
                </a:lnTo>
                <a:lnTo>
                  <a:pt x="1448" y="620"/>
                </a:lnTo>
                <a:lnTo>
                  <a:pt x="1419" y="619"/>
                </a:lnTo>
                <a:lnTo>
                  <a:pt x="1390" y="618"/>
                </a:lnTo>
                <a:lnTo>
                  <a:pt x="1362" y="618"/>
                </a:lnTo>
                <a:lnTo>
                  <a:pt x="1333" y="617"/>
                </a:lnTo>
                <a:lnTo>
                  <a:pt x="1305" y="616"/>
                </a:lnTo>
                <a:lnTo>
                  <a:pt x="1276" y="614"/>
                </a:lnTo>
                <a:lnTo>
                  <a:pt x="1249" y="612"/>
                </a:lnTo>
                <a:lnTo>
                  <a:pt x="1220" y="611"/>
                </a:lnTo>
                <a:lnTo>
                  <a:pt x="1192" y="609"/>
                </a:lnTo>
                <a:lnTo>
                  <a:pt x="1164" y="608"/>
                </a:lnTo>
                <a:lnTo>
                  <a:pt x="1137" y="606"/>
                </a:lnTo>
                <a:lnTo>
                  <a:pt x="1109" y="605"/>
                </a:lnTo>
                <a:lnTo>
                  <a:pt x="1082" y="603"/>
                </a:lnTo>
                <a:lnTo>
                  <a:pt x="1055" y="601"/>
                </a:lnTo>
                <a:lnTo>
                  <a:pt x="1028" y="599"/>
                </a:lnTo>
                <a:lnTo>
                  <a:pt x="1001" y="596"/>
                </a:lnTo>
                <a:lnTo>
                  <a:pt x="975" y="594"/>
                </a:lnTo>
                <a:lnTo>
                  <a:pt x="948" y="592"/>
                </a:lnTo>
                <a:lnTo>
                  <a:pt x="922" y="590"/>
                </a:lnTo>
                <a:lnTo>
                  <a:pt x="897" y="588"/>
                </a:lnTo>
                <a:lnTo>
                  <a:pt x="871" y="585"/>
                </a:lnTo>
                <a:lnTo>
                  <a:pt x="846" y="583"/>
                </a:lnTo>
                <a:lnTo>
                  <a:pt x="820" y="579"/>
                </a:lnTo>
                <a:lnTo>
                  <a:pt x="796" y="577"/>
                </a:lnTo>
                <a:lnTo>
                  <a:pt x="771" y="574"/>
                </a:lnTo>
                <a:lnTo>
                  <a:pt x="746" y="571"/>
                </a:lnTo>
                <a:lnTo>
                  <a:pt x="722" y="568"/>
                </a:lnTo>
                <a:lnTo>
                  <a:pt x="698" y="564"/>
                </a:lnTo>
                <a:lnTo>
                  <a:pt x="675" y="561"/>
                </a:lnTo>
                <a:lnTo>
                  <a:pt x="652" y="558"/>
                </a:lnTo>
                <a:lnTo>
                  <a:pt x="628" y="555"/>
                </a:lnTo>
                <a:lnTo>
                  <a:pt x="606" y="552"/>
                </a:lnTo>
                <a:lnTo>
                  <a:pt x="583" y="548"/>
                </a:lnTo>
                <a:lnTo>
                  <a:pt x="562" y="544"/>
                </a:lnTo>
                <a:lnTo>
                  <a:pt x="541" y="541"/>
                </a:lnTo>
                <a:lnTo>
                  <a:pt x="519" y="538"/>
                </a:lnTo>
                <a:lnTo>
                  <a:pt x="498" y="534"/>
                </a:lnTo>
                <a:lnTo>
                  <a:pt x="478" y="529"/>
                </a:lnTo>
                <a:lnTo>
                  <a:pt x="457" y="526"/>
                </a:lnTo>
                <a:lnTo>
                  <a:pt x="437" y="522"/>
                </a:lnTo>
                <a:lnTo>
                  <a:pt x="418" y="518"/>
                </a:lnTo>
                <a:lnTo>
                  <a:pt x="399" y="513"/>
                </a:lnTo>
                <a:lnTo>
                  <a:pt x="380" y="510"/>
                </a:lnTo>
                <a:lnTo>
                  <a:pt x="362" y="506"/>
                </a:lnTo>
                <a:lnTo>
                  <a:pt x="344" y="502"/>
                </a:lnTo>
                <a:lnTo>
                  <a:pt x="326" y="497"/>
                </a:lnTo>
                <a:lnTo>
                  <a:pt x="309" y="492"/>
                </a:lnTo>
                <a:lnTo>
                  <a:pt x="292" y="488"/>
                </a:lnTo>
                <a:lnTo>
                  <a:pt x="276" y="483"/>
                </a:lnTo>
                <a:lnTo>
                  <a:pt x="260" y="479"/>
                </a:lnTo>
                <a:lnTo>
                  <a:pt x="245" y="474"/>
                </a:lnTo>
                <a:lnTo>
                  <a:pt x="230" y="470"/>
                </a:lnTo>
                <a:lnTo>
                  <a:pt x="215" y="465"/>
                </a:lnTo>
                <a:lnTo>
                  <a:pt x="202" y="460"/>
                </a:lnTo>
                <a:lnTo>
                  <a:pt x="188" y="456"/>
                </a:lnTo>
                <a:lnTo>
                  <a:pt x="175" y="450"/>
                </a:lnTo>
                <a:lnTo>
                  <a:pt x="162" y="446"/>
                </a:lnTo>
                <a:lnTo>
                  <a:pt x="149" y="441"/>
                </a:lnTo>
                <a:lnTo>
                  <a:pt x="138" y="435"/>
                </a:lnTo>
                <a:lnTo>
                  <a:pt x="126" y="431"/>
                </a:lnTo>
                <a:lnTo>
                  <a:pt x="115" y="426"/>
                </a:lnTo>
                <a:lnTo>
                  <a:pt x="105" y="420"/>
                </a:lnTo>
                <a:lnTo>
                  <a:pt x="95" y="415"/>
                </a:lnTo>
                <a:lnTo>
                  <a:pt x="85" y="410"/>
                </a:lnTo>
                <a:lnTo>
                  <a:pt x="77" y="406"/>
                </a:lnTo>
                <a:lnTo>
                  <a:pt x="68" y="400"/>
                </a:lnTo>
                <a:lnTo>
                  <a:pt x="60" y="395"/>
                </a:lnTo>
                <a:lnTo>
                  <a:pt x="52" y="390"/>
                </a:lnTo>
                <a:lnTo>
                  <a:pt x="46" y="384"/>
                </a:lnTo>
                <a:lnTo>
                  <a:pt x="39" y="379"/>
                </a:lnTo>
                <a:lnTo>
                  <a:pt x="33" y="374"/>
                </a:lnTo>
                <a:lnTo>
                  <a:pt x="28" y="368"/>
                </a:lnTo>
                <a:lnTo>
                  <a:pt x="22" y="363"/>
                </a:lnTo>
                <a:lnTo>
                  <a:pt x="18" y="358"/>
                </a:lnTo>
                <a:lnTo>
                  <a:pt x="14" y="352"/>
                </a:lnTo>
                <a:lnTo>
                  <a:pt x="11" y="347"/>
                </a:lnTo>
                <a:lnTo>
                  <a:pt x="8" y="342"/>
                </a:lnTo>
                <a:lnTo>
                  <a:pt x="4" y="336"/>
                </a:lnTo>
                <a:lnTo>
                  <a:pt x="2" y="331"/>
                </a:lnTo>
                <a:lnTo>
                  <a:pt x="1" y="325"/>
                </a:lnTo>
                <a:lnTo>
                  <a:pt x="0" y="319"/>
                </a:lnTo>
                <a:lnTo>
                  <a:pt x="0" y="314"/>
                </a:lnTo>
                <a:lnTo>
                  <a:pt x="0" y="309"/>
                </a:lnTo>
                <a:lnTo>
                  <a:pt x="0" y="303"/>
                </a:lnTo>
                <a:lnTo>
                  <a:pt x="1" y="298"/>
                </a:lnTo>
                <a:lnTo>
                  <a:pt x="2" y="293"/>
                </a:lnTo>
                <a:lnTo>
                  <a:pt x="4" y="287"/>
                </a:lnTo>
                <a:lnTo>
                  <a:pt x="8" y="282"/>
                </a:lnTo>
                <a:lnTo>
                  <a:pt x="11" y="277"/>
                </a:lnTo>
                <a:lnTo>
                  <a:pt x="14" y="271"/>
                </a:lnTo>
                <a:lnTo>
                  <a:pt x="18" y="265"/>
                </a:lnTo>
                <a:lnTo>
                  <a:pt x="22" y="259"/>
                </a:lnTo>
                <a:lnTo>
                  <a:pt x="28" y="254"/>
                </a:lnTo>
                <a:lnTo>
                  <a:pt x="33" y="249"/>
                </a:lnTo>
                <a:lnTo>
                  <a:pt x="39" y="243"/>
                </a:lnTo>
                <a:lnTo>
                  <a:pt x="46" y="238"/>
                </a:lnTo>
                <a:lnTo>
                  <a:pt x="52" y="233"/>
                </a:lnTo>
                <a:lnTo>
                  <a:pt x="60" y="229"/>
                </a:lnTo>
                <a:lnTo>
                  <a:pt x="68" y="223"/>
                </a:lnTo>
                <a:lnTo>
                  <a:pt x="77" y="218"/>
                </a:lnTo>
                <a:lnTo>
                  <a:pt x="85" y="213"/>
                </a:lnTo>
                <a:lnTo>
                  <a:pt x="95" y="207"/>
                </a:lnTo>
                <a:lnTo>
                  <a:pt x="105" y="202"/>
                </a:lnTo>
                <a:lnTo>
                  <a:pt x="115" y="198"/>
                </a:lnTo>
                <a:lnTo>
                  <a:pt x="126" y="192"/>
                </a:lnTo>
                <a:lnTo>
                  <a:pt x="138" y="187"/>
                </a:lnTo>
                <a:lnTo>
                  <a:pt x="149" y="182"/>
                </a:lnTo>
                <a:lnTo>
                  <a:pt x="162" y="177"/>
                </a:lnTo>
                <a:lnTo>
                  <a:pt x="175" y="172"/>
                </a:lnTo>
                <a:lnTo>
                  <a:pt x="188" y="168"/>
                </a:lnTo>
                <a:lnTo>
                  <a:pt x="202" y="162"/>
                </a:lnTo>
                <a:lnTo>
                  <a:pt x="215" y="158"/>
                </a:lnTo>
                <a:lnTo>
                  <a:pt x="230" y="153"/>
                </a:lnTo>
                <a:lnTo>
                  <a:pt x="245" y="149"/>
                </a:lnTo>
                <a:lnTo>
                  <a:pt x="260" y="144"/>
                </a:lnTo>
                <a:lnTo>
                  <a:pt x="276" y="139"/>
                </a:lnTo>
                <a:lnTo>
                  <a:pt x="292" y="135"/>
                </a:lnTo>
                <a:lnTo>
                  <a:pt x="309" y="130"/>
                </a:lnTo>
                <a:lnTo>
                  <a:pt x="326" y="126"/>
                </a:lnTo>
                <a:lnTo>
                  <a:pt x="343" y="122"/>
                </a:lnTo>
                <a:lnTo>
                  <a:pt x="362" y="118"/>
                </a:lnTo>
                <a:lnTo>
                  <a:pt x="380" y="113"/>
                </a:lnTo>
                <a:lnTo>
                  <a:pt x="399" y="109"/>
                </a:lnTo>
                <a:lnTo>
                  <a:pt x="418" y="105"/>
                </a:lnTo>
                <a:lnTo>
                  <a:pt x="437" y="101"/>
                </a:lnTo>
                <a:lnTo>
                  <a:pt x="457" y="97"/>
                </a:lnTo>
                <a:lnTo>
                  <a:pt x="478" y="93"/>
                </a:lnTo>
                <a:lnTo>
                  <a:pt x="498" y="89"/>
                </a:lnTo>
                <a:lnTo>
                  <a:pt x="519" y="86"/>
                </a:lnTo>
                <a:lnTo>
                  <a:pt x="541" y="81"/>
                </a:lnTo>
                <a:lnTo>
                  <a:pt x="562" y="78"/>
                </a:lnTo>
                <a:lnTo>
                  <a:pt x="583" y="75"/>
                </a:lnTo>
                <a:lnTo>
                  <a:pt x="606" y="71"/>
                </a:lnTo>
                <a:lnTo>
                  <a:pt x="628" y="67"/>
                </a:lnTo>
                <a:lnTo>
                  <a:pt x="652" y="64"/>
                </a:lnTo>
                <a:lnTo>
                  <a:pt x="675" y="61"/>
                </a:lnTo>
                <a:lnTo>
                  <a:pt x="698" y="58"/>
                </a:lnTo>
                <a:lnTo>
                  <a:pt x="722" y="55"/>
                </a:lnTo>
                <a:lnTo>
                  <a:pt x="746" y="51"/>
                </a:lnTo>
                <a:lnTo>
                  <a:pt x="771" y="48"/>
                </a:lnTo>
                <a:lnTo>
                  <a:pt x="796" y="46"/>
                </a:lnTo>
                <a:lnTo>
                  <a:pt x="820" y="43"/>
                </a:lnTo>
                <a:lnTo>
                  <a:pt x="846" y="41"/>
                </a:lnTo>
                <a:lnTo>
                  <a:pt x="870" y="38"/>
                </a:lnTo>
                <a:lnTo>
                  <a:pt x="897" y="36"/>
                </a:lnTo>
                <a:lnTo>
                  <a:pt x="922" y="32"/>
                </a:lnTo>
                <a:lnTo>
                  <a:pt x="948" y="30"/>
                </a:lnTo>
                <a:lnTo>
                  <a:pt x="975" y="28"/>
                </a:lnTo>
                <a:lnTo>
                  <a:pt x="1001" y="26"/>
                </a:lnTo>
                <a:lnTo>
                  <a:pt x="1028" y="24"/>
                </a:lnTo>
                <a:lnTo>
                  <a:pt x="1055" y="22"/>
                </a:lnTo>
                <a:lnTo>
                  <a:pt x="1082" y="20"/>
                </a:lnTo>
                <a:lnTo>
                  <a:pt x="1109" y="18"/>
                </a:lnTo>
                <a:lnTo>
                  <a:pt x="1137" y="16"/>
                </a:lnTo>
                <a:lnTo>
                  <a:pt x="1164" y="14"/>
                </a:lnTo>
                <a:lnTo>
                  <a:pt x="1192" y="13"/>
                </a:lnTo>
                <a:lnTo>
                  <a:pt x="1220" y="11"/>
                </a:lnTo>
                <a:lnTo>
                  <a:pt x="1249" y="10"/>
                </a:lnTo>
                <a:lnTo>
                  <a:pt x="1276" y="9"/>
                </a:lnTo>
                <a:lnTo>
                  <a:pt x="1304" y="8"/>
                </a:lnTo>
                <a:lnTo>
                  <a:pt x="1333" y="7"/>
                </a:lnTo>
                <a:lnTo>
                  <a:pt x="1362" y="6"/>
                </a:lnTo>
                <a:lnTo>
                  <a:pt x="1390" y="5"/>
                </a:lnTo>
                <a:lnTo>
                  <a:pt x="1419" y="4"/>
                </a:lnTo>
                <a:lnTo>
                  <a:pt x="1448" y="2"/>
                </a:lnTo>
                <a:lnTo>
                  <a:pt x="1477" y="2"/>
                </a:lnTo>
                <a:lnTo>
                  <a:pt x="1506" y="1"/>
                </a:lnTo>
                <a:lnTo>
                  <a:pt x="1534" y="1"/>
                </a:lnTo>
                <a:lnTo>
                  <a:pt x="1563" y="1"/>
                </a:lnTo>
                <a:lnTo>
                  <a:pt x="1592" y="0"/>
                </a:lnTo>
                <a:lnTo>
                  <a:pt x="1621" y="0"/>
                </a:lnTo>
                <a:lnTo>
                  <a:pt x="1650" y="0"/>
                </a:lnTo>
                <a:lnTo>
                  <a:pt x="1679" y="0"/>
                </a:lnTo>
                <a:lnTo>
                  <a:pt x="1708" y="0"/>
                </a:lnTo>
                <a:lnTo>
                  <a:pt x="1737" y="0"/>
                </a:lnTo>
                <a:lnTo>
                  <a:pt x="1766" y="1"/>
                </a:lnTo>
                <a:lnTo>
                  <a:pt x="1795" y="1"/>
                </a:lnTo>
                <a:lnTo>
                  <a:pt x="1823" y="2"/>
                </a:lnTo>
                <a:lnTo>
                  <a:pt x="1853" y="2"/>
                </a:lnTo>
                <a:lnTo>
                  <a:pt x="1882" y="4"/>
                </a:lnTo>
                <a:lnTo>
                  <a:pt x="1910" y="5"/>
                </a:lnTo>
                <a:lnTo>
                  <a:pt x="1939" y="5"/>
                </a:lnTo>
                <a:lnTo>
                  <a:pt x="1967" y="6"/>
                </a:lnTo>
                <a:lnTo>
                  <a:pt x="1996" y="7"/>
                </a:lnTo>
                <a:lnTo>
                  <a:pt x="2024" y="8"/>
                </a:lnTo>
                <a:lnTo>
                  <a:pt x="2053" y="10"/>
                </a:lnTo>
                <a:lnTo>
                  <a:pt x="2080" y="11"/>
                </a:lnTo>
                <a:lnTo>
                  <a:pt x="2108" y="12"/>
                </a:lnTo>
                <a:lnTo>
                  <a:pt x="2137" y="14"/>
                </a:lnTo>
                <a:lnTo>
                  <a:pt x="2165" y="15"/>
                </a:lnTo>
                <a:lnTo>
                  <a:pt x="2191" y="17"/>
                </a:lnTo>
                <a:lnTo>
                  <a:pt x="2219" y="18"/>
                </a:lnTo>
                <a:lnTo>
                  <a:pt x="2247" y="21"/>
                </a:lnTo>
                <a:lnTo>
                  <a:pt x="2273" y="23"/>
                </a:lnTo>
                <a:lnTo>
                  <a:pt x="2300" y="25"/>
                </a:lnTo>
                <a:lnTo>
                  <a:pt x="2327" y="27"/>
                </a:lnTo>
                <a:lnTo>
                  <a:pt x="2353" y="29"/>
                </a:lnTo>
                <a:lnTo>
                  <a:pt x="2380" y="31"/>
                </a:lnTo>
                <a:lnTo>
                  <a:pt x="2406" y="34"/>
                </a:lnTo>
                <a:lnTo>
                  <a:pt x="2431" y="37"/>
                </a:lnTo>
                <a:lnTo>
                  <a:pt x="2457" y="39"/>
                </a:lnTo>
                <a:lnTo>
                  <a:pt x="2482" y="42"/>
                </a:lnTo>
                <a:lnTo>
                  <a:pt x="2507" y="44"/>
                </a:lnTo>
                <a:lnTo>
                  <a:pt x="2532" y="47"/>
                </a:lnTo>
                <a:lnTo>
                  <a:pt x="2557" y="50"/>
                </a:lnTo>
                <a:lnTo>
                  <a:pt x="2580" y="54"/>
                </a:lnTo>
                <a:lnTo>
                  <a:pt x="2605" y="56"/>
                </a:lnTo>
                <a:lnTo>
                  <a:pt x="2628" y="59"/>
                </a:lnTo>
                <a:lnTo>
                  <a:pt x="2652" y="62"/>
                </a:lnTo>
                <a:lnTo>
                  <a:pt x="2674" y="65"/>
                </a:lnTo>
                <a:lnTo>
                  <a:pt x="2698" y="70"/>
                </a:lnTo>
                <a:lnTo>
                  <a:pt x="2720" y="73"/>
                </a:lnTo>
                <a:lnTo>
                  <a:pt x="2743" y="76"/>
                </a:lnTo>
                <a:lnTo>
                  <a:pt x="2764" y="80"/>
                </a:lnTo>
                <a:lnTo>
                  <a:pt x="2785" y="83"/>
                </a:lnTo>
                <a:lnTo>
                  <a:pt x="2807" y="88"/>
                </a:lnTo>
                <a:lnTo>
                  <a:pt x="2827" y="91"/>
                </a:lnTo>
                <a:lnTo>
                  <a:pt x="2847" y="95"/>
                </a:lnTo>
                <a:lnTo>
                  <a:pt x="2867" y="98"/>
                </a:lnTo>
                <a:lnTo>
                  <a:pt x="2888" y="103"/>
                </a:lnTo>
                <a:lnTo>
                  <a:pt x="2907" y="107"/>
                </a:lnTo>
                <a:lnTo>
                  <a:pt x="2925" y="111"/>
                </a:lnTo>
                <a:lnTo>
                  <a:pt x="2944" y="115"/>
                </a:lnTo>
                <a:lnTo>
                  <a:pt x="2962" y="120"/>
                </a:lnTo>
                <a:lnTo>
                  <a:pt x="2979" y="124"/>
                </a:lnTo>
                <a:lnTo>
                  <a:pt x="2997" y="128"/>
                </a:lnTo>
                <a:lnTo>
                  <a:pt x="3013" y="133"/>
                </a:lnTo>
                <a:lnTo>
                  <a:pt x="3030" y="137"/>
                </a:lnTo>
                <a:lnTo>
                  <a:pt x="3046" y="141"/>
                </a:lnTo>
                <a:lnTo>
                  <a:pt x="3062" y="146"/>
                </a:lnTo>
                <a:lnTo>
                  <a:pt x="3077" y="151"/>
                </a:lnTo>
                <a:lnTo>
                  <a:pt x="3092" y="156"/>
                </a:lnTo>
                <a:lnTo>
                  <a:pt x="3106" y="160"/>
                </a:lnTo>
                <a:lnTo>
                  <a:pt x="3120" y="165"/>
                </a:lnTo>
                <a:lnTo>
                  <a:pt x="3134" y="170"/>
                </a:lnTo>
                <a:lnTo>
                  <a:pt x="3147" y="175"/>
                </a:lnTo>
                <a:lnTo>
                  <a:pt x="3159" y="179"/>
                </a:lnTo>
                <a:lnTo>
                  <a:pt x="3171" y="185"/>
                </a:lnTo>
                <a:lnTo>
                  <a:pt x="3183" y="189"/>
                </a:lnTo>
                <a:lnTo>
                  <a:pt x="3194" y="194"/>
                </a:lnTo>
                <a:lnTo>
                  <a:pt x="3204" y="200"/>
                </a:lnTo>
                <a:lnTo>
                  <a:pt x="3215" y="205"/>
                </a:lnTo>
                <a:lnTo>
                  <a:pt x="3225" y="209"/>
                </a:lnTo>
                <a:lnTo>
                  <a:pt x="3234" y="215"/>
                </a:lnTo>
                <a:lnTo>
                  <a:pt x="3243" y="220"/>
                </a:lnTo>
                <a:lnTo>
                  <a:pt x="3251" y="225"/>
                </a:lnTo>
                <a:lnTo>
                  <a:pt x="3259" y="231"/>
                </a:lnTo>
                <a:lnTo>
                  <a:pt x="3266" y="236"/>
                </a:lnTo>
                <a:lnTo>
                  <a:pt x="3273" y="241"/>
                </a:lnTo>
                <a:lnTo>
                  <a:pt x="3279" y="247"/>
                </a:lnTo>
                <a:lnTo>
                  <a:pt x="3284" y="252"/>
                </a:lnTo>
                <a:lnTo>
                  <a:pt x="3290" y="257"/>
                </a:lnTo>
                <a:lnTo>
                  <a:pt x="3295" y="263"/>
                </a:lnTo>
                <a:lnTo>
                  <a:pt x="3299" y="268"/>
                </a:lnTo>
                <a:lnTo>
                  <a:pt x="3303" y="273"/>
                </a:lnTo>
                <a:lnTo>
                  <a:pt x="3307" y="279"/>
                </a:lnTo>
                <a:lnTo>
                  <a:pt x="3309" y="284"/>
                </a:lnTo>
                <a:lnTo>
                  <a:pt x="3311" y="289"/>
                </a:lnTo>
                <a:lnTo>
                  <a:pt x="3313" y="295"/>
                </a:lnTo>
                <a:lnTo>
                  <a:pt x="3314" y="300"/>
                </a:lnTo>
                <a:lnTo>
                  <a:pt x="3315" y="306"/>
                </a:lnTo>
                <a:lnTo>
                  <a:pt x="3315" y="312"/>
                </a:lnTo>
                <a:close/>
              </a:path>
            </a:pathLst>
          </a:custGeom>
          <a:solidFill>
            <a:srgbClr val="B2B2B2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10" name="Freeform 8"/>
          <p:cNvSpPr>
            <a:spLocks/>
          </p:cNvSpPr>
          <p:nvPr/>
        </p:nvSpPr>
        <p:spPr bwMode="auto">
          <a:xfrm>
            <a:off x="857250" y="4241800"/>
            <a:ext cx="876300" cy="163513"/>
          </a:xfrm>
          <a:custGeom>
            <a:avLst/>
            <a:gdLst>
              <a:gd name="T0" fmla="*/ 2147483647 w 3315"/>
              <a:gd name="T1" fmla="*/ 2147483647 h 622"/>
              <a:gd name="T2" fmla="*/ 2147483647 w 3315"/>
              <a:gd name="T3" fmla="*/ 2147483647 h 622"/>
              <a:gd name="T4" fmla="*/ 2147483647 w 3315"/>
              <a:gd name="T5" fmla="*/ 2147483647 h 622"/>
              <a:gd name="T6" fmla="*/ 2147483647 w 3315"/>
              <a:gd name="T7" fmla="*/ 2147483647 h 622"/>
              <a:gd name="T8" fmla="*/ 2147483647 w 3315"/>
              <a:gd name="T9" fmla="*/ 2147483647 h 622"/>
              <a:gd name="T10" fmla="*/ 2147483647 w 3315"/>
              <a:gd name="T11" fmla="*/ 2147483647 h 622"/>
              <a:gd name="T12" fmla="*/ 2147483647 w 3315"/>
              <a:gd name="T13" fmla="*/ 2147483647 h 622"/>
              <a:gd name="T14" fmla="*/ 2147483647 w 3315"/>
              <a:gd name="T15" fmla="*/ 2147483647 h 622"/>
              <a:gd name="T16" fmla="*/ 2147483647 w 3315"/>
              <a:gd name="T17" fmla="*/ 2147483647 h 622"/>
              <a:gd name="T18" fmla="*/ 2147483647 w 3315"/>
              <a:gd name="T19" fmla="*/ 2147483647 h 622"/>
              <a:gd name="T20" fmla="*/ 2147483647 w 3315"/>
              <a:gd name="T21" fmla="*/ 2147483647 h 622"/>
              <a:gd name="T22" fmla="*/ 2147483647 w 3315"/>
              <a:gd name="T23" fmla="*/ 2147483647 h 622"/>
              <a:gd name="T24" fmla="*/ 2147483647 w 3315"/>
              <a:gd name="T25" fmla="*/ 2147483647 h 622"/>
              <a:gd name="T26" fmla="*/ 2147483647 w 3315"/>
              <a:gd name="T27" fmla="*/ 2147483647 h 622"/>
              <a:gd name="T28" fmla="*/ 2147483647 w 3315"/>
              <a:gd name="T29" fmla="*/ 2147483647 h 622"/>
              <a:gd name="T30" fmla="*/ 2147483647 w 3315"/>
              <a:gd name="T31" fmla="*/ 2147483647 h 622"/>
              <a:gd name="T32" fmla="*/ 2147483647 w 3315"/>
              <a:gd name="T33" fmla="*/ 2147483647 h 622"/>
              <a:gd name="T34" fmla="*/ 2147483647 w 3315"/>
              <a:gd name="T35" fmla="*/ 2147483647 h 622"/>
              <a:gd name="T36" fmla="*/ 2147483647 w 3315"/>
              <a:gd name="T37" fmla="*/ 2147483647 h 622"/>
              <a:gd name="T38" fmla="*/ 2147483647 w 3315"/>
              <a:gd name="T39" fmla="*/ 2147483647 h 622"/>
              <a:gd name="T40" fmla="*/ 2147483647 w 3315"/>
              <a:gd name="T41" fmla="*/ 2147483647 h 622"/>
              <a:gd name="T42" fmla="*/ 2147483647 w 3315"/>
              <a:gd name="T43" fmla="*/ 2147483647 h 622"/>
              <a:gd name="T44" fmla="*/ 2147483647 w 3315"/>
              <a:gd name="T45" fmla="*/ 2147483647 h 622"/>
              <a:gd name="T46" fmla="*/ 2147483647 w 3315"/>
              <a:gd name="T47" fmla="*/ 2147483647 h 622"/>
              <a:gd name="T48" fmla="*/ 2147483647 w 3315"/>
              <a:gd name="T49" fmla="*/ 2147483647 h 622"/>
              <a:gd name="T50" fmla="*/ 2147483647 w 3315"/>
              <a:gd name="T51" fmla="*/ 2147483647 h 622"/>
              <a:gd name="T52" fmla="*/ 1570081910 w 3315"/>
              <a:gd name="T53" fmla="*/ 2147483647 h 622"/>
              <a:gd name="T54" fmla="*/ 720369090 w 3315"/>
              <a:gd name="T55" fmla="*/ 2147483647 h 622"/>
              <a:gd name="T56" fmla="*/ 203204321 w 3315"/>
              <a:gd name="T57" fmla="*/ 2147483647 h 622"/>
              <a:gd name="T58" fmla="*/ 0 w 3315"/>
              <a:gd name="T59" fmla="*/ 2147483647 h 622"/>
              <a:gd name="T60" fmla="*/ 147791233 w 3315"/>
              <a:gd name="T61" fmla="*/ 2147483647 h 622"/>
              <a:gd name="T62" fmla="*/ 609543178 w 3315"/>
              <a:gd name="T63" fmla="*/ 2147483647 h 622"/>
              <a:gd name="T64" fmla="*/ 1422290677 w 3315"/>
              <a:gd name="T65" fmla="*/ 2147483647 h 622"/>
              <a:gd name="T66" fmla="*/ 2147483647 w 3315"/>
              <a:gd name="T67" fmla="*/ 2147483647 h 622"/>
              <a:gd name="T68" fmla="*/ 2147483647 w 3315"/>
              <a:gd name="T69" fmla="*/ 2147483647 h 622"/>
              <a:gd name="T70" fmla="*/ 2147483647 w 3315"/>
              <a:gd name="T71" fmla="*/ 2147483647 h 622"/>
              <a:gd name="T72" fmla="*/ 2147483647 w 3315"/>
              <a:gd name="T73" fmla="*/ 1907568158 h 622"/>
              <a:gd name="T74" fmla="*/ 2147483647 w 3315"/>
              <a:gd name="T75" fmla="*/ 1471501332 h 622"/>
              <a:gd name="T76" fmla="*/ 2147483647 w 3315"/>
              <a:gd name="T77" fmla="*/ 1108204363 h 622"/>
              <a:gd name="T78" fmla="*/ 2147483647 w 3315"/>
              <a:gd name="T79" fmla="*/ 781188615 h 622"/>
              <a:gd name="T80" fmla="*/ 2147483647 w 3315"/>
              <a:gd name="T81" fmla="*/ 508698670 h 622"/>
              <a:gd name="T82" fmla="*/ 2147483647 w 3315"/>
              <a:gd name="T83" fmla="*/ 290665125 h 622"/>
              <a:gd name="T84" fmla="*/ 2147483647 w 3315"/>
              <a:gd name="T85" fmla="*/ 127157383 h 622"/>
              <a:gd name="T86" fmla="*/ 2147483647 w 3315"/>
              <a:gd name="T87" fmla="*/ 36350359 h 622"/>
              <a:gd name="T88" fmla="*/ 2147483647 w 3315"/>
              <a:gd name="T89" fmla="*/ 0 h 622"/>
              <a:gd name="T90" fmla="*/ 2147483647 w 3315"/>
              <a:gd name="T91" fmla="*/ 18175180 h 622"/>
              <a:gd name="T92" fmla="*/ 2147483647 w 3315"/>
              <a:gd name="T93" fmla="*/ 108982203 h 622"/>
              <a:gd name="T94" fmla="*/ 2147483647 w 3315"/>
              <a:gd name="T95" fmla="*/ 272489945 h 622"/>
              <a:gd name="T96" fmla="*/ 2147483647 w 3315"/>
              <a:gd name="T97" fmla="*/ 490523490 h 622"/>
              <a:gd name="T98" fmla="*/ 2147483647 w 3315"/>
              <a:gd name="T99" fmla="*/ 763013435 h 622"/>
              <a:gd name="T100" fmla="*/ 2147483647 w 3315"/>
              <a:gd name="T101" fmla="*/ 1071854003 h 622"/>
              <a:gd name="T102" fmla="*/ 2147483647 w 3315"/>
              <a:gd name="T103" fmla="*/ 1435220110 h 622"/>
              <a:gd name="T104" fmla="*/ 2147483647 w 3315"/>
              <a:gd name="T105" fmla="*/ 1853042618 h 622"/>
              <a:gd name="T106" fmla="*/ 2147483647 w 3315"/>
              <a:gd name="T107" fmla="*/ 2147483647 h 622"/>
              <a:gd name="T108" fmla="*/ 2147483647 w 3315"/>
              <a:gd name="T109" fmla="*/ 2147483647 h 622"/>
              <a:gd name="T110" fmla="*/ 2147483647 w 3315"/>
              <a:gd name="T111" fmla="*/ 2147483647 h 622"/>
              <a:gd name="T112" fmla="*/ 2147483647 w 3315"/>
              <a:gd name="T113" fmla="*/ 2147483647 h 622"/>
              <a:gd name="T114" fmla="*/ 2147483647 w 3315"/>
              <a:gd name="T115" fmla="*/ 2147483647 h 622"/>
              <a:gd name="T116" fmla="*/ 2147483647 w 3315"/>
              <a:gd name="T117" fmla="*/ 2147483647 h 622"/>
              <a:gd name="T118" fmla="*/ 2147483647 w 3315"/>
              <a:gd name="T119" fmla="*/ 2147483647 h 62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3315"/>
              <a:gd name="T181" fmla="*/ 0 h 622"/>
              <a:gd name="T182" fmla="*/ 3315 w 3315"/>
              <a:gd name="T183" fmla="*/ 622 h 622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3315" h="622">
                <a:moveTo>
                  <a:pt x="3315" y="310"/>
                </a:moveTo>
                <a:lnTo>
                  <a:pt x="3315" y="317"/>
                </a:lnTo>
                <a:lnTo>
                  <a:pt x="3314" y="322"/>
                </a:lnTo>
                <a:lnTo>
                  <a:pt x="3313" y="327"/>
                </a:lnTo>
                <a:lnTo>
                  <a:pt x="3311" y="333"/>
                </a:lnTo>
                <a:lnTo>
                  <a:pt x="3309" y="338"/>
                </a:lnTo>
                <a:lnTo>
                  <a:pt x="3307" y="343"/>
                </a:lnTo>
                <a:lnTo>
                  <a:pt x="3303" y="349"/>
                </a:lnTo>
                <a:lnTo>
                  <a:pt x="3299" y="354"/>
                </a:lnTo>
                <a:lnTo>
                  <a:pt x="3295" y="359"/>
                </a:lnTo>
                <a:lnTo>
                  <a:pt x="3290" y="365"/>
                </a:lnTo>
                <a:lnTo>
                  <a:pt x="3284" y="370"/>
                </a:lnTo>
                <a:lnTo>
                  <a:pt x="3279" y="375"/>
                </a:lnTo>
                <a:lnTo>
                  <a:pt x="3273" y="381"/>
                </a:lnTo>
                <a:lnTo>
                  <a:pt x="3266" y="386"/>
                </a:lnTo>
                <a:lnTo>
                  <a:pt x="3259" y="391"/>
                </a:lnTo>
                <a:lnTo>
                  <a:pt x="3251" y="397"/>
                </a:lnTo>
                <a:lnTo>
                  <a:pt x="3243" y="402"/>
                </a:lnTo>
                <a:lnTo>
                  <a:pt x="3234" y="407"/>
                </a:lnTo>
                <a:lnTo>
                  <a:pt x="3225" y="413"/>
                </a:lnTo>
                <a:lnTo>
                  <a:pt x="3215" y="417"/>
                </a:lnTo>
                <a:lnTo>
                  <a:pt x="3204" y="422"/>
                </a:lnTo>
                <a:lnTo>
                  <a:pt x="3194" y="428"/>
                </a:lnTo>
                <a:lnTo>
                  <a:pt x="3183" y="433"/>
                </a:lnTo>
                <a:lnTo>
                  <a:pt x="3171" y="437"/>
                </a:lnTo>
                <a:lnTo>
                  <a:pt x="3159" y="443"/>
                </a:lnTo>
                <a:lnTo>
                  <a:pt x="3147" y="448"/>
                </a:lnTo>
                <a:lnTo>
                  <a:pt x="3134" y="452"/>
                </a:lnTo>
                <a:lnTo>
                  <a:pt x="3120" y="458"/>
                </a:lnTo>
                <a:lnTo>
                  <a:pt x="3106" y="462"/>
                </a:lnTo>
                <a:lnTo>
                  <a:pt x="3092" y="467"/>
                </a:lnTo>
                <a:lnTo>
                  <a:pt x="3077" y="471"/>
                </a:lnTo>
                <a:lnTo>
                  <a:pt x="3062" y="476"/>
                </a:lnTo>
                <a:lnTo>
                  <a:pt x="3046" y="481"/>
                </a:lnTo>
                <a:lnTo>
                  <a:pt x="3030" y="485"/>
                </a:lnTo>
                <a:lnTo>
                  <a:pt x="3013" y="490"/>
                </a:lnTo>
                <a:lnTo>
                  <a:pt x="2997" y="494"/>
                </a:lnTo>
                <a:lnTo>
                  <a:pt x="2979" y="498"/>
                </a:lnTo>
                <a:lnTo>
                  <a:pt x="2962" y="502"/>
                </a:lnTo>
                <a:lnTo>
                  <a:pt x="2944" y="507"/>
                </a:lnTo>
                <a:lnTo>
                  <a:pt x="2925" y="511"/>
                </a:lnTo>
                <a:lnTo>
                  <a:pt x="2907" y="515"/>
                </a:lnTo>
                <a:lnTo>
                  <a:pt x="2888" y="519"/>
                </a:lnTo>
                <a:lnTo>
                  <a:pt x="2867" y="524"/>
                </a:lnTo>
                <a:lnTo>
                  <a:pt x="2847" y="527"/>
                </a:lnTo>
                <a:lnTo>
                  <a:pt x="2827" y="531"/>
                </a:lnTo>
                <a:lnTo>
                  <a:pt x="2807" y="535"/>
                </a:lnTo>
                <a:lnTo>
                  <a:pt x="2785" y="539"/>
                </a:lnTo>
                <a:lnTo>
                  <a:pt x="2764" y="543"/>
                </a:lnTo>
                <a:lnTo>
                  <a:pt x="2743" y="546"/>
                </a:lnTo>
                <a:lnTo>
                  <a:pt x="2720" y="549"/>
                </a:lnTo>
                <a:lnTo>
                  <a:pt x="2698" y="553"/>
                </a:lnTo>
                <a:lnTo>
                  <a:pt x="2674" y="557"/>
                </a:lnTo>
                <a:lnTo>
                  <a:pt x="2652" y="560"/>
                </a:lnTo>
                <a:lnTo>
                  <a:pt x="2628" y="563"/>
                </a:lnTo>
                <a:lnTo>
                  <a:pt x="2605" y="566"/>
                </a:lnTo>
                <a:lnTo>
                  <a:pt x="2580" y="569"/>
                </a:lnTo>
                <a:lnTo>
                  <a:pt x="2557" y="572"/>
                </a:lnTo>
                <a:lnTo>
                  <a:pt x="2532" y="575"/>
                </a:lnTo>
                <a:lnTo>
                  <a:pt x="2507" y="578"/>
                </a:lnTo>
                <a:lnTo>
                  <a:pt x="2482" y="580"/>
                </a:lnTo>
                <a:lnTo>
                  <a:pt x="2457" y="583"/>
                </a:lnTo>
                <a:lnTo>
                  <a:pt x="2431" y="585"/>
                </a:lnTo>
                <a:lnTo>
                  <a:pt x="2406" y="589"/>
                </a:lnTo>
                <a:lnTo>
                  <a:pt x="2380" y="591"/>
                </a:lnTo>
                <a:lnTo>
                  <a:pt x="2353" y="593"/>
                </a:lnTo>
                <a:lnTo>
                  <a:pt x="2327" y="595"/>
                </a:lnTo>
                <a:lnTo>
                  <a:pt x="2300" y="597"/>
                </a:lnTo>
                <a:lnTo>
                  <a:pt x="2273" y="599"/>
                </a:lnTo>
                <a:lnTo>
                  <a:pt x="2247" y="601"/>
                </a:lnTo>
                <a:lnTo>
                  <a:pt x="2219" y="604"/>
                </a:lnTo>
                <a:lnTo>
                  <a:pt x="2191" y="605"/>
                </a:lnTo>
                <a:lnTo>
                  <a:pt x="2165" y="607"/>
                </a:lnTo>
                <a:lnTo>
                  <a:pt x="2137" y="609"/>
                </a:lnTo>
                <a:lnTo>
                  <a:pt x="2109" y="610"/>
                </a:lnTo>
                <a:lnTo>
                  <a:pt x="2080" y="611"/>
                </a:lnTo>
                <a:lnTo>
                  <a:pt x="2053" y="613"/>
                </a:lnTo>
                <a:lnTo>
                  <a:pt x="2024" y="614"/>
                </a:lnTo>
                <a:lnTo>
                  <a:pt x="1996" y="615"/>
                </a:lnTo>
                <a:lnTo>
                  <a:pt x="1967" y="616"/>
                </a:lnTo>
                <a:lnTo>
                  <a:pt x="1939" y="617"/>
                </a:lnTo>
                <a:lnTo>
                  <a:pt x="1911" y="619"/>
                </a:lnTo>
                <a:lnTo>
                  <a:pt x="1882" y="619"/>
                </a:lnTo>
                <a:lnTo>
                  <a:pt x="1853" y="620"/>
                </a:lnTo>
                <a:lnTo>
                  <a:pt x="1824" y="621"/>
                </a:lnTo>
                <a:lnTo>
                  <a:pt x="1795" y="621"/>
                </a:lnTo>
                <a:lnTo>
                  <a:pt x="1766" y="621"/>
                </a:lnTo>
                <a:lnTo>
                  <a:pt x="1737" y="622"/>
                </a:lnTo>
                <a:lnTo>
                  <a:pt x="1708" y="622"/>
                </a:lnTo>
                <a:lnTo>
                  <a:pt x="1679" y="622"/>
                </a:lnTo>
                <a:lnTo>
                  <a:pt x="1651" y="622"/>
                </a:lnTo>
                <a:lnTo>
                  <a:pt x="1621" y="622"/>
                </a:lnTo>
                <a:lnTo>
                  <a:pt x="1592" y="622"/>
                </a:lnTo>
                <a:lnTo>
                  <a:pt x="1563" y="622"/>
                </a:lnTo>
                <a:lnTo>
                  <a:pt x="1534" y="621"/>
                </a:lnTo>
                <a:lnTo>
                  <a:pt x="1506" y="621"/>
                </a:lnTo>
                <a:lnTo>
                  <a:pt x="1477" y="620"/>
                </a:lnTo>
                <a:lnTo>
                  <a:pt x="1448" y="620"/>
                </a:lnTo>
                <a:lnTo>
                  <a:pt x="1419" y="619"/>
                </a:lnTo>
                <a:lnTo>
                  <a:pt x="1390" y="617"/>
                </a:lnTo>
                <a:lnTo>
                  <a:pt x="1362" y="616"/>
                </a:lnTo>
                <a:lnTo>
                  <a:pt x="1333" y="615"/>
                </a:lnTo>
                <a:lnTo>
                  <a:pt x="1305" y="614"/>
                </a:lnTo>
                <a:lnTo>
                  <a:pt x="1276" y="613"/>
                </a:lnTo>
                <a:lnTo>
                  <a:pt x="1249" y="612"/>
                </a:lnTo>
                <a:lnTo>
                  <a:pt x="1220" y="611"/>
                </a:lnTo>
                <a:lnTo>
                  <a:pt x="1192" y="609"/>
                </a:lnTo>
                <a:lnTo>
                  <a:pt x="1164" y="608"/>
                </a:lnTo>
                <a:lnTo>
                  <a:pt x="1137" y="606"/>
                </a:lnTo>
                <a:lnTo>
                  <a:pt x="1109" y="605"/>
                </a:lnTo>
                <a:lnTo>
                  <a:pt x="1082" y="603"/>
                </a:lnTo>
                <a:lnTo>
                  <a:pt x="1055" y="600"/>
                </a:lnTo>
                <a:lnTo>
                  <a:pt x="1028" y="598"/>
                </a:lnTo>
                <a:lnTo>
                  <a:pt x="1001" y="596"/>
                </a:lnTo>
                <a:lnTo>
                  <a:pt x="975" y="594"/>
                </a:lnTo>
                <a:lnTo>
                  <a:pt x="948" y="592"/>
                </a:lnTo>
                <a:lnTo>
                  <a:pt x="922" y="590"/>
                </a:lnTo>
                <a:lnTo>
                  <a:pt x="897" y="588"/>
                </a:lnTo>
                <a:lnTo>
                  <a:pt x="871" y="584"/>
                </a:lnTo>
                <a:lnTo>
                  <a:pt x="846" y="582"/>
                </a:lnTo>
                <a:lnTo>
                  <a:pt x="820" y="579"/>
                </a:lnTo>
                <a:lnTo>
                  <a:pt x="796" y="577"/>
                </a:lnTo>
                <a:lnTo>
                  <a:pt x="771" y="574"/>
                </a:lnTo>
                <a:lnTo>
                  <a:pt x="746" y="571"/>
                </a:lnTo>
                <a:lnTo>
                  <a:pt x="722" y="567"/>
                </a:lnTo>
                <a:lnTo>
                  <a:pt x="698" y="564"/>
                </a:lnTo>
                <a:lnTo>
                  <a:pt x="675" y="561"/>
                </a:lnTo>
                <a:lnTo>
                  <a:pt x="652" y="558"/>
                </a:lnTo>
                <a:lnTo>
                  <a:pt x="628" y="555"/>
                </a:lnTo>
                <a:lnTo>
                  <a:pt x="606" y="551"/>
                </a:lnTo>
                <a:lnTo>
                  <a:pt x="583" y="548"/>
                </a:lnTo>
                <a:lnTo>
                  <a:pt x="562" y="544"/>
                </a:lnTo>
                <a:lnTo>
                  <a:pt x="541" y="541"/>
                </a:lnTo>
                <a:lnTo>
                  <a:pt x="519" y="536"/>
                </a:lnTo>
                <a:lnTo>
                  <a:pt x="498" y="533"/>
                </a:lnTo>
                <a:lnTo>
                  <a:pt x="478" y="529"/>
                </a:lnTo>
                <a:lnTo>
                  <a:pt x="457" y="526"/>
                </a:lnTo>
                <a:lnTo>
                  <a:pt x="437" y="521"/>
                </a:lnTo>
                <a:lnTo>
                  <a:pt x="418" y="517"/>
                </a:lnTo>
                <a:lnTo>
                  <a:pt x="399" y="513"/>
                </a:lnTo>
                <a:lnTo>
                  <a:pt x="380" y="509"/>
                </a:lnTo>
                <a:lnTo>
                  <a:pt x="362" y="504"/>
                </a:lnTo>
                <a:lnTo>
                  <a:pt x="344" y="500"/>
                </a:lnTo>
                <a:lnTo>
                  <a:pt x="326" y="496"/>
                </a:lnTo>
                <a:lnTo>
                  <a:pt x="309" y="492"/>
                </a:lnTo>
                <a:lnTo>
                  <a:pt x="292" y="487"/>
                </a:lnTo>
                <a:lnTo>
                  <a:pt x="276" y="483"/>
                </a:lnTo>
                <a:lnTo>
                  <a:pt x="260" y="479"/>
                </a:lnTo>
                <a:lnTo>
                  <a:pt x="245" y="474"/>
                </a:lnTo>
                <a:lnTo>
                  <a:pt x="230" y="469"/>
                </a:lnTo>
                <a:lnTo>
                  <a:pt x="215" y="464"/>
                </a:lnTo>
                <a:lnTo>
                  <a:pt x="202" y="460"/>
                </a:lnTo>
                <a:lnTo>
                  <a:pt x="188" y="454"/>
                </a:lnTo>
                <a:lnTo>
                  <a:pt x="175" y="450"/>
                </a:lnTo>
                <a:lnTo>
                  <a:pt x="162" y="445"/>
                </a:lnTo>
                <a:lnTo>
                  <a:pt x="149" y="440"/>
                </a:lnTo>
                <a:lnTo>
                  <a:pt x="138" y="435"/>
                </a:lnTo>
                <a:lnTo>
                  <a:pt x="126" y="430"/>
                </a:lnTo>
                <a:lnTo>
                  <a:pt x="115" y="426"/>
                </a:lnTo>
                <a:lnTo>
                  <a:pt x="105" y="420"/>
                </a:lnTo>
                <a:lnTo>
                  <a:pt x="95" y="415"/>
                </a:lnTo>
                <a:lnTo>
                  <a:pt x="85" y="410"/>
                </a:lnTo>
                <a:lnTo>
                  <a:pt x="77" y="404"/>
                </a:lnTo>
                <a:lnTo>
                  <a:pt x="68" y="400"/>
                </a:lnTo>
                <a:lnTo>
                  <a:pt x="60" y="395"/>
                </a:lnTo>
                <a:lnTo>
                  <a:pt x="52" y="389"/>
                </a:lnTo>
                <a:lnTo>
                  <a:pt x="46" y="384"/>
                </a:lnTo>
                <a:lnTo>
                  <a:pt x="39" y="379"/>
                </a:lnTo>
                <a:lnTo>
                  <a:pt x="33" y="373"/>
                </a:lnTo>
                <a:lnTo>
                  <a:pt x="28" y="368"/>
                </a:lnTo>
                <a:lnTo>
                  <a:pt x="22" y="363"/>
                </a:lnTo>
                <a:lnTo>
                  <a:pt x="18" y="357"/>
                </a:lnTo>
                <a:lnTo>
                  <a:pt x="14" y="352"/>
                </a:lnTo>
                <a:lnTo>
                  <a:pt x="11" y="347"/>
                </a:lnTo>
                <a:lnTo>
                  <a:pt x="8" y="341"/>
                </a:lnTo>
                <a:lnTo>
                  <a:pt x="4" y="335"/>
                </a:lnTo>
                <a:lnTo>
                  <a:pt x="2" y="330"/>
                </a:lnTo>
                <a:lnTo>
                  <a:pt x="1" y="324"/>
                </a:lnTo>
                <a:lnTo>
                  <a:pt x="0" y="319"/>
                </a:lnTo>
                <a:lnTo>
                  <a:pt x="0" y="314"/>
                </a:lnTo>
                <a:lnTo>
                  <a:pt x="0" y="308"/>
                </a:lnTo>
                <a:lnTo>
                  <a:pt x="0" y="303"/>
                </a:lnTo>
                <a:lnTo>
                  <a:pt x="1" y="298"/>
                </a:lnTo>
                <a:lnTo>
                  <a:pt x="2" y="292"/>
                </a:lnTo>
                <a:lnTo>
                  <a:pt x="4" y="287"/>
                </a:lnTo>
                <a:lnTo>
                  <a:pt x="8" y="280"/>
                </a:lnTo>
                <a:lnTo>
                  <a:pt x="11" y="275"/>
                </a:lnTo>
                <a:lnTo>
                  <a:pt x="14" y="270"/>
                </a:lnTo>
                <a:lnTo>
                  <a:pt x="18" y="264"/>
                </a:lnTo>
                <a:lnTo>
                  <a:pt x="22" y="259"/>
                </a:lnTo>
                <a:lnTo>
                  <a:pt x="28" y="254"/>
                </a:lnTo>
                <a:lnTo>
                  <a:pt x="33" y="248"/>
                </a:lnTo>
                <a:lnTo>
                  <a:pt x="39" y="243"/>
                </a:lnTo>
                <a:lnTo>
                  <a:pt x="46" y="238"/>
                </a:lnTo>
                <a:lnTo>
                  <a:pt x="52" y="232"/>
                </a:lnTo>
                <a:lnTo>
                  <a:pt x="60" y="227"/>
                </a:lnTo>
                <a:lnTo>
                  <a:pt x="68" y="222"/>
                </a:lnTo>
                <a:lnTo>
                  <a:pt x="77" y="218"/>
                </a:lnTo>
                <a:lnTo>
                  <a:pt x="85" y="212"/>
                </a:lnTo>
                <a:lnTo>
                  <a:pt x="95" y="207"/>
                </a:lnTo>
                <a:lnTo>
                  <a:pt x="105" y="202"/>
                </a:lnTo>
                <a:lnTo>
                  <a:pt x="115" y="196"/>
                </a:lnTo>
                <a:lnTo>
                  <a:pt x="126" y="192"/>
                </a:lnTo>
                <a:lnTo>
                  <a:pt x="138" y="187"/>
                </a:lnTo>
                <a:lnTo>
                  <a:pt x="149" y="181"/>
                </a:lnTo>
                <a:lnTo>
                  <a:pt x="162" y="177"/>
                </a:lnTo>
                <a:lnTo>
                  <a:pt x="175" y="172"/>
                </a:lnTo>
                <a:lnTo>
                  <a:pt x="188" y="167"/>
                </a:lnTo>
                <a:lnTo>
                  <a:pt x="202" y="162"/>
                </a:lnTo>
                <a:lnTo>
                  <a:pt x="215" y="158"/>
                </a:lnTo>
                <a:lnTo>
                  <a:pt x="230" y="152"/>
                </a:lnTo>
                <a:lnTo>
                  <a:pt x="245" y="148"/>
                </a:lnTo>
                <a:lnTo>
                  <a:pt x="260" y="143"/>
                </a:lnTo>
                <a:lnTo>
                  <a:pt x="276" y="139"/>
                </a:lnTo>
                <a:lnTo>
                  <a:pt x="292" y="134"/>
                </a:lnTo>
                <a:lnTo>
                  <a:pt x="309" y="130"/>
                </a:lnTo>
                <a:lnTo>
                  <a:pt x="326" y="126"/>
                </a:lnTo>
                <a:lnTo>
                  <a:pt x="343" y="122"/>
                </a:lnTo>
                <a:lnTo>
                  <a:pt x="362" y="117"/>
                </a:lnTo>
                <a:lnTo>
                  <a:pt x="380" y="113"/>
                </a:lnTo>
                <a:lnTo>
                  <a:pt x="399" y="109"/>
                </a:lnTo>
                <a:lnTo>
                  <a:pt x="418" y="105"/>
                </a:lnTo>
                <a:lnTo>
                  <a:pt x="437" y="100"/>
                </a:lnTo>
                <a:lnTo>
                  <a:pt x="457" y="96"/>
                </a:lnTo>
                <a:lnTo>
                  <a:pt x="478" y="93"/>
                </a:lnTo>
                <a:lnTo>
                  <a:pt x="498" y="89"/>
                </a:lnTo>
                <a:lnTo>
                  <a:pt x="519" y="85"/>
                </a:lnTo>
                <a:lnTo>
                  <a:pt x="541" y="81"/>
                </a:lnTo>
                <a:lnTo>
                  <a:pt x="562" y="78"/>
                </a:lnTo>
                <a:lnTo>
                  <a:pt x="583" y="74"/>
                </a:lnTo>
                <a:lnTo>
                  <a:pt x="606" y="70"/>
                </a:lnTo>
                <a:lnTo>
                  <a:pt x="628" y="67"/>
                </a:lnTo>
                <a:lnTo>
                  <a:pt x="652" y="64"/>
                </a:lnTo>
                <a:lnTo>
                  <a:pt x="675" y="61"/>
                </a:lnTo>
                <a:lnTo>
                  <a:pt x="698" y="58"/>
                </a:lnTo>
                <a:lnTo>
                  <a:pt x="722" y="54"/>
                </a:lnTo>
                <a:lnTo>
                  <a:pt x="746" y="51"/>
                </a:lnTo>
                <a:lnTo>
                  <a:pt x="771" y="48"/>
                </a:lnTo>
                <a:lnTo>
                  <a:pt x="796" y="45"/>
                </a:lnTo>
                <a:lnTo>
                  <a:pt x="820" y="43"/>
                </a:lnTo>
                <a:lnTo>
                  <a:pt x="846" y="39"/>
                </a:lnTo>
                <a:lnTo>
                  <a:pt x="870" y="37"/>
                </a:lnTo>
                <a:lnTo>
                  <a:pt x="897" y="34"/>
                </a:lnTo>
                <a:lnTo>
                  <a:pt x="922" y="32"/>
                </a:lnTo>
                <a:lnTo>
                  <a:pt x="948" y="30"/>
                </a:lnTo>
                <a:lnTo>
                  <a:pt x="975" y="28"/>
                </a:lnTo>
                <a:lnTo>
                  <a:pt x="1001" y="26"/>
                </a:lnTo>
                <a:lnTo>
                  <a:pt x="1028" y="23"/>
                </a:lnTo>
                <a:lnTo>
                  <a:pt x="1055" y="21"/>
                </a:lnTo>
                <a:lnTo>
                  <a:pt x="1082" y="19"/>
                </a:lnTo>
                <a:lnTo>
                  <a:pt x="1109" y="17"/>
                </a:lnTo>
                <a:lnTo>
                  <a:pt x="1137" y="16"/>
                </a:lnTo>
                <a:lnTo>
                  <a:pt x="1164" y="14"/>
                </a:lnTo>
                <a:lnTo>
                  <a:pt x="1192" y="13"/>
                </a:lnTo>
                <a:lnTo>
                  <a:pt x="1220" y="11"/>
                </a:lnTo>
                <a:lnTo>
                  <a:pt x="1249" y="10"/>
                </a:lnTo>
                <a:lnTo>
                  <a:pt x="1276" y="9"/>
                </a:lnTo>
                <a:lnTo>
                  <a:pt x="1304" y="7"/>
                </a:lnTo>
                <a:lnTo>
                  <a:pt x="1333" y="6"/>
                </a:lnTo>
                <a:lnTo>
                  <a:pt x="1362" y="5"/>
                </a:lnTo>
                <a:lnTo>
                  <a:pt x="1390" y="4"/>
                </a:lnTo>
                <a:lnTo>
                  <a:pt x="1419" y="3"/>
                </a:lnTo>
                <a:lnTo>
                  <a:pt x="1448" y="2"/>
                </a:lnTo>
                <a:lnTo>
                  <a:pt x="1477" y="2"/>
                </a:lnTo>
                <a:lnTo>
                  <a:pt x="1506" y="1"/>
                </a:lnTo>
                <a:lnTo>
                  <a:pt x="1534" y="1"/>
                </a:lnTo>
                <a:lnTo>
                  <a:pt x="1563" y="0"/>
                </a:lnTo>
                <a:lnTo>
                  <a:pt x="1592" y="0"/>
                </a:lnTo>
                <a:lnTo>
                  <a:pt x="1621" y="0"/>
                </a:lnTo>
                <a:lnTo>
                  <a:pt x="1650" y="0"/>
                </a:lnTo>
                <a:lnTo>
                  <a:pt x="1679" y="0"/>
                </a:lnTo>
                <a:lnTo>
                  <a:pt x="1708" y="0"/>
                </a:lnTo>
                <a:lnTo>
                  <a:pt x="1737" y="0"/>
                </a:lnTo>
                <a:lnTo>
                  <a:pt x="1766" y="1"/>
                </a:lnTo>
                <a:lnTo>
                  <a:pt x="1795" y="1"/>
                </a:lnTo>
                <a:lnTo>
                  <a:pt x="1823" y="1"/>
                </a:lnTo>
                <a:lnTo>
                  <a:pt x="1853" y="2"/>
                </a:lnTo>
                <a:lnTo>
                  <a:pt x="1882" y="3"/>
                </a:lnTo>
                <a:lnTo>
                  <a:pt x="1910" y="3"/>
                </a:lnTo>
                <a:lnTo>
                  <a:pt x="1939" y="4"/>
                </a:lnTo>
                <a:lnTo>
                  <a:pt x="1967" y="5"/>
                </a:lnTo>
                <a:lnTo>
                  <a:pt x="1996" y="6"/>
                </a:lnTo>
                <a:lnTo>
                  <a:pt x="2024" y="7"/>
                </a:lnTo>
                <a:lnTo>
                  <a:pt x="2053" y="9"/>
                </a:lnTo>
                <a:lnTo>
                  <a:pt x="2080" y="11"/>
                </a:lnTo>
                <a:lnTo>
                  <a:pt x="2108" y="12"/>
                </a:lnTo>
                <a:lnTo>
                  <a:pt x="2137" y="13"/>
                </a:lnTo>
                <a:lnTo>
                  <a:pt x="2165" y="15"/>
                </a:lnTo>
                <a:lnTo>
                  <a:pt x="2191" y="17"/>
                </a:lnTo>
                <a:lnTo>
                  <a:pt x="2219" y="18"/>
                </a:lnTo>
                <a:lnTo>
                  <a:pt x="2247" y="20"/>
                </a:lnTo>
                <a:lnTo>
                  <a:pt x="2273" y="22"/>
                </a:lnTo>
                <a:lnTo>
                  <a:pt x="2300" y="25"/>
                </a:lnTo>
                <a:lnTo>
                  <a:pt x="2327" y="27"/>
                </a:lnTo>
                <a:lnTo>
                  <a:pt x="2353" y="29"/>
                </a:lnTo>
                <a:lnTo>
                  <a:pt x="2380" y="31"/>
                </a:lnTo>
                <a:lnTo>
                  <a:pt x="2406" y="33"/>
                </a:lnTo>
                <a:lnTo>
                  <a:pt x="2431" y="36"/>
                </a:lnTo>
                <a:lnTo>
                  <a:pt x="2457" y="38"/>
                </a:lnTo>
                <a:lnTo>
                  <a:pt x="2482" y="42"/>
                </a:lnTo>
                <a:lnTo>
                  <a:pt x="2507" y="44"/>
                </a:lnTo>
                <a:lnTo>
                  <a:pt x="2532" y="47"/>
                </a:lnTo>
                <a:lnTo>
                  <a:pt x="2557" y="50"/>
                </a:lnTo>
                <a:lnTo>
                  <a:pt x="2580" y="52"/>
                </a:lnTo>
                <a:lnTo>
                  <a:pt x="2605" y="55"/>
                </a:lnTo>
                <a:lnTo>
                  <a:pt x="2628" y="59"/>
                </a:lnTo>
                <a:lnTo>
                  <a:pt x="2652" y="62"/>
                </a:lnTo>
                <a:lnTo>
                  <a:pt x="2674" y="65"/>
                </a:lnTo>
                <a:lnTo>
                  <a:pt x="2698" y="68"/>
                </a:lnTo>
                <a:lnTo>
                  <a:pt x="2720" y="73"/>
                </a:lnTo>
                <a:lnTo>
                  <a:pt x="2743" y="76"/>
                </a:lnTo>
                <a:lnTo>
                  <a:pt x="2764" y="79"/>
                </a:lnTo>
                <a:lnTo>
                  <a:pt x="2785" y="83"/>
                </a:lnTo>
                <a:lnTo>
                  <a:pt x="2807" y="86"/>
                </a:lnTo>
                <a:lnTo>
                  <a:pt x="2827" y="91"/>
                </a:lnTo>
                <a:lnTo>
                  <a:pt x="2847" y="95"/>
                </a:lnTo>
                <a:lnTo>
                  <a:pt x="2867" y="98"/>
                </a:lnTo>
                <a:lnTo>
                  <a:pt x="2888" y="102"/>
                </a:lnTo>
                <a:lnTo>
                  <a:pt x="2907" y="107"/>
                </a:lnTo>
                <a:lnTo>
                  <a:pt x="2925" y="111"/>
                </a:lnTo>
                <a:lnTo>
                  <a:pt x="2944" y="115"/>
                </a:lnTo>
                <a:lnTo>
                  <a:pt x="2962" y="119"/>
                </a:lnTo>
                <a:lnTo>
                  <a:pt x="2979" y="124"/>
                </a:lnTo>
                <a:lnTo>
                  <a:pt x="2997" y="128"/>
                </a:lnTo>
                <a:lnTo>
                  <a:pt x="3013" y="132"/>
                </a:lnTo>
                <a:lnTo>
                  <a:pt x="3030" y="137"/>
                </a:lnTo>
                <a:lnTo>
                  <a:pt x="3046" y="141"/>
                </a:lnTo>
                <a:lnTo>
                  <a:pt x="3062" y="146"/>
                </a:lnTo>
                <a:lnTo>
                  <a:pt x="3077" y="150"/>
                </a:lnTo>
                <a:lnTo>
                  <a:pt x="3092" y="155"/>
                </a:lnTo>
                <a:lnTo>
                  <a:pt x="3106" y="160"/>
                </a:lnTo>
                <a:lnTo>
                  <a:pt x="3120" y="164"/>
                </a:lnTo>
                <a:lnTo>
                  <a:pt x="3134" y="170"/>
                </a:lnTo>
                <a:lnTo>
                  <a:pt x="3147" y="174"/>
                </a:lnTo>
                <a:lnTo>
                  <a:pt x="3159" y="179"/>
                </a:lnTo>
                <a:lnTo>
                  <a:pt x="3171" y="184"/>
                </a:lnTo>
                <a:lnTo>
                  <a:pt x="3183" y="189"/>
                </a:lnTo>
                <a:lnTo>
                  <a:pt x="3194" y="194"/>
                </a:lnTo>
                <a:lnTo>
                  <a:pt x="3204" y="199"/>
                </a:lnTo>
                <a:lnTo>
                  <a:pt x="3215" y="205"/>
                </a:lnTo>
                <a:lnTo>
                  <a:pt x="3225" y="209"/>
                </a:lnTo>
                <a:lnTo>
                  <a:pt x="3234" y="214"/>
                </a:lnTo>
                <a:lnTo>
                  <a:pt x="3243" y="220"/>
                </a:lnTo>
                <a:lnTo>
                  <a:pt x="3251" y="225"/>
                </a:lnTo>
                <a:lnTo>
                  <a:pt x="3259" y="230"/>
                </a:lnTo>
                <a:lnTo>
                  <a:pt x="3266" y="236"/>
                </a:lnTo>
                <a:lnTo>
                  <a:pt x="3273" y="241"/>
                </a:lnTo>
                <a:lnTo>
                  <a:pt x="3279" y="246"/>
                </a:lnTo>
                <a:lnTo>
                  <a:pt x="3284" y="252"/>
                </a:lnTo>
                <a:lnTo>
                  <a:pt x="3290" y="257"/>
                </a:lnTo>
                <a:lnTo>
                  <a:pt x="3295" y="262"/>
                </a:lnTo>
                <a:lnTo>
                  <a:pt x="3299" y="268"/>
                </a:lnTo>
                <a:lnTo>
                  <a:pt x="3303" y="273"/>
                </a:lnTo>
                <a:lnTo>
                  <a:pt x="3307" y="278"/>
                </a:lnTo>
                <a:lnTo>
                  <a:pt x="3309" y="284"/>
                </a:lnTo>
                <a:lnTo>
                  <a:pt x="3311" y="289"/>
                </a:lnTo>
                <a:lnTo>
                  <a:pt x="3313" y="294"/>
                </a:lnTo>
                <a:lnTo>
                  <a:pt x="3314" y="300"/>
                </a:lnTo>
                <a:lnTo>
                  <a:pt x="3315" y="305"/>
                </a:lnTo>
                <a:lnTo>
                  <a:pt x="3315" y="310"/>
                </a:lnTo>
                <a:close/>
              </a:path>
            </a:pathLst>
          </a:custGeom>
          <a:solidFill>
            <a:srgbClr val="B2B2B2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11" name="Freeform 9"/>
          <p:cNvSpPr>
            <a:spLocks/>
          </p:cNvSpPr>
          <p:nvPr/>
        </p:nvSpPr>
        <p:spPr bwMode="auto">
          <a:xfrm>
            <a:off x="2627313" y="4459288"/>
            <a:ext cx="765175" cy="461962"/>
          </a:xfrm>
          <a:custGeom>
            <a:avLst/>
            <a:gdLst>
              <a:gd name="T0" fmla="*/ 2147483647 w 2888"/>
              <a:gd name="T1" fmla="*/ 1277996442 h 1746"/>
              <a:gd name="T2" fmla="*/ 2147483647 w 2888"/>
              <a:gd name="T3" fmla="*/ 2018920784 h 1746"/>
              <a:gd name="T4" fmla="*/ 2147483647 w 2888"/>
              <a:gd name="T5" fmla="*/ 2147483647 h 1746"/>
              <a:gd name="T6" fmla="*/ 2147483647 w 2888"/>
              <a:gd name="T7" fmla="*/ 2147483647 h 1746"/>
              <a:gd name="T8" fmla="*/ 2147483647 w 2888"/>
              <a:gd name="T9" fmla="*/ 2147483647 h 1746"/>
              <a:gd name="T10" fmla="*/ 2147483647 w 2888"/>
              <a:gd name="T11" fmla="*/ 2147483647 h 1746"/>
              <a:gd name="T12" fmla="*/ 2147483647 w 2888"/>
              <a:gd name="T13" fmla="*/ 2147483647 h 1746"/>
              <a:gd name="T14" fmla="*/ 2147483647 w 2888"/>
              <a:gd name="T15" fmla="*/ 2147483647 h 1746"/>
              <a:gd name="T16" fmla="*/ 2147483647 w 2888"/>
              <a:gd name="T17" fmla="*/ 2147483647 h 1746"/>
              <a:gd name="T18" fmla="*/ 2147483647 w 2888"/>
              <a:gd name="T19" fmla="*/ 2147483647 h 1746"/>
              <a:gd name="T20" fmla="*/ 2147483647 w 2888"/>
              <a:gd name="T21" fmla="*/ 2147483647 h 1746"/>
              <a:gd name="T22" fmla="*/ 2147483647 w 2888"/>
              <a:gd name="T23" fmla="*/ 2147483647 h 1746"/>
              <a:gd name="T24" fmla="*/ 2147483647 w 2888"/>
              <a:gd name="T25" fmla="*/ 2147483647 h 1746"/>
              <a:gd name="T26" fmla="*/ 2147483647 w 2888"/>
              <a:gd name="T27" fmla="*/ 2147483647 h 1746"/>
              <a:gd name="T28" fmla="*/ 2147483647 w 2888"/>
              <a:gd name="T29" fmla="*/ 2147483647 h 1746"/>
              <a:gd name="T30" fmla="*/ 2147483647 w 2888"/>
              <a:gd name="T31" fmla="*/ 2147483647 h 1746"/>
              <a:gd name="T32" fmla="*/ 2147483647 w 2888"/>
              <a:gd name="T33" fmla="*/ 2147483647 h 1746"/>
              <a:gd name="T34" fmla="*/ 2147483647 w 2888"/>
              <a:gd name="T35" fmla="*/ 2147483647 h 1746"/>
              <a:gd name="T36" fmla="*/ 2147483647 w 2888"/>
              <a:gd name="T37" fmla="*/ 2147483647 h 1746"/>
              <a:gd name="T38" fmla="*/ 2147483647 w 2888"/>
              <a:gd name="T39" fmla="*/ 2147483647 h 1746"/>
              <a:gd name="T40" fmla="*/ 2147483647 w 2888"/>
              <a:gd name="T41" fmla="*/ 2147483647 h 1746"/>
              <a:gd name="T42" fmla="*/ 2147483647 w 2888"/>
              <a:gd name="T43" fmla="*/ 2147483647 h 1746"/>
              <a:gd name="T44" fmla="*/ 2147483647 w 2888"/>
              <a:gd name="T45" fmla="*/ 2147483647 h 1746"/>
              <a:gd name="T46" fmla="*/ 2147483647 w 2888"/>
              <a:gd name="T47" fmla="*/ 2147483647 h 1746"/>
              <a:gd name="T48" fmla="*/ 2147483647 w 2888"/>
              <a:gd name="T49" fmla="*/ 2147483647 h 1746"/>
              <a:gd name="T50" fmla="*/ 2147483647 w 2888"/>
              <a:gd name="T51" fmla="*/ 2147483647 h 1746"/>
              <a:gd name="T52" fmla="*/ 2147483647 w 2888"/>
              <a:gd name="T53" fmla="*/ 2147483647 h 1746"/>
              <a:gd name="T54" fmla="*/ 1432117480 w 2888"/>
              <a:gd name="T55" fmla="*/ 2147483647 h 1746"/>
              <a:gd name="T56" fmla="*/ 650949581 w 2888"/>
              <a:gd name="T57" fmla="*/ 2147483647 h 1746"/>
              <a:gd name="T58" fmla="*/ 185955542 w 2888"/>
              <a:gd name="T59" fmla="*/ 2147483647 h 1746"/>
              <a:gd name="T60" fmla="*/ 0 w 2888"/>
              <a:gd name="T61" fmla="*/ 2147483647 h 1746"/>
              <a:gd name="T62" fmla="*/ 130218054 w 2888"/>
              <a:gd name="T63" fmla="*/ 2147483647 h 1746"/>
              <a:gd name="T64" fmla="*/ 539404393 w 2888"/>
              <a:gd name="T65" fmla="*/ 2147483647 h 1746"/>
              <a:gd name="T66" fmla="*/ 1227559284 w 2888"/>
              <a:gd name="T67" fmla="*/ 2147483647 h 1746"/>
              <a:gd name="T68" fmla="*/ 2147483647 w 2888"/>
              <a:gd name="T69" fmla="*/ 2147483647 h 1746"/>
              <a:gd name="T70" fmla="*/ 2147483647 w 2888"/>
              <a:gd name="T71" fmla="*/ 2147483647 h 1746"/>
              <a:gd name="T72" fmla="*/ 2147483647 w 2888"/>
              <a:gd name="T73" fmla="*/ 2147483647 h 1746"/>
              <a:gd name="T74" fmla="*/ 2147483647 w 2888"/>
              <a:gd name="T75" fmla="*/ 2147483647 h 1746"/>
              <a:gd name="T76" fmla="*/ 2147483647 w 2888"/>
              <a:gd name="T77" fmla="*/ 2147483647 h 1746"/>
              <a:gd name="T78" fmla="*/ 2147483647 w 2888"/>
              <a:gd name="T79" fmla="*/ 2147483647 h 1746"/>
              <a:gd name="T80" fmla="*/ 2147483647 w 2888"/>
              <a:gd name="T81" fmla="*/ 2147483647 h 1746"/>
              <a:gd name="T82" fmla="*/ 2147483647 w 2888"/>
              <a:gd name="T83" fmla="*/ 2147483647 h 1746"/>
              <a:gd name="T84" fmla="*/ 2147483647 w 2888"/>
              <a:gd name="T85" fmla="*/ 2147483647 h 1746"/>
              <a:gd name="T86" fmla="*/ 2147483647 w 2888"/>
              <a:gd name="T87" fmla="*/ 2147483647 h 1746"/>
              <a:gd name="T88" fmla="*/ 2147483647 w 2888"/>
              <a:gd name="T89" fmla="*/ 2147483647 h 1746"/>
              <a:gd name="T90" fmla="*/ 2147483647 w 2888"/>
              <a:gd name="T91" fmla="*/ 2147483647 h 1746"/>
              <a:gd name="T92" fmla="*/ 2147483647 w 2888"/>
              <a:gd name="T93" fmla="*/ 2147483647 h 1746"/>
              <a:gd name="T94" fmla="*/ 2147483647 w 2888"/>
              <a:gd name="T95" fmla="*/ 2147483647 h 1746"/>
              <a:gd name="T96" fmla="*/ 2147483647 w 2888"/>
              <a:gd name="T97" fmla="*/ 2147483647 h 1746"/>
              <a:gd name="T98" fmla="*/ 2147483647 w 2888"/>
              <a:gd name="T99" fmla="*/ 2147483647 h 1746"/>
              <a:gd name="T100" fmla="*/ 2147483647 w 2888"/>
              <a:gd name="T101" fmla="*/ 2147483647 h 1746"/>
              <a:gd name="T102" fmla="*/ 2147483647 w 2888"/>
              <a:gd name="T103" fmla="*/ 2147483647 h 1746"/>
              <a:gd name="T104" fmla="*/ 2147483647 w 2888"/>
              <a:gd name="T105" fmla="*/ 1426195227 h 1746"/>
              <a:gd name="T106" fmla="*/ 2147483647 w 2888"/>
              <a:gd name="T107" fmla="*/ 814988810 h 1746"/>
              <a:gd name="T108" fmla="*/ 2147483647 w 2888"/>
              <a:gd name="T109" fmla="*/ 370462039 h 1746"/>
              <a:gd name="T110" fmla="*/ 2147483647 w 2888"/>
              <a:gd name="T111" fmla="*/ 111096569 h 1746"/>
              <a:gd name="T112" fmla="*/ 2147483647 w 2888"/>
              <a:gd name="T113" fmla="*/ 0 h 1746"/>
              <a:gd name="T114" fmla="*/ 2147483647 w 2888"/>
              <a:gd name="T115" fmla="*/ 74064468 h 1746"/>
              <a:gd name="T116" fmla="*/ 2147483647 w 2888"/>
              <a:gd name="T117" fmla="*/ 351911063 h 1746"/>
              <a:gd name="T118" fmla="*/ 2147483647 w 2888"/>
              <a:gd name="T119" fmla="*/ 796437569 h 174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888"/>
              <a:gd name="T181" fmla="*/ 0 h 1746"/>
              <a:gd name="T182" fmla="*/ 2888 w 2888"/>
              <a:gd name="T183" fmla="*/ 1746 h 174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888" h="1746">
                <a:moveTo>
                  <a:pt x="2879" y="43"/>
                </a:moveTo>
                <a:lnTo>
                  <a:pt x="2882" y="47"/>
                </a:lnTo>
                <a:lnTo>
                  <a:pt x="2885" y="52"/>
                </a:lnTo>
                <a:lnTo>
                  <a:pt x="2886" y="58"/>
                </a:lnTo>
                <a:lnTo>
                  <a:pt x="2887" y="63"/>
                </a:lnTo>
                <a:lnTo>
                  <a:pt x="2888" y="69"/>
                </a:lnTo>
                <a:lnTo>
                  <a:pt x="2888" y="75"/>
                </a:lnTo>
                <a:lnTo>
                  <a:pt x="2888" y="81"/>
                </a:lnTo>
                <a:lnTo>
                  <a:pt x="2888" y="88"/>
                </a:lnTo>
                <a:lnTo>
                  <a:pt x="2887" y="95"/>
                </a:lnTo>
                <a:lnTo>
                  <a:pt x="2885" y="101"/>
                </a:lnTo>
                <a:lnTo>
                  <a:pt x="2882" y="109"/>
                </a:lnTo>
                <a:lnTo>
                  <a:pt x="2880" y="116"/>
                </a:lnTo>
                <a:lnTo>
                  <a:pt x="2877" y="125"/>
                </a:lnTo>
                <a:lnTo>
                  <a:pt x="2874" y="132"/>
                </a:lnTo>
                <a:lnTo>
                  <a:pt x="2871" y="141"/>
                </a:lnTo>
                <a:lnTo>
                  <a:pt x="2866" y="149"/>
                </a:lnTo>
                <a:lnTo>
                  <a:pt x="2862" y="158"/>
                </a:lnTo>
                <a:lnTo>
                  <a:pt x="2857" y="167"/>
                </a:lnTo>
                <a:lnTo>
                  <a:pt x="2851" y="175"/>
                </a:lnTo>
                <a:lnTo>
                  <a:pt x="2846" y="185"/>
                </a:lnTo>
                <a:lnTo>
                  <a:pt x="2840" y="194"/>
                </a:lnTo>
                <a:lnTo>
                  <a:pt x="2832" y="204"/>
                </a:lnTo>
                <a:lnTo>
                  <a:pt x="2826" y="215"/>
                </a:lnTo>
                <a:lnTo>
                  <a:pt x="2818" y="224"/>
                </a:lnTo>
                <a:lnTo>
                  <a:pt x="2810" y="235"/>
                </a:lnTo>
                <a:lnTo>
                  <a:pt x="2801" y="245"/>
                </a:lnTo>
                <a:lnTo>
                  <a:pt x="2793" y="256"/>
                </a:lnTo>
                <a:lnTo>
                  <a:pt x="2783" y="267"/>
                </a:lnTo>
                <a:lnTo>
                  <a:pt x="2774" y="277"/>
                </a:lnTo>
                <a:lnTo>
                  <a:pt x="2764" y="289"/>
                </a:lnTo>
                <a:lnTo>
                  <a:pt x="2753" y="300"/>
                </a:lnTo>
                <a:lnTo>
                  <a:pt x="2743" y="312"/>
                </a:lnTo>
                <a:lnTo>
                  <a:pt x="2731" y="323"/>
                </a:lnTo>
                <a:lnTo>
                  <a:pt x="2719" y="336"/>
                </a:lnTo>
                <a:lnTo>
                  <a:pt x="2708" y="348"/>
                </a:lnTo>
                <a:lnTo>
                  <a:pt x="2695" y="360"/>
                </a:lnTo>
                <a:lnTo>
                  <a:pt x="2682" y="372"/>
                </a:lnTo>
                <a:lnTo>
                  <a:pt x="2669" y="385"/>
                </a:lnTo>
                <a:lnTo>
                  <a:pt x="2655" y="398"/>
                </a:lnTo>
                <a:lnTo>
                  <a:pt x="2641" y="411"/>
                </a:lnTo>
                <a:lnTo>
                  <a:pt x="2628" y="424"/>
                </a:lnTo>
                <a:lnTo>
                  <a:pt x="2613" y="436"/>
                </a:lnTo>
                <a:lnTo>
                  <a:pt x="2598" y="450"/>
                </a:lnTo>
                <a:lnTo>
                  <a:pt x="2583" y="463"/>
                </a:lnTo>
                <a:lnTo>
                  <a:pt x="2567" y="477"/>
                </a:lnTo>
                <a:lnTo>
                  <a:pt x="2551" y="491"/>
                </a:lnTo>
                <a:lnTo>
                  <a:pt x="2534" y="505"/>
                </a:lnTo>
                <a:lnTo>
                  <a:pt x="2518" y="518"/>
                </a:lnTo>
                <a:lnTo>
                  <a:pt x="2501" y="532"/>
                </a:lnTo>
                <a:lnTo>
                  <a:pt x="2483" y="546"/>
                </a:lnTo>
                <a:lnTo>
                  <a:pt x="2465" y="561"/>
                </a:lnTo>
                <a:lnTo>
                  <a:pt x="2447" y="575"/>
                </a:lnTo>
                <a:lnTo>
                  <a:pt x="2429" y="590"/>
                </a:lnTo>
                <a:lnTo>
                  <a:pt x="2410" y="604"/>
                </a:lnTo>
                <a:lnTo>
                  <a:pt x="2392" y="619"/>
                </a:lnTo>
                <a:lnTo>
                  <a:pt x="2373" y="634"/>
                </a:lnTo>
                <a:lnTo>
                  <a:pt x="2352" y="648"/>
                </a:lnTo>
                <a:lnTo>
                  <a:pt x="2333" y="662"/>
                </a:lnTo>
                <a:lnTo>
                  <a:pt x="2313" y="677"/>
                </a:lnTo>
                <a:lnTo>
                  <a:pt x="2293" y="692"/>
                </a:lnTo>
                <a:lnTo>
                  <a:pt x="2272" y="707"/>
                </a:lnTo>
                <a:lnTo>
                  <a:pt x="2251" y="722"/>
                </a:lnTo>
                <a:lnTo>
                  <a:pt x="2230" y="737"/>
                </a:lnTo>
                <a:lnTo>
                  <a:pt x="2208" y="753"/>
                </a:lnTo>
                <a:lnTo>
                  <a:pt x="2187" y="768"/>
                </a:lnTo>
                <a:lnTo>
                  <a:pt x="2166" y="783"/>
                </a:lnTo>
                <a:lnTo>
                  <a:pt x="2143" y="798"/>
                </a:lnTo>
                <a:lnTo>
                  <a:pt x="2121" y="814"/>
                </a:lnTo>
                <a:lnTo>
                  <a:pt x="2099" y="829"/>
                </a:lnTo>
                <a:lnTo>
                  <a:pt x="2076" y="844"/>
                </a:lnTo>
                <a:lnTo>
                  <a:pt x="2053" y="859"/>
                </a:lnTo>
                <a:lnTo>
                  <a:pt x="2030" y="875"/>
                </a:lnTo>
                <a:lnTo>
                  <a:pt x="2007" y="890"/>
                </a:lnTo>
                <a:lnTo>
                  <a:pt x="1983" y="905"/>
                </a:lnTo>
                <a:lnTo>
                  <a:pt x="1960" y="921"/>
                </a:lnTo>
                <a:lnTo>
                  <a:pt x="1937" y="935"/>
                </a:lnTo>
                <a:lnTo>
                  <a:pt x="1913" y="950"/>
                </a:lnTo>
                <a:lnTo>
                  <a:pt x="1889" y="966"/>
                </a:lnTo>
                <a:lnTo>
                  <a:pt x="1865" y="981"/>
                </a:lnTo>
                <a:lnTo>
                  <a:pt x="1841" y="996"/>
                </a:lnTo>
                <a:lnTo>
                  <a:pt x="1816" y="1011"/>
                </a:lnTo>
                <a:lnTo>
                  <a:pt x="1792" y="1026"/>
                </a:lnTo>
                <a:lnTo>
                  <a:pt x="1767" y="1041"/>
                </a:lnTo>
                <a:lnTo>
                  <a:pt x="1743" y="1056"/>
                </a:lnTo>
                <a:lnTo>
                  <a:pt x="1718" y="1071"/>
                </a:lnTo>
                <a:lnTo>
                  <a:pt x="1692" y="1086"/>
                </a:lnTo>
                <a:lnTo>
                  <a:pt x="1668" y="1101"/>
                </a:lnTo>
                <a:lnTo>
                  <a:pt x="1643" y="1116"/>
                </a:lnTo>
                <a:lnTo>
                  <a:pt x="1618" y="1131"/>
                </a:lnTo>
                <a:lnTo>
                  <a:pt x="1592" y="1144"/>
                </a:lnTo>
                <a:lnTo>
                  <a:pt x="1568" y="1159"/>
                </a:lnTo>
                <a:lnTo>
                  <a:pt x="1542" y="1173"/>
                </a:lnTo>
                <a:lnTo>
                  <a:pt x="1518" y="1188"/>
                </a:lnTo>
                <a:lnTo>
                  <a:pt x="1492" y="1202"/>
                </a:lnTo>
                <a:lnTo>
                  <a:pt x="1466" y="1216"/>
                </a:lnTo>
                <a:lnTo>
                  <a:pt x="1442" y="1230"/>
                </a:lnTo>
                <a:lnTo>
                  <a:pt x="1416" y="1244"/>
                </a:lnTo>
                <a:lnTo>
                  <a:pt x="1391" y="1258"/>
                </a:lnTo>
                <a:lnTo>
                  <a:pt x="1365" y="1271"/>
                </a:lnTo>
                <a:lnTo>
                  <a:pt x="1341" y="1285"/>
                </a:lnTo>
                <a:lnTo>
                  <a:pt x="1315" y="1298"/>
                </a:lnTo>
                <a:lnTo>
                  <a:pt x="1290" y="1312"/>
                </a:lnTo>
                <a:lnTo>
                  <a:pt x="1265" y="1325"/>
                </a:lnTo>
                <a:lnTo>
                  <a:pt x="1240" y="1338"/>
                </a:lnTo>
                <a:lnTo>
                  <a:pt x="1215" y="1350"/>
                </a:lnTo>
                <a:lnTo>
                  <a:pt x="1190" y="1363"/>
                </a:lnTo>
                <a:lnTo>
                  <a:pt x="1165" y="1376"/>
                </a:lnTo>
                <a:lnTo>
                  <a:pt x="1140" y="1389"/>
                </a:lnTo>
                <a:lnTo>
                  <a:pt x="1116" y="1400"/>
                </a:lnTo>
                <a:lnTo>
                  <a:pt x="1091" y="1412"/>
                </a:lnTo>
                <a:lnTo>
                  <a:pt x="1066" y="1425"/>
                </a:lnTo>
                <a:lnTo>
                  <a:pt x="1042" y="1437"/>
                </a:lnTo>
                <a:lnTo>
                  <a:pt x="1018" y="1448"/>
                </a:lnTo>
                <a:lnTo>
                  <a:pt x="994" y="1459"/>
                </a:lnTo>
                <a:lnTo>
                  <a:pt x="971" y="1471"/>
                </a:lnTo>
                <a:lnTo>
                  <a:pt x="946" y="1482"/>
                </a:lnTo>
                <a:lnTo>
                  <a:pt x="923" y="1492"/>
                </a:lnTo>
                <a:lnTo>
                  <a:pt x="899" y="1503"/>
                </a:lnTo>
                <a:lnTo>
                  <a:pt x="876" y="1513"/>
                </a:lnTo>
                <a:lnTo>
                  <a:pt x="853" y="1524"/>
                </a:lnTo>
                <a:lnTo>
                  <a:pt x="830" y="1534"/>
                </a:lnTo>
                <a:lnTo>
                  <a:pt x="807" y="1543"/>
                </a:lnTo>
                <a:lnTo>
                  <a:pt x="785" y="1554"/>
                </a:lnTo>
                <a:lnTo>
                  <a:pt x="763" y="1563"/>
                </a:lnTo>
                <a:lnTo>
                  <a:pt x="740" y="1572"/>
                </a:lnTo>
                <a:lnTo>
                  <a:pt x="718" y="1582"/>
                </a:lnTo>
                <a:lnTo>
                  <a:pt x="696" y="1590"/>
                </a:lnTo>
                <a:lnTo>
                  <a:pt x="675" y="1599"/>
                </a:lnTo>
                <a:lnTo>
                  <a:pt x="654" y="1607"/>
                </a:lnTo>
                <a:lnTo>
                  <a:pt x="632" y="1615"/>
                </a:lnTo>
                <a:lnTo>
                  <a:pt x="611" y="1623"/>
                </a:lnTo>
                <a:lnTo>
                  <a:pt x="591" y="1631"/>
                </a:lnTo>
                <a:lnTo>
                  <a:pt x="571" y="1638"/>
                </a:lnTo>
                <a:lnTo>
                  <a:pt x="550" y="1646"/>
                </a:lnTo>
                <a:lnTo>
                  <a:pt x="531" y="1652"/>
                </a:lnTo>
                <a:lnTo>
                  <a:pt x="512" y="1660"/>
                </a:lnTo>
                <a:lnTo>
                  <a:pt x="493" y="1666"/>
                </a:lnTo>
                <a:lnTo>
                  <a:pt x="474" y="1672"/>
                </a:lnTo>
                <a:lnTo>
                  <a:pt x="455" y="1678"/>
                </a:lnTo>
                <a:lnTo>
                  <a:pt x="437" y="1684"/>
                </a:lnTo>
                <a:lnTo>
                  <a:pt x="419" y="1689"/>
                </a:lnTo>
                <a:lnTo>
                  <a:pt x="401" y="1695"/>
                </a:lnTo>
                <a:lnTo>
                  <a:pt x="384" y="1700"/>
                </a:lnTo>
                <a:lnTo>
                  <a:pt x="367" y="1704"/>
                </a:lnTo>
                <a:lnTo>
                  <a:pt x="350" y="1709"/>
                </a:lnTo>
                <a:lnTo>
                  <a:pt x="334" y="1713"/>
                </a:lnTo>
                <a:lnTo>
                  <a:pt x="318" y="1717"/>
                </a:lnTo>
                <a:lnTo>
                  <a:pt x="302" y="1721"/>
                </a:lnTo>
                <a:lnTo>
                  <a:pt x="287" y="1725"/>
                </a:lnTo>
                <a:lnTo>
                  <a:pt x="272" y="1728"/>
                </a:lnTo>
                <a:lnTo>
                  <a:pt x="257" y="1731"/>
                </a:lnTo>
                <a:lnTo>
                  <a:pt x="243" y="1733"/>
                </a:lnTo>
                <a:lnTo>
                  <a:pt x="229" y="1735"/>
                </a:lnTo>
                <a:lnTo>
                  <a:pt x="216" y="1737"/>
                </a:lnTo>
                <a:lnTo>
                  <a:pt x="203" y="1740"/>
                </a:lnTo>
                <a:lnTo>
                  <a:pt x="190" y="1742"/>
                </a:lnTo>
                <a:lnTo>
                  <a:pt x="178" y="1743"/>
                </a:lnTo>
                <a:lnTo>
                  <a:pt x="165" y="1744"/>
                </a:lnTo>
                <a:lnTo>
                  <a:pt x="155" y="1745"/>
                </a:lnTo>
                <a:lnTo>
                  <a:pt x="143" y="1745"/>
                </a:lnTo>
                <a:lnTo>
                  <a:pt x="132" y="1746"/>
                </a:lnTo>
                <a:lnTo>
                  <a:pt x="122" y="1746"/>
                </a:lnTo>
                <a:lnTo>
                  <a:pt x="112" y="1746"/>
                </a:lnTo>
                <a:lnTo>
                  <a:pt x="103" y="1745"/>
                </a:lnTo>
                <a:lnTo>
                  <a:pt x="94" y="1744"/>
                </a:lnTo>
                <a:lnTo>
                  <a:pt x="84" y="1743"/>
                </a:lnTo>
                <a:lnTo>
                  <a:pt x="77" y="1742"/>
                </a:lnTo>
                <a:lnTo>
                  <a:pt x="68" y="1741"/>
                </a:lnTo>
                <a:lnTo>
                  <a:pt x="61" y="1739"/>
                </a:lnTo>
                <a:lnTo>
                  <a:pt x="55" y="1736"/>
                </a:lnTo>
                <a:lnTo>
                  <a:pt x="47" y="1734"/>
                </a:lnTo>
                <a:lnTo>
                  <a:pt x="42" y="1731"/>
                </a:lnTo>
                <a:lnTo>
                  <a:pt x="35" y="1729"/>
                </a:lnTo>
                <a:lnTo>
                  <a:pt x="30" y="1726"/>
                </a:lnTo>
                <a:lnTo>
                  <a:pt x="26" y="1723"/>
                </a:lnTo>
                <a:lnTo>
                  <a:pt x="20" y="1718"/>
                </a:lnTo>
                <a:lnTo>
                  <a:pt x="17" y="1714"/>
                </a:lnTo>
                <a:lnTo>
                  <a:pt x="13" y="1711"/>
                </a:lnTo>
                <a:lnTo>
                  <a:pt x="10" y="1705"/>
                </a:lnTo>
                <a:lnTo>
                  <a:pt x="8" y="1701"/>
                </a:lnTo>
                <a:lnTo>
                  <a:pt x="6" y="1696"/>
                </a:lnTo>
                <a:lnTo>
                  <a:pt x="3" y="1691"/>
                </a:lnTo>
                <a:lnTo>
                  <a:pt x="2" y="1685"/>
                </a:lnTo>
                <a:lnTo>
                  <a:pt x="1" y="1680"/>
                </a:lnTo>
                <a:lnTo>
                  <a:pt x="0" y="1673"/>
                </a:lnTo>
                <a:lnTo>
                  <a:pt x="0" y="1668"/>
                </a:lnTo>
                <a:lnTo>
                  <a:pt x="1" y="1662"/>
                </a:lnTo>
                <a:lnTo>
                  <a:pt x="1" y="1654"/>
                </a:lnTo>
                <a:lnTo>
                  <a:pt x="3" y="1648"/>
                </a:lnTo>
                <a:lnTo>
                  <a:pt x="4" y="1640"/>
                </a:lnTo>
                <a:lnTo>
                  <a:pt x="7" y="1633"/>
                </a:lnTo>
                <a:lnTo>
                  <a:pt x="10" y="1625"/>
                </a:lnTo>
                <a:lnTo>
                  <a:pt x="12" y="1618"/>
                </a:lnTo>
                <a:lnTo>
                  <a:pt x="16" y="1609"/>
                </a:lnTo>
                <a:lnTo>
                  <a:pt x="19" y="1601"/>
                </a:lnTo>
                <a:lnTo>
                  <a:pt x="24" y="1592"/>
                </a:lnTo>
                <a:lnTo>
                  <a:pt x="29" y="1584"/>
                </a:lnTo>
                <a:lnTo>
                  <a:pt x="34" y="1575"/>
                </a:lnTo>
                <a:lnTo>
                  <a:pt x="40" y="1566"/>
                </a:lnTo>
                <a:lnTo>
                  <a:pt x="46" y="1556"/>
                </a:lnTo>
                <a:lnTo>
                  <a:pt x="52" y="1547"/>
                </a:lnTo>
                <a:lnTo>
                  <a:pt x="59" y="1537"/>
                </a:lnTo>
                <a:lnTo>
                  <a:pt x="66" y="1527"/>
                </a:lnTo>
                <a:lnTo>
                  <a:pt x="75" y="1517"/>
                </a:lnTo>
                <a:lnTo>
                  <a:pt x="82" y="1506"/>
                </a:lnTo>
                <a:lnTo>
                  <a:pt x="91" y="1496"/>
                </a:lnTo>
                <a:lnTo>
                  <a:pt x="100" y="1485"/>
                </a:lnTo>
                <a:lnTo>
                  <a:pt x="110" y="1474"/>
                </a:lnTo>
                <a:lnTo>
                  <a:pt x="120" y="1463"/>
                </a:lnTo>
                <a:lnTo>
                  <a:pt x="129" y="1452"/>
                </a:lnTo>
                <a:lnTo>
                  <a:pt x="140" y="1440"/>
                </a:lnTo>
                <a:lnTo>
                  <a:pt x="152" y="1428"/>
                </a:lnTo>
                <a:lnTo>
                  <a:pt x="163" y="1416"/>
                </a:lnTo>
                <a:lnTo>
                  <a:pt x="175" y="1405"/>
                </a:lnTo>
                <a:lnTo>
                  <a:pt x="187" y="1392"/>
                </a:lnTo>
                <a:lnTo>
                  <a:pt x="200" y="1380"/>
                </a:lnTo>
                <a:lnTo>
                  <a:pt x="212" y="1367"/>
                </a:lnTo>
                <a:lnTo>
                  <a:pt x="226" y="1355"/>
                </a:lnTo>
                <a:lnTo>
                  <a:pt x="240" y="1342"/>
                </a:lnTo>
                <a:lnTo>
                  <a:pt x="254" y="1329"/>
                </a:lnTo>
                <a:lnTo>
                  <a:pt x="268" y="1316"/>
                </a:lnTo>
                <a:lnTo>
                  <a:pt x="283" y="1302"/>
                </a:lnTo>
                <a:lnTo>
                  <a:pt x="299" y="1290"/>
                </a:lnTo>
                <a:lnTo>
                  <a:pt x="314" y="1276"/>
                </a:lnTo>
                <a:lnTo>
                  <a:pt x="330" y="1262"/>
                </a:lnTo>
                <a:lnTo>
                  <a:pt x="346" y="1249"/>
                </a:lnTo>
                <a:lnTo>
                  <a:pt x="363" y="1235"/>
                </a:lnTo>
                <a:lnTo>
                  <a:pt x="380" y="1220"/>
                </a:lnTo>
                <a:lnTo>
                  <a:pt x="397" y="1206"/>
                </a:lnTo>
                <a:lnTo>
                  <a:pt x="414" y="1192"/>
                </a:lnTo>
                <a:lnTo>
                  <a:pt x="432" y="1179"/>
                </a:lnTo>
                <a:lnTo>
                  <a:pt x="450" y="1164"/>
                </a:lnTo>
                <a:lnTo>
                  <a:pt x="468" y="1150"/>
                </a:lnTo>
                <a:lnTo>
                  <a:pt x="487" y="1135"/>
                </a:lnTo>
                <a:lnTo>
                  <a:pt x="507" y="1120"/>
                </a:lnTo>
                <a:lnTo>
                  <a:pt x="526" y="1106"/>
                </a:lnTo>
                <a:lnTo>
                  <a:pt x="545" y="1091"/>
                </a:lnTo>
                <a:lnTo>
                  <a:pt x="565" y="1076"/>
                </a:lnTo>
                <a:lnTo>
                  <a:pt x="586" y="1061"/>
                </a:lnTo>
                <a:lnTo>
                  <a:pt x="606" y="1046"/>
                </a:lnTo>
                <a:lnTo>
                  <a:pt x="627" y="1031"/>
                </a:lnTo>
                <a:lnTo>
                  <a:pt x="647" y="1017"/>
                </a:lnTo>
                <a:lnTo>
                  <a:pt x="669" y="1002"/>
                </a:lnTo>
                <a:lnTo>
                  <a:pt x="690" y="986"/>
                </a:lnTo>
                <a:lnTo>
                  <a:pt x="712" y="971"/>
                </a:lnTo>
                <a:lnTo>
                  <a:pt x="734" y="956"/>
                </a:lnTo>
                <a:lnTo>
                  <a:pt x="756" y="941"/>
                </a:lnTo>
                <a:lnTo>
                  <a:pt x="779" y="925"/>
                </a:lnTo>
                <a:lnTo>
                  <a:pt x="801" y="910"/>
                </a:lnTo>
                <a:lnTo>
                  <a:pt x="823" y="895"/>
                </a:lnTo>
                <a:lnTo>
                  <a:pt x="847" y="879"/>
                </a:lnTo>
                <a:lnTo>
                  <a:pt x="869" y="864"/>
                </a:lnTo>
                <a:lnTo>
                  <a:pt x="893" y="849"/>
                </a:lnTo>
                <a:lnTo>
                  <a:pt x="916" y="833"/>
                </a:lnTo>
                <a:lnTo>
                  <a:pt x="940" y="818"/>
                </a:lnTo>
                <a:lnTo>
                  <a:pt x="964" y="803"/>
                </a:lnTo>
                <a:lnTo>
                  <a:pt x="988" y="788"/>
                </a:lnTo>
                <a:lnTo>
                  <a:pt x="1012" y="772"/>
                </a:lnTo>
                <a:lnTo>
                  <a:pt x="1036" y="757"/>
                </a:lnTo>
                <a:lnTo>
                  <a:pt x="1060" y="742"/>
                </a:lnTo>
                <a:lnTo>
                  <a:pt x="1085" y="728"/>
                </a:lnTo>
                <a:lnTo>
                  <a:pt x="1109" y="713"/>
                </a:lnTo>
                <a:lnTo>
                  <a:pt x="1134" y="698"/>
                </a:lnTo>
                <a:lnTo>
                  <a:pt x="1158" y="683"/>
                </a:lnTo>
                <a:lnTo>
                  <a:pt x="1183" y="668"/>
                </a:lnTo>
                <a:lnTo>
                  <a:pt x="1208" y="653"/>
                </a:lnTo>
                <a:lnTo>
                  <a:pt x="1233" y="638"/>
                </a:lnTo>
                <a:lnTo>
                  <a:pt x="1258" y="623"/>
                </a:lnTo>
                <a:lnTo>
                  <a:pt x="1283" y="609"/>
                </a:lnTo>
                <a:lnTo>
                  <a:pt x="1309" y="594"/>
                </a:lnTo>
                <a:lnTo>
                  <a:pt x="1333" y="579"/>
                </a:lnTo>
                <a:lnTo>
                  <a:pt x="1359" y="565"/>
                </a:lnTo>
                <a:lnTo>
                  <a:pt x="1384" y="552"/>
                </a:lnTo>
                <a:lnTo>
                  <a:pt x="1409" y="537"/>
                </a:lnTo>
                <a:lnTo>
                  <a:pt x="1434" y="523"/>
                </a:lnTo>
                <a:lnTo>
                  <a:pt x="1460" y="509"/>
                </a:lnTo>
                <a:lnTo>
                  <a:pt x="1484" y="495"/>
                </a:lnTo>
                <a:lnTo>
                  <a:pt x="1510" y="481"/>
                </a:lnTo>
                <a:lnTo>
                  <a:pt x="1536" y="468"/>
                </a:lnTo>
                <a:lnTo>
                  <a:pt x="1560" y="454"/>
                </a:lnTo>
                <a:lnTo>
                  <a:pt x="1586" y="441"/>
                </a:lnTo>
                <a:lnTo>
                  <a:pt x="1611" y="428"/>
                </a:lnTo>
                <a:lnTo>
                  <a:pt x="1636" y="415"/>
                </a:lnTo>
                <a:lnTo>
                  <a:pt x="1661" y="402"/>
                </a:lnTo>
                <a:lnTo>
                  <a:pt x="1686" y="389"/>
                </a:lnTo>
                <a:lnTo>
                  <a:pt x="1711" y="377"/>
                </a:lnTo>
                <a:lnTo>
                  <a:pt x="1736" y="364"/>
                </a:lnTo>
                <a:lnTo>
                  <a:pt x="1761" y="352"/>
                </a:lnTo>
                <a:lnTo>
                  <a:pt x="1785" y="339"/>
                </a:lnTo>
                <a:lnTo>
                  <a:pt x="1810" y="328"/>
                </a:lnTo>
                <a:lnTo>
                  <a:pt x="1834" y="316"/>
                </a:lnTo>
                <a:lnTo>
                  <a:pt x="1858" y="304"/>
                </a:lnTo>
                <a:lnTo>
                  <a:pt x="1882" y="292"/>
                </a:lnTo>
                <a:lnTo>
                  <a:pt x="1907" y="281"/>
                </a:lnTo>
                <a:lnTo>
                  <a:pt x="1930" y="270"/>
                </a:lnTo>
                <a:lnTo>
                  <a:pt x="1954" y="259"/>
                </a:lnTo>
                <a:lnTo>
                  <a:pt x="1977" y="249"/>
                </a:lnTo>
                <a:lnTo>
                  <a:pt x="2001" y="238"/>
                </a:lnTo>
                <a:lnTo>
                  <a:pt x="2024" y="227"/>
                </a:lnTo>
                <a:lnTo>
                  <a:pt x="2047" y="218"/>
                </a:lnTo>
                <a:lnTo>
                  <a:pt x="2070" y="207"/>
                </a:lnTo>
                <a:lnTo>
                  <a:pt x="2092" y="197"/>
                </a:lnTo>
                <a:lnTo>
                  <a:pt x="2115" y="188"/>
                </a:lnTo>
                <a:lnTo>
                  <a:pt x="2137" y="178"/>
                </a:lnTo>
                <a:lnTo>
                  <a:pt x="2159" y="170"/>
                </a:lnTo>
                <a:lnTo>
                  <a:pt x="2181" y="160"/>
                </a:lnTo>
                <a:lnTo>
                  <a:pt x="2203" y="152"/>
                </a:lnTo>
                <a:lnTo>
                  <a:pt x="2224" y="143"/>
                </a:lnTo>
                <a:lnTo>
                  <a:pt x="2246" y="135"/>
                </a:lnTo>
                <a:lnTo>
                  <a:pt x="2266" y="127"/>
                </a:lnTo>
                <a:lnTo>
                  <a:pt x="2287" y="120"/>
                </a:lnTo>
                <a:lnTo>
                  <a:pt x="2308" y="112"/>
                </a:lnTo>
                <a:lnTo>
                  <a:pt x="2328" y="105"/>
                </a:lnTo>
                <a:lnTo>
                  <a:pt x="2347" y="97"/>
                </a:lnTo>
                <a:lnTo>
                  <a:pt x="2367" y="91"/>
                </a:lnTo>
                <a:lnTo>
                  <a:pt x="2387" y="83"/>
                </a:lnTo>
                <a:lnTo>
                  <a:pt x="2405" y="77"/>
                </a:lnTo>
                <a:lnTo>
                  <a:pt x="2424" y="72"/>
                </a:lnTo>
                <a:lnTo>
                  <a:pt x="2442" y="65"/>
                </a:lnTo>
                <a:lnTo>
                  <a:pt x="2460" y="60"/>
                </a:lnTo>
                <a:lnTo>
                  <a:pt x="2478" y="55"/>
                </a:lnTo>
                <a:lnTo>
                  <a:pt x="2495" y="49"/>
                </a:lnTo>
                <a:lnTo>
                  <a:pt x="2512" y="44"/>
                </a:lnTo>
                <a:lnTo>
                  <a:pt x="2529" y="40"/>
                </a:lnTo>
                <a:lnTo>
                  <a:pt x="2546" y="35"/>
                </a:lnTo>
                <a:lnTo>
                  <a:pt x="2562" y="31"/>
                </a:lnTo>
                <a:lnTo>
                  <a:pt x="2578" y="27"/>
                </a:lnTo>
                <a:lnTo>
                  <a:pt x="2593" y="24"/>
                </a:lnTo>
                <a:lnTo>
                  <a:pt x="2608" y="20"/>
                </a:lnTo>
                <a:lnTo>
                  <a:pt x="2623" y="17"/>
                </a:lnTo>
                <a:lnTo>
                  <a:pt x="2638" y="14"/>
                </a:lnTo>
                <a:lnTo>
                  <a:pt x="2652" y="12"/>
                </a:lnTo>
                <a:lnTo>
                  <a:pt x="2666" y="10"/>
                </a:lnTo>
                <a:lnTo>
                  <a:pt x="2679" y="8"/>
                </a:lnTo>
                <a:lnTo>
                  <a:pt x="2692" y="6"/>
                </a:lnTo>
                <a:lnTo>
                  <a:pt x="2704" y="4"/>
                </a:lnTo>
                <a:lnTo>
                  <a:pt x="2716" y="2"/>
                </a:lnTo>
                <a:lnTo>
                  <a:pt x="2728" y="1"/>
                </a:lnTo>
                <a:lnTo>
                  <a:pt x="2739" y="1"/>
                </a:lnTo>
                <a:lnTo>
                  <a:pt x="2750" y="0"/>
                </a:lnTo>
                <a:lnTo>
                  <a:pt x="2761" y="0"/>
                </a:lnTo>
                <a:lnTo>
                  <a:pt x="2771" y="0"/>
                </a:lnTo>
                <a:lnTo>
                  <a:pt x="2781" y="1"/>
                </a:lnTo>
                <a:lnTo>
                  <a:pt x="2791" y="1"/>
                </a:lnTo>
                <a:lnTo>
                  <a:pt x="2799" y="2"/>
                </a:lnTo>
                <a:lnTo>
                  <a:pt x="2808" y="3"/>
                </a:lnTo>
                <a:lnTo>
                  <a:pt x="2816" y="4"/>
                </a:lnTo>
                <a:lnTo>
                  <a:pt x="2824" y="7"/>
                </a:lnTo>
                <a:lnTo>
                  <a:pt x="2831" y="9"/>
                </a:lnTo>
                <a:lnTo>
                  <a:pt x="2838" y="11"/>
                </a:lnTo>
                <a:lnTo>
                  <a:pt x="2844" y="13"/>
                </a:lnTo>
                <a:lnTo>
                  <a:pt x="2850" y="16"/>
                </a:lnTo>
                <a:lnTo>
                  <a:pt x="2856" y="19"/>
                </a:lnTo>
                <a:lnTo>
                  <a:pt x="2861" y="23"/>
                </a:lnTo>
                <a:lnTo>
                  <a:pt x="2865" y="26"/>
                </a:lnTo>
                <a:lnTo>
                  <a:pt x="2870" y="30"/>
                </a:lnTo>
                <a:lnTo>
                  <a:pt x="2874" y="33"/>
                </a:lnTo>
                <a:lnTo>
                  <a:pt x="2877" y="38"/>
                </a:lnTo>
                <a:lnTo>
                  <a:pt x="2879" y="43"/>
                </a:lnTo>
                <a:close/>
              </a:path>
            </a:pathLst>
          </a:custGeom>
          <a:solidFill>
            <a:srgbClr val="B2B2B2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12" name="Freeform 10"/>
          <p:cNvSpPr>
            <a:spLocks/>
          </p:cNvSpPr>
          <p:nvPr/>
        </p:nvSpPr>
        <p:spPr bwMode="auto">
          <a:xfrm>
            <a:off x="2230438" y="3770313"/>
            <a:ext cx="765175" cy="461962"/>
          </a:xfrm>
          <a:custGeom>
            <a:avLst/>
            <a:gdLst>
              <a:gd name="T0" fmla="*/ 2147483647 w 2887"/>
              <a:gd name="T1" fmla="*/ 1261660315 h 1745"/>
              <a:gd name="T2" fmla="*/ 2147483647 w 2887"/>
              <a:gd name="T3" fmla="*/ 2022356859 h 1745"/>
              <a:gd name="T4" fmla="*/ 2147483647 w 2887"/>
              <a:gd name="T5" fmla="*/ 2147483647 h 1745"/>
              <a:gd name="T6" fmla="*/ 2147483647 w 2887"/>
              <a:gd name="T7" fmla="*/ 2147483647 h 1745"/>
              <a:gd name="T8" fmla="*/ 2147483647 w 2887"/>
              <a:gd name="T9" fmla="*/ 2147483647 h 1745"/>
              <a:gd name="T10" fmla="*/ 2147483647 w 2887"/>
              <a:gd name="T11" fmla="*/ 2147483647 h 1745"/>
              <a:gd name="T12" fmla="*/ 2147483647 w 2887"/>
              <a:gd name="T13" fmla="*/ 2147483647 h 1745"/>
              <a:gd name="T14" fmla="*/ 2147483647 w 2887"/>
              <a:gd name="T15" fmla="*/ 2147483647 h 1745"/>
              <a:gd name="T16" fmla="*/ 2147483647 w 2887"/>
              <a:gd name="T17" fmla="*/ 2147483647 h 1745"/>
              <a:gd name="T18" fmla="*/ 2147483647 w 2887"/>
              <a:gd name="T19" fmla="*/ 2147483647 h 1745"/>
              <a:gd name="T20" fmla="*/ 2147483647 w 2887"/>
              <a:gd name="T21" fmla="*/ 2147483647 h 1745"/>
              <a:gd name="T22" fmla="*/ 2147483647 w 2887"/>
              <a:gd name="T23" fmla="*/ 2147483647 h 1745"/>
              <a:gd name="T24" fmla="*/ 2147483647 w 2887"/>
              <a:gd name="T25" fmla="*/ 2147483647 h 1745"/>
              <a:gd name="T26" fmla="*/ 2147483647 w 2887"/>
              <a:gd name="T27" fmla="*/ 2147483647 h 1745"/>
              <a:gd name="T28" fmla="*/ 2147483647 w 2887"/>
              <a:gd name="T29" fmla="*/ 2147483647 h 1745"/>
              <a:gd name="T30" fmla="*/ 2147483647 w 2887"/>
              <a:gd name="T31" fmla="*/ 2147483647 h 1745"/>
              <a:gd name="T32" fmla="*/ 2147483647 w 2887"/>
              <a:gd name="T33" fmla="*/ 2147483647 h 1745"/>
              <a:gd name="T34" fmla="*/ 2147483647 w 2887"/>
              <a:gd name="T35" fmla="*/ 2147483647 h 1745"/>
              <a:gd name="T36" fmla="*/ 2147483647 w 2887"/>
              <a:gd name="T37" fmla="*/ 2147483647 h 1745"/>
              <a:gd name="T38" fmla="*/ 2147483647 w 2887"/>
              <a:gd name="T39" fmla="*/ 2147483647 h 1745"/>
              <a:gd name="T40" fmla="*/ 2147483647 w 2887"/>
              <a:gd name="T41" fmla="*/ 2147483647 h 1745"/>
              <a:gd name="T42" fmla="*/ 2147483647 w 2887"/>
              <a:gd name="T43" fmla="*/ 2147483647 h 1745"/>
              <a:gd name="T44" fmla="*/ 2147483647 w 2887"/>
              <a:gd name="T45" fmla="*/ 2147483647 h 1745"/>
              <a:gd name="T46" fmla="*/ 2147483647 w 2887"/>
              <a:gd name="T47" fmla="*/ 2147483647 h 1745"/>
              <a:gd name="T48" fmla="*/ 2147483647 w 2887"/>
              <a:gd name="T49" fmla="*/ 2147483647 h 1745"/>
              <a:gd name="T50" fmla="*/ 2147483647 w 2887"/>
              <a:gd name="T51" fmla="*/ 2147483647 h 1745"/>
              <a:gd name="T52" fmla="*/ 2147483647 w 2887"/>
              <a:gd name="T53" fmla="*/ 2147483647 h 1745"/>
              <a:gd name="T54" fmla="*/ 1414985888 w 2887"/>
              <a:gd name="T55" fmla="*/ 2147483647 h 1745"/>
              <a:gd name="T56" fmla="*/ 651611580 w 2887"/>
              <a:gd name="T57" fmla="*/ 2147483647 h 1745"/>
              <a:gd name="T58" fmla="*/ 186154594 w 2887"/>
              <a:gd name="T59" fmla="*/ 2147483647 h 1745"/>
              <a:gd name="T60" fmla="*/ 0 w 2887"/>
              <a:gd name="T61" fmla="*/ 2147483647 h 1745"/>
              <a:gd name="T62" fmla="*/ 111692756 w 2887"/>
              <a:gd name="T63" fmla="*/ 2147483647 h 1745"/>
              <a:gd name="T64" fmla="*/ 539918559 w 2887"/>
              <a:gd name="T65" fmla="*/ 2147483647 h 1745"/>
              <a:gd name="T66" fmla="*/ 1228831294 w 2887"/>
              <a:gd name="T67" fmla="*/ 2147483647 h 1745"/>
              <a:gd name="T68" fmla="*/ 2147483647 w 2887"/>
              <a:gd name="T69" fmla="*/ 2147483647 h 1745"/>
              <a:gd name="T70" fmla="*/ 2147483647 w 2887"/>
              <a:gd name="T71" fmla="*/ 2147483647 h 1745"/>
              <a:gd name="T72" fmla="*/ 2147483647 w 2887"/>
              <a:gd name="T73" fmla="*/ 2147483647 h 1745"/>
              <a:gd name="T74" fmla="*/ 2147483647 w 2887"/>
              <a:gd name="T75" fmla="*/ 2147483647 h 1745"/>
              <a:gd name="T76" fmla="*/ 2147483647 w 2887"/>
              <a:gd name="T77" fmla="*/ 2147483647 h 1745"/>
              <a:gd name="T78" fmla="*/ 2147483647 w 2887"/>
              <a:gd name="T79" fmla="*/ 2147483647 h 1745"/>
              <a:gd name="T80" fmla="*/ 2147483647 w 2887"/>
              <a:gd name="T81" fmla="*/ 2147483647 h 1745"/>
              <a:gd name="T82" fmla="*/ 2147483647 w 2887"/>
              <a:gd name="T83" fmla="*/ 2147483647 h 1745"/>
              <a:gd name="T84" fmla="*/ 2147483647 w 2887"/>
              <a:gd name="T85" fmla="*/ 2147483647 h 1745"/>
              <a:gd name="T86" fmla="*/ 2147483647 w 2887"/>
              <a:gd name="T87" fmla="*/ 2147483647 h 1745"/>
              <a:gd name="T88" fmla="*/ 2147483647 w 2887"/>
              <a:gd name="T89" fmla="*/ 2147483647 h 1745"/>
              <a:gd name="T90" fmla="*/ 2147483647 w 2887"/>
              <a:gd name="T91" fmla="*/ 2147483647 h 1745"/>
              <a:gd name="T92" fmla="*/ 2147483647 w 2887"/>
              <a:gd name="T93" fmla="*/ 2147483647 h 1745"/>
              <a:gd name="T94" fmla="*/ 2147483647 w 2887"/>
              <a:gd name="T95" fmla="*/ 2147483647 h 1745"/>
              <a:gd name="T96" fmla="*/ 2147483647 w 2887"/>
              <a:gd name="T97" fmla="*/ 2147483647 h 1745"/>
              <a:gd name="T98" fmla="*/ 2147483647 w 2887"/>
              <a:gd name="T99" fmla="*/ 2147483647 h 1745"/>
              <a:gd name="T100" fmla="*/ 2147483647 w 2887"/>
              <a:gd name="T101" fmla="*/ 2147483647 h 1745"/>
              <a:gd name="T102" fmla="*/ 2147483647 w 2887"/>
              <a:gd name="T103" fmla="*/ 2147483647 h 1745"/>
              <a:gd name="T104" fmla="*/ 2147483647 w 2887"/>
              <a:gd name="T105" fmla="*/ 1428671359 h 1745"/>
              <a:gd name="T106" fmla="*/ 2147483647 w 2887"/>
              <a:gd name="T107" fmla="*/ 816343507 h 1745"/>
              <a:gd name="T108" fmla="*/ 2147483647 w 2887"/>
              <a:gd name="T109" fmla="*/ 352524658 h 1745"/>
              <a:gd name="T110" fmla="*/ 2147483647 w 2887"/>
              <a:gd name="T111" fmla="*/ 74219424 h 1745"/>
              <a:gd name="T112" fmla="*/ 2147483647 w 2887"/>
              <a:gd name="T113" fmla="*/ 0 h 1745"/>
              <a:gd name="T114" fmla="*/ 2147483647 w 2887"/>
              <a:gd name="T115" fmla="*/ 74219424 h 1745"/>
              <a:gd name="T116" fmla="*/ 2147483647 w 2887"/>
              <a:gd name="T117" fmla="*/ 333952462 h 1745"/>
              <a:gd name="T118" fmla="*/ 2147483647 w 2887"/>
              <a:gd name="T119" fmla="*/ 779269005 h 174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887"/>
              <a:gd name="T181" fmla="*/ 0 h 1745"/>
              <a:gd name="T182" fmla="*/ 2887 w 2887"/>
              <a:gd name="T183" fmla="*/ 1745 h 1745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887" h="1745">
                <a:moveTo>
                  <a:pt x="2879" y="42"/>
                </a:moveTo>
                <a:lnTo>
                  <a:pt x="2882" y="47"/>
                </a:lnTo>
                <a:lnTo>
                  <a:pt x="2884" y="52"/>
                </a:lnTo>
                <a:lnTo>
                  <a:pt x="2885" y="58"/>
                </a:lnTo>
                <a:lnTo>
                  <a:pt x="2886" y="63"/>
                </a:lnTo>
                <a:lnTo>
                  <a:pt x="2887" y="68"/>
                </a:lnTo>
                <a:lnTo>
                  <a:pt x="2887" y="75"/>
                </a:lnTo>
                <a:lnTo>
                  <a:pt x="2887" y="81"/>
                </a:lnTo>
                <a:lnTo>
                  <a:pt x="2886" y="88"/>
                </a:lnTo>
                <a:lnTo>
                  <a:pt x="2885" y="94"/>
                </a:lnTo>
                <a:lnTo>
                  <a:pt x="2884" y="101"/>
                </a:lnTo>
                <a:lnTo>
                  <a:pt x="2882" y="109"/>
                </a:lnTo>
                <a:lnTo>
                  <a:pt x="2880" y="116"/>
                </a:lnTo>
                <a:lnTo>
                  <a:pt x="2877" y="124"/>
                </a:lnTo>
                <a:lnTo>
                  <a:pt x="2874" y="131"/>
                </a:lnTo>
                <a:lnTo>
                  <a:pt x="2870" y="140"/>
                </a:lnTo>
                <a:lnTo>
                  <a:pt x="2866" y="148"/>
                </a:lnTo>
                <a:lnTo>
                  <a:pt x="2862" y="157"/>
                </a:lnTo>
                <a:lnTo>
                  <a:pt x="2857" y="165"/>
                </a:lnTo>
                <a:lnTo>
                  <a:pt x="2851" y="175"/>
                </a:lnTo>
                <a:lnTo>
                  <a:pt x="2845" y="185"/>
                </a:lnTo>
                <a:lnTo>
                  <a:pt x="2839" y="194"/>
                </a:lnTo>
                <a:lnTo>
                  <a:pt x="2832" y="204"/>
                </a:lnTo>
                <a:lnTo>
                  <a:pt x="2826" y="213"/>
                </a:lnTo>
                <a:lnTo>
                  <a:pt x="2817" y="223"/>
                </a:lnTo>
                <a:lnTo>
                  <a:pt x="2810" y="234"/>
                </a:lnTo>
                <a:lnTo>
                  <a:pt x="2801" y="244"/>
                </a:lnTo>
                <a:lnTo>
                  <a:pt x="2793" y="255"/>
                </a:lnTo>
                <a:lnTo>
                  <a:pt x="2783" y="266"/>
                </a:lnTo>
                <a:lnTo>
                  <a:pt x="2773" y="277"/>
                </a:lnTo>
                <a:lnTo>
                  <a:pt x="2764" y="288"/>
                </a:lnTo>
                <a:lnTo>
                  <a:pt x="2753" y="300"/>
                </a:lnTo>
                <a:lnTo>
                  <a:pt x="2742" y="312"/>
                </a:lnTo>
                <a:lnTo>
                  <a:pt x="2731" y="323"/>
                </a:lnTo>
                <a:lnTo>
                  <a:pt x="2719" y="335"/>
                </a:lnTo>
                <a:lnTo>
                  <a:pt x="2707" y="347"/>
                </a:lnTo>
                <a:lnTo>
                  <a:pt x="2694" y="360"/>
                </a:lnTo>
                <a:lnTo>
                  <a:pt x="2682" y="372"/>
                </a:lnTo>
                <a:lnTo>
                  <a:pt x="2669" y="384"/>
                </a:lnTo>
                <a:lnTo>
                  <a:pt x="2655" y="397"/>
                </a:lnTo>
                <a:lnTo>
                  <a:pt x="2641" y="410"/>
                </a:lnTo>
                <a:lnTo>
                  <a:pt x="2627" y="424"/>
                </a:lnTo>
                <a:lnTo>
                  <a:pt x="2612" y="436"/>
                </a:lnTo>
                <a:lnTo>
                  <a:pt x="2597" y="449"/>
                </a:lnTo>
                <a:lnTo>
                  <a:pt x="2582" y="463"/>
                </a:lnTo>
                <a:lnTo>
                  <a:pt x="2566" y="477"/>
                </a:lnTo>
                <a:lnTo>
                  <a:pt x="2550" y="490"/>
                </a:lnTo>
                <a:lnTo>
                  <a:pt x="2533" y="503"/>
                </a:lnTo>
                <a:lnTo>
                  <a:pt x="2517" y="517"/>
                </a:lnTo>
                <a:lnTo>
                  <a:pt x="2500" y="532"/>
                </a:lnTo>
                <a:lnTo>
                  <a:pt x="2482" y="546"/>
                </a:lnTo>
                <a:lnTo>
                  <a:pt x="2465" y="560"/>
                </a:lnTo>
                <a:lnTo>
                  <a:pt x="2447" y="575"/>
                </a:lnTo>
                <a:lnTo>
                  <a:pt x="2429" y="589"/>
                </a:lnTo>
                <a:lnTo>
                  <a:pt x="2410" y="604"/>
                </a:lnTo>
                <a:lnTo>
                  <a:pt x="2391" y="618"/>
                </a:lnTo>
                <a:lnTo>
                  <a:pt x="2371" y="633"/>
                </a:lnTo>
                <a:lnTo>
                  <a:pt x="2352" y="647"/>
                </a:lnTo>
                <a:lnTo>
                  <a:pt x="2333" y="662"/>
                </a:lnTo>
                <a:lnTo>
                  <a:pt x="2313" y="677"/>
                </a:lnTo>
                <a:lnTo>
                  <a:pt x="2292" y="692"/>
                </a:lnTo>
                <a:lnTo>
                  <a:pt x="2271" y="707"/>
                </a:lnTo>
                <a:lnTo>
                  <a:pt x="2251" y="722"/>
                </a:lnTo>
                <a:lnTo>
                  <a:pt x="2230" y="737"/>
                </a:lnTo>
                <a:lnTo>
                  <a:pt x="2208" y="752"/>
                </a:lnTo>
                <a:lnTo>
                  <a:pt x="2187" y="767"/>
                </a:lnTo>
                <a:lnTo>
                  <a:pt x="2164" y="782"/>
                </a:lnTo>
                <a:lnTo>
                  <a:pt x="2143" y="798"/>
                </a:lnTo>
                <a:lnTo>
                  <a:pt x="2121" y="813"/>
                </a:lnTo>
                <a:lnTo>
                  <a:pt x="2098" y="828"/>
                </a:lnTo>
                <a:lnTo>
                  <a:pt x="2076" y="844"/>
                </a:lnTo>
                <a:lnTo>
                  <a:pt x="2053" y="859"/>
                </a:lnTo>
                <a:lnTo>
                  <a:pt x="2030" y="874"/>
                </a:lnTo>
                <a:lnTo>
                  <a:pt x="2007" y="890"/>
                </a:lnTo>
                <a:lnTo>
                  <a:pt x="1983" y="904"/>
                </a:lnTo>
                <a:lnTo>
                  <a:pt x="1960" y="919"/>
                </a:lnTo>
                <a:lnTo>
                  <a:pt x="1936" y="934"/>
                </a:lnTo>
                <a:lnTo>
                  <a:pt x="1913" y="950"/>
                </a:lnTo>
                <a:lnTo>
                  <a:pt x="1888" y="965"/>
                </a:lnTo>
                <a:lnTo>
                  <a:pt x="1864" y="980"/>
                </a:lnTo>
                <a:lnTo>
                  <a:pt x="1840" y="995"/>
                </a:lnTo>
                <a:lnTo>
                  <a:pt x="1816" y="1011"/>
                </a:lnTo>
                <a:lnTo>
                  <a:pt x="1791" y="1026"/>
                </a:lnTo>
                <a:lnTo>
                  <a:pt x="1767" y="1041"/>
                </a:lnTo>
                <a:lnTo>
                  <a:pt x="1742" y="1056"/>
                </a:lnTo>
                <a:lnTo>
                  <a:pt x="1717" y="1071"/>
                </a:lnTo>
                <a:lnTo>
                  <a:pt x="1692" y="1086"/>
                </a:lnTo>
                <a:lnTo>
                  <a:pt x="1668" y="1101"/>
                </a:lnTo>
                <a:lnTo>
                  <a:pt x="1642" y="1115"/>
                </a:lnTo>
                <a:lnTo>
                  <a:pt x="1617" y="1130"/>
                </a:lnTo>
                <a:lnTo>
                  <a:pt x="1592" y="1144"/>
                </a:lnTo>
                <a:lnTo>
                  <a:pt x="1567" y="1158"/>
                </a:lnTo>
                <a:lnTo>
                  <a:pt x="1542" y="1173"/>
                </a:lnTo>
                <a:lnTo>
                  <a:pt x="1516" y="1187"/>
                </a:lnTo>
                <a:lnTo>
                  <a:pt x="1492" y="1202"/>
                </a:lnTo>
                <a:lnTo>
                  <a:pt x="1466" y="1216"/>
                </a:lnTo>
                <a:lnTo>
                  <a:pt x="1440" y="1230"/>
                </a:lnTo>
                <a:lnTo>
                  <a:pt x="1416" y="1244"/>
                </a:lnTo>
                <a:lnTo>
                  <a:pt x="1390" y="1257"/>
                </a:lnTo>
                <a:lnTo>
                  <a:pt x="1365" y="1271"/>
                </a:lnTo>
                <a:lnTo>
                  <a:pt x="1340" y="1284"/>
                </a:lnTo>
                <a:lnTo>
                  <a:pt x="1315" y="1298"/>
                </a:lnTo>
                <a:lnTo>
                  <a:pt x="1289" y="1311"/>
                </a:lnTo>
                <a:lnTo>
                  <a:pt x="1265" y="1325"/>
                </a:lnTo>
                <a:lnTo>
                  <a:pt x="1239" y="1337"/>
                </a:lnTo>
                <a:lnTo>
                  <a:pt x="1214" y="1350"/>
                </a:lnTo>
                <a:lnTo>
                  <a:pt x="1190" y="1363"/>
                </a:lnTo>
                <a:lnTo>
                  <a:pt x="1164" y="1376"/>
                </a:lnTo>
                <a:lnTo>
                  <a:pt x="1140" y="1388"/>
                </a:lnTo>
                <a:lnTo>
                  <a:pt x="1115" y="1400"/>
                </a:lnTo>
                <a:lnTo>
                  <a:pt x="1091" y="1412"/>
                </a:lnTo>
                <a:lnTo>
                  <a:pt x="1066" y="1424"/>
                </a:lnTo>
                <a:lnTo>
                  <a:pt x="1042" y="1436"/>
                </a:lnTo>
                <a:lnTo>
                  <a:pt x="1018" y="1447"/>
                </a:lnTo>
                <a:lnTo>
                  <a:pt x="994" y="1459"/>
                </a:lnTo>
                <a:lnTo>
                  <a:pt x="969" y="1470"/>
                </a:lnTo>
                <a:lnTo>
                  <a:pt x="946" y="1481"/>
                </a:lnTo>
                <a:lnTo>
                  <a:pt x="922" y="1492"/>
                </a:lnTo>
                <a:lnTo>
                  <a:pt x="899" y="1503"/>
                </a:lnTo>
                <a:lnTo>
                  <a:pt x="875" y="1513"/>
                </a:lnTo>
                <a:lnTo>
                  <a:pt x="852" y="1523"/>
                </a:lnTo>
                <a:lnTo>
                  <a:pt x="829" y="1534"/>
                </a:lnTo>
                <a:lnTo>
                  <a:pt x="807" y="1543"/>
                </a:lnTo>
                <a:lnTo>
                  <a:pt x="784" y="1553"/>
                </a:lnTo>
                <a:lnTo>
                  <a:pt x="761" y="1562"/>
                </a:lnTo>
                <a:lnTo>
                  <a:pt x="740" y="1572"/>
                </a:lnTo>
                <a:lnTo>
                  <a:pt x="718" y="1581"/>
                </a:lnTo>
                <a:lnTo>
                  <a:pt x="696" y="1589"/>
                </a:lnTo>
                <a:lnTo>
                  <a:pt x="674" y="1598"/>
                </a:lnTo>
                <a:lnTo>
                  <a:pt x="654" y="1606"/>
                </a:lnTo>
                <a:lnTo>
                  <a:pt x="632" y="1615"/>
                </a:lnTo>
                <a:lnTo>
                  <a:pt x="611" y="1622"/>
                </a:lnTo>
                <a:lnTo>
                  <a:pt x="591" y="1630"/>
                </a:lnTo>
                <a:lnTo>
                  <a:pt x="570" y="1637"/>
                </a:lnTo>
                <a:lnTo>
                  <a:pt x="550" y="1645"/>
                </a:lnTo>
                <a:lnTo>
                  <a:pt x="531" y="1652"/>
                </a:lnTo>
                <a:lnTo>
                  <a:pt x="512" y="1658"/>
                </a:lnTo>
                <a:lnTo>
                  <a:pt x="493" y="1665"/>
                </a:lnTo>
                <a:lnTo>
                  <a:pt x="473" y="1671"/>
                </a:lnTo>
                <a:lnTo>
                  <a:pt x="455" y="1678"/>
                </a:lnTo>
                <a:lnTo>
                  <a:pt x="436" y="1683"/>
                </a:lnTo>
                <a:lnTo>
                  <a:pt x="419" y="1688"/>
                </a:lnTo>
                <a:lnTo>
                  <a:pt x="401" y="1694"/>
                </a:lnTo>
                <a:lnTo>
                  <a:pt x="384" y="1699"/>
                </a:lnTo>
                <a:lnTo>
                  <a:pt x="367" y="1703"/>
                </a:lnTo>
                <a:lnTo>
                  <a:pt x="350" y="1709"/>
                </a:lnTo>
                <a:lnTo>
                  <a:pt x="334" y="1713"/>
                </a:lnTo>
                <a:lnTo>
                  <a:pt x="318" y="1716"/>
                </a:lnTo>
                <a:lnTo>
                  <a:pt x="302" y="1720"/>
                </a:lnTo>
                <a:lnTo>
                  <a:pt x="287" y="1724"/>
                </a:lnTo>
                <a:lnTo>
                  <a:pt x="272" y="1727"/>
                </a:lnTo>
                <a:lnTo>
                  <a:pt x="257" y="1730"/>
                </a:lnTo>
                <a:lnTo>
                  <a:pt x="243" y="1733"/>
                </a:lnTo>
                <a:lnTo>
                  <a:pt x="229" y="1735"/>
                </a:lnTo>
                <a:lnTo>
                  <a:pt x="215" y="1737"/>
                </a:lnTo>
                <a:lnTo>
                  <a:pt x="203" y="1740"/>
                </a:lnTo>
                <a:lnTo>
                  <a:pt x="190" y="1741"/>
                </a:lnTo>
                <a:lnTo>
                  <a:pt x="178" y="1743"/>
                </a:lnTo>
                <a:lnTo>
                  <a:pt x="165" y="1744"/>
                </a:lnTo>
                <a:lnTo>
                  <a:pt x="155" y="1744"/>
                </a:lnTo>
                <a:lnTo>
                  <a:pt x="143" y="1745"/>
                </a:lnTo>
                <a:lnTo>
                  <a:pt x="132" y="1745"/>
                </a:lnTo>
                <a:lnTo>
                  <a:pt x="121" y="1745"/>
                </a:lnTo>
                <a:lnTo>
                  <a:pt x="112" y="1745"/>
                </a:lnTo>
                <a:lnTo>
                  <a:pt x="102" y="1745"/>
                </a:lnTo>
                <a:lnTo>
                  <a:pt x="93" y="1744"/>
                </a:lnTo>
                <a:lnTo>
                  <a:pt x="84" y="1743"/>
                </a:lnTo>
                <a:lnTo>
                  <a:pt x="76" y="1742"/>
                </a:lnTo>
                <a:lnTo>
                  <a:pt x="68" y="1740"/>
                </a:lnTo>
                <a:lnTo>
                  <a:pt x="61" y="1738"/>
                </a:lnTo>
                <a:lnTo>
                  <a:pt x="53" y="1736"/>
                </a:lnTo>
                <a:lnTo>
                  <a:pt x="47" y="1733"/>
                </a:lnTo>
                <a:lnTo>
                  <a:pt x="40" y="1731"/>
                </a:lnTo>
                <a:lnTo>
                  <a:pt x="35" y="1728"/>
                </a:lnTo>
                <a:lnTo>
                  <a:pt x="30" y="1725"/>
                </a:lnTo>
                <a:lnTo>
                  <a:pt x="24" y="1721"/>
                </a:lnTo>
                <a:lnTo>
                  <a:pt x="20" y="1718"/>
                </a:lnTo>
                <a:lnTo>
                  <a:pt x="16" y="1714"/>
                </a:lnTo>
                <a:lnTo>
                  <a:pt x="13" y="1710"/>
                </a:lnTo>
                <a:lnTo>
                  <a:pt x="10" y="1705"/>
                </a:lnTo>
                <a:lnTo>
                  <a:pt x="7" y="1700"/>
                </a:lnTo>
                <a:lnTo>
                  <a:pt x="4" y="1696"/>
                </a:lnTo>
                <a:lnTo>
                  <a:pt x="3" y="1690"/>
                </a:lnTo>
                <a:lnTo>
                  <a:pt x="1" y="1685"/>
                </a:lnTo>
                <a:lnTo>
                  <a:pt x="1" y="1680"/>
                </a:lnTo>
                <a:lnTo>
                  <a:pt x="0" y="1673"/>
                </a:lnTo>
                <a:lnTo>
                  <a:pt x="0" y="1667"/>
                </a:lnTo>
                <a:lnTo>
                  <a:pt x="0" y="1661"/>
                </a:lnTo>
                <a:lnTo>
                  <a:pt x="1" y="1654"/>
                </a:lnTo>
                <a:lnTo>
                  <a:pt x="2" y="1647"/>
                </a:lnTo>
                <a:lnTo>
                  <a:pt x="4" y="1640"/>
                </a:lnTo>
                <a:lnTo>
                  <a:pt x="6" y="1633"/>
                </a:lnTo>
                <a:lnTo>
                  <a:pt x="8" y="1625"/>
                </a:lnTo>
                <a:lnTo>
                  <a:pt x="12" y="1617"/>
                </a:lnTo>
                <a:lnTo>
                  <a:pt x="16" y="1609"/>
                </a:lnTo>
                <a:lnTo>
                  <a:pt x="19" y="1601"/>
                </a:lnTo>
                <a:lnTo>
                  <a:pt x="23" y="1592"/>
                </a:lnTo>
                <a:lnTo>
                  <a:pt x="29" y="1584"/>
                </a:lnTo>
                <a:lnTo>
                  <a:pt x="34" y="1574"/>
                </a:lnTo>
                <a:lnTo>
                  <a:pt x="39" y="1566"/>
                </a:lnTo>
                <a:lnTo>
                  <a:pt x="46" y="1556"/>
                </a:lnTo>
                <a:lnTo>
                  <a:pt x="52" y="1547"/>
                </a:lnTo>
                <a:lnTo>
                  <a:pt x="59" y="1537"/>
                </a:lnTo>
                <a:lnTo>
                  <a:pt x="66" y="1526"/>
                </a:lnTo>
                <a:lnTo>
                  <a:pt x="73" y="1517"/>
                </a:lnTo>
                <a:lnTo>
                  <a:pt x="82" y="1506"/>
                </a:lnTo>
                <a:lnTo>
                  <a:pt x="91" y="1495"/>
                </a:lnTo>
                <a:lnTo>
                  <a:pt x="100" y="1485"/>
                </a:lnTo>
                <a:lnTo>
                  <a:pt x="109" y="1474"/>
                </a:lnTo>
                <a:lnTo>
                  <a:pt x="119" y="1462"/>
                </a:lnTo>
                <a:lnTo>
                  <a:pt x="129" y="1451"/>
                </a:lnTo>
                <a:lnTo>
                  <a:pt x="140" y="1440"/>
                </a:lnTo>
                <a:lnTo>
                  <a:pt x="151" y="1428"/>
                </a:lnTo>
                <a:lnTo>
                  <a:pt x="162" y="1416"/>
                </a:lnTo>
                <a:lnTo>
                  <a:pt x="174" y="1404"/>
                </a:lnTo>
                <a:lnTo>
                  <a:pt x="187" y="1392"/>
                </a:lnTo>
                <a:lnTo>
                  <a:pt x="199" y="1379"/>
                </a:lnTo>
                <a:lnTo>
                  <a:pt x="212" y="1367"/>
                </a:lnTo>
                <a:lnTo>
                  <a:pt x="225" y="1355"/>
                </a:lnTo>
                <a:lnTo>
                  <a:pt x="239" y="1342"/>
                </a:lnTo>
                <a:lnTo>
                  <a:pt x="254" y="1329"/>
                </a:lnTo>
                <a:lnTo>
                  <a:pt x="268" y="1315"/>
                </a:lnTo>
                <a:lnTo>
                  <a:pt x="282" y="1302"/>
                </a:lnTo>
                <a:lnTo>
                  <a:pt x="297" y="1288"/>
                </a:lnTo>
                <a:lnTo>
                  <a:pt x="313" y="1276"/>
                </a:lnTo>
                <a:lnTo>
                  <a:pt x="329" y="1262"/>
                </a:lnTo>
                <a:lnTo>
                  <a:pt x="345" y="1248"/>
                </a:lnTo>
                <a:lnTo>
                  <a:pt x="362" y="1234"/>
                </a:lnTo>
                <a:lnTo>
                  <a:pt x="378" y="1220"/>
                </a:lnTo>
                <a:lnTo>
                  <a:pt x="397" y="1206"/>
                </a:lnTo>
                <a:lnTo>
                  <a:pt x="414" y="1191"/>
                </a:lnTo>
                <a:lnTo>
                  <a:pt x="432" y="1178"/>
                </a:lnTo>
                <a:lnTo>
                  <a:pt x="450" y="1164"/>
                </a:lnTo>
                <a:lnTo>
                  <a:pt x="468" y="1149"/>
                </a:lnTo>
                <a:lnTo>
                  <a:pt x="487" y="1134"/>
                </a:lnTo>
                <a:lnTo>
                  <a:pt x="506" y="1120"/>
                </a:lnTo>
                <a:lnTo>
                  <a:pt x="526" y="1105"/>
                </a:lnTo>
                <a:lnTo>
                  <a:pt x="545" y="1090"/>
                </a:lnTo>
                <a:lnTo>
                  <a:pt x="565" y="1075"/>
                </a:lnTo>
                <a:lnTo>
                  <a:pt x="585" y="1060"/>
                </a:lnTo>
                <a:lnTo>
                  <a:pt x="606" y="1045"/>
                </a:lnTo>
                <a:lnTo>
                  <a:pt x="626" y="1030"/>
                </a:lnTo>
                <a:lnTo>
                  <a:pt x="647" y="1015"/>
                </a:lnTo>
                <a:lnTo>
                  <a:pt x="668" y="1000"/>
                </a:lnTo>
                <a:lnTo>
                  <a:pt x="690" y="986"/>
                </a:lnTo>
                <a:lnTo>
                  <a:pt x="711" y="971"/>
                </a:lnTo>
                <a:lnTo>
                  <a:pt x="734" y="955"/>
                </a:lnTo>
                <a:lnTo>
                  <a:pt x="756" y="940"/>
                </a:lnTo>
                <a:lnTo>
                  <a:pt x="778" y="925"/>
                </a:lnTo>
                <a:lnTo>
                  <a:pt x="801" y="909"/>
                </a:lnTo>
                <a:lnTo>
                  <a:pt x="823" y="894"/>
                </a:lnTo>
                <a:lnTo>
                  <a:pt x="847" y="879"/>
                </a:lnTo>
                <a:lnTo>
                  <a:pt x="869" y="864"/>
                </a:lnTo>
                <a:lnTo>
                  <a:pt x="892" y="848"/>
                </a:lnTo>
                <a:lnTo>
                  <a:pt x="916" y="833"/>
                </a:lnTo>
                <a:lnTo>
                  <a:pt x="939" y="818"/>
                </a:lnTo>
                <a:lnTo>
                  <a:pt x="963" y="802"/>
                </a:lnTo>
                <a:lnTo>
                  <a:pt x="987" y="787"/>
                </a:lnTo>
                <a:lnTo>
                  <a:pt x="1011" y="772"/>
                </a:lnTo>
                <a:lnTo>
                  <a:pt x="1035" y="757"/>
                </a:lnTo>
                <a:lnTo>
                  <a:pt x="1060" y="741"/>
                </a:lnTo>
                <a:lnTo>
                  <a:pt x="1084" y="726"/>
                </a:lnTo>
                <a:lnTo>
                  <a:pt x="1109" y="711"/>
                </a:lnTo>
                <a:lnTo>
                  <a:pt x="1133" y="697"/>
                </a:lnTo>
                <a:lnTo>
                  <a:pt x="1158" y="682"/>
                </a:lnTo>
                <a:lnTo>
                  <a:pt x="1182" y="667"/>
                </a:lnTo>
                <a:lnTo>
                  <a:pt x="1208" y="652"/>
                </a:lnTo>
                <a:lnTo>
                  <a:pt x="1233" y="637"/>
                </a:lnTo>
                <a:lnTo>
                  <a:pt x="1258" y="623"/>
                </a:lnTo>
                <a:lnTo>
                  <a:pt x="1283" y="608"/>
                </a:lnTo>
                <a:lnTo>
                  <a:pt x="1308" y="593"/>
                </a:lnTo>
                <a:lnTo>
                  <a:pt x="1333" y="579"/>
                </a:lnTo>
                <a:lnTo>
                  <a:pt x="1358" y="564"/>
                </a:lnTo>
                <a:lnTo>
                  <a:pt x="1384" y="550"/>
                </a:lnTo>
                <a:lnTo>
                  <a:pt x="1408" y="537"/>
                </a:lnTo>
                <a:lnTo>
                  <a:pt x="1434" y="523"/>
                </a:lnTo>
                <a:lnTo>
                  <a:pt x="1460" y="509"/>
                </a:lnTo>
                <a:lnTo>
                  <a:pt x="1484" y="495"/>
                </a:lnTo>
                <a:lnTo>
                  <a:pt x="1510" y="481"/>
                </a:lnTo>
                <a:lnTo>
                  <a:pt x="1535" y="467"/>
                </a:lnTo>
                <a:lnTo>
                  <a:pt x="1560" y="453"/>
                </a:lnTo>
                <a:lnTo>
                  <a:pt x="1585" y="441"/>
                </a:lnTo>
                <a:lnTo>
                  <a:pt x="1610" y="428"/>
                </a:lnTo>
                <a:lnTo>
                  <a:pt x="1636" y="414"/>
                </a:lnTo>
                <a:lnTo>
                  <a:pt x="1660" y="401"/>
                </a:lnTo>
                <a:lnTo>
                  <a:pt x="1686" y="388"/>
                </a:lnTo>
                <a:lnTo>
                  <a:pt x="1710" y="376"/>
                </a:lnTo>
                <a:lnTo>
                  <a:pt x="1735" y="364"/>
                </a:lnTo>
                <a:lnTo>
                  <a:pt x="1760" y="351"/>
                </a:lnTo>
                <a:lnTo>
                  <a:pt x="1785" y="339"/>
                </a:lnTo>
                <a:lnTo>
                  <a:pt x="1809" y="326"/>
                </a:lnTo>
                <a:lnTo>
                  <a:pt x="1833" y="315"/>
                </a:lnTo>
                <a:lnTo>
                  <a:pt x="1857" y="303"/>
                </a:lnTo>
                <a:lnTo>
                  <a:pt x="1882" y="292"/>
                </a:lnTo>
                <a:lnTo>
                  <a:pt x="1905" y="281"/>
                </a:lnTo>
                <a:lnTo>
                  <a:pt x="1930" y="270"/>
                </a:lnTo>
                <a:lnTo>
                  <a:pt x="1953" y="258"/>
                </a:lnTo>
                <a:lnTo>
                  <a:pt x="1977" y="248"/>
                </a:lnTo>
                <a:lnTo>
                  <a:pt x="2000" y="237"/>
                </a:lnTo>
                <a:lnTo>
                  <a:pt x="2024" y="227"/>
                </a:lnTo>
                <a:lnTo>
                  <a:pt x="2046" y="217"/>
                </a:lnTo>
                <a:lnTo>
                  <a:pt x="2070" y="207"/>
                </a:lnTo>
                <a:lnTo>
                  <a:pt x="2092" y="196"/>
                </a:lnTo>
                <a:lnTo>
                  <a:pt x="2114" y="188"/>
                </a:lnTo>
                <a:lnTo>
                  <a:pt x="2137" y="178"/>
                </a:lnTo>
                <a:lnTo>
                  <a:pt x="2159" y="169"/>
                </a:lnTo>
                <a:lnTo>
                  <a:pt x="2180" y="160"/>
                </a:lnTo>
                <a:lnTo>
                  <a:pt x="2203" y="152"/>
                </a:lnTo>
                <a:lnTo>
                  <a:pt x="2224" y="143"/>
                </a:lnTo>
                <a:lnTo>
                  <a:pt x="2244" y="134"/>
                </a:lnTo>
                <a:lnTo>
                  <a:pt x="2266" y="126"/>
                </a:lnTo>
                <a:lnTo>
                  <a:pt x="2286" y="118"/>
                </a:lnTo>
                <a:lnTo>
                  <a:pt x="2307" y="111"/>
                </a:lnTo>
                <a:lnTo>
                  <a:pt x="2327" y="104"/>
                </a:lnTo>
                <a:lnTo>
                  <a:pt x="2347" y="96"/>
                </a:lnTo>
                <a:lnTo>
                  <a:pt x="2366" y="90"/>
                </a:lnTo>
                <a:lnTo>
                  <a:pt x="2386" y="83"/>
                </a:lnTo>
                <a:lnTo>
                  <a:pt x="2404" y="77"/>
                </a:lnTo>
                <a:lnTo>
                  <a:pt x="2424" y="71"/>
                </a:lnTo>
                <a:lnTo>
                  <a:pt x="2442" y="64"/>
                </a:lnTo>
                <a:lnTo>
                  <a:pt x="2460" y="59"/>
                </a:lnTo>
                <a:lnTo>
                  <a:pt x="2478" y="53"/>
                </a:lnTo>
                <a:lnTo>
                  <a:pt x="2495" y="48"/>
                </a:lnTo>
                <a:lnTo>
                  <a:pt x="2512" y="44"/>
                </a:lnTo>
                <a:lnTo>
                  <a:pt x="2529" y="39"/>
                </a:lnTo>
                <a:lnTo>
                  <a:pt x="2546" y="34"/>
                </a:lnTo>
                <a:lnTo>
                  <a:pt x="2562" y="30"/>
                </a:lnTo>
                <a:lnTo>
                  <a:pt x="2578" y="27"/>
                </a:lnTo>
                <a:lnTo>
                  <a:pt x="2593" y="23"/>
                </a:lnTo>
                <a:lnTo>
                  <a:pt x="2608" y="19"/>
                </a:lnTo>
                <a:lnTo>
                  <a:pt x="2623" y="16"/>
                </a:lnTo>
                <a:lnTo>
                  <a:pt x="2638" y="14"/>
                </a:lnTo>
                <a:lnTo>
                  <a:pt x="2652" y="11"/>
                </a:lnTo>
                <a:lnTo>
                  <a:pt x="2666" y="9"/>
                </a:lnTo>
                <a:lnTo>
                  <a:pt x="2678" y="7"/>
                </a:lnTo>
                <a:lnTo>
                  <a:pt x="2691" y="4"/>
                </a:lnTo>
                <a:lnTo>
                  <a:pt x="2704" y="3"/>
                </a:lnTo>
                <a:lnTo>
                  <a:pt x="2716" y="2"/>
                </a:lnTo>
                <a:lnTo>
                  <a:pt x="2727" y="1"/>
                </a:lnTo>
                <a:lnTo>
                  <a:pt x="2739" y="0"/>
                </a:lnTo>
                <a:lnTo>
                  <a:pt x="2750" y="0"/>
                </a:lnTo>
                <a:lnTo>
                  <a:pt x="2761" y="0"/>
                </a:lnTo>
                <a:lnTo>
                  <a:pt x="2771" y="0"/>
                </a:lnTo>
                <a:lnTo>
                  <a:pt x="2781" y="0"/>
                </a:lnTo>
                <a:lnTo>
                  <a:pt x="2790" y="1"/>
                </a:lnTo>
                <a:lnTo>
                  <a:pt x="2799" y="2"/>
                </a:lnTo>
                <a:lnTo>
                  <a:pt x="2807" y="3"/>
                </a:lnTo>
                <a:lnTo>
                  <a:pt x="2815" y="4"/>
                </a:lnTo>
                <a:lnTo>
                  <a:pt x="2823" y="7"/>
                </a:lnTo>
                <a:lnTo>
                  <a:pt x="2830" y="8"/>
                </a:lnTo>
                <a:lnTo>
                  <a:pt x="2837" y="10"/>
                </a:lnTo>
                <a:lnTo>
                  <a:pt x="2844" y="13"/>
                </a:lnTo>
                <a:lnTo>
                  <a:pt x="2849" y="15"/>
                </a:lnTo>
                <a:lnTo>
                  <a:pt x="2855" y="18"/>
                </a:lnTo>
                <a:lnTo>
                  <a:pt x="2860" y="21"/>
                </a:lnTo>
                <a:lnTo>
                  <a:pt x="2865" y="26"/>
                </a:lnTo>
                <a:lnTo>
                  <a:pt x="2869" y="29"/>
                </a:lnTo>
                <a:lnTo>
                  <a:pt x="2873" y="33"/>
                </a:lnTo>
                <a:lnTo>
                  <a:pt x="2877" y="37"/>
                </a:lnTo>
                <a:lnTo>
                  <a:pt x="2879" y="42"/>
                </a:lnTo>
                <a:close/>
              </a:path>
            </a:pathLst>
          </a:custGeom>
          <a:solidFill>
            <a:srgbClr val="B2B2B2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13" name="Line 11"/>
          <p:cNvSpPr>
            <a:spLocks noChangeShapeType="1"/>
          </p:cNvSpPr>
          <p:nvPr/>
        </p:nvSpPr>
        <p:spPr bwMode="auto">
          <a:xfrm>
            <a:off x="363538" y="1762125"/>
            <a:ext cx="1587" cy="2874963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14" name="Freeform 12"/>
          <p:cNvSpPr>
            <a:spLocks/>
          </p:cNvSpPr>
          <p:nvPr/>
        </p:nvSpPr>
        <p:spPr bwMode="auto">
          <a:xfrm>
            <a:off x="341313" y="1712913"/>
            <a:ext cx="44450" cy="88900"/>
          </a:xfrm>
          <a:custGeom>
            <a:avLst/>
            <a:gdLst>
              <a:gd name="T0" fmla="*/ 0 w 165"/>
              <a:gd name="T1" fmla="*/ 2147483647 h 332"/>
              <a:gd name="T2" fmla="*/ 1603139627 w 165"/>
              <a:gd name="T3" fmla="*/ 0 h 332"/>
              <a:gd name="T4" fmla="*/ 2147483647 w 165"/>
              <a:gd name="T5" fmla="*/ 2147483647 h 332"/>
              <a:gd name="T6" fmla="*/ 1603139627 w 165"/>
              <a:gd name="T7" fmla="*/ 2147483647 h 332"/>
              <a:gd name="T8" fmla="*/ 0 w 165"/>
              <a:gd name="T9" fmla="*/ 2147483647 h 3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5"/>
              <a:gd name="T16" fmla="*/ 0 h 332"/>
              <a:gd name="T17" fmla="*/ 165 w 165"/>
              <a:gd name="T18" fmla="*/ 332 h 3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5" h="332">
                <a:moveTo>
                  <a:pt x="0" y="332"/>
                </a:moveTo>
                <a:lnTo>
                  <a:pt x="82" y="0"/>
                </a:lnTo>
                <a:lnTo>
                  <a:pt x="165" y="332"/>
                </a:lnTo>
                <a:lnTo>
                  <a:pt x="82" y="266"/>
                </a:lnTo>
                <a:lnTo>
                  <a:pt x="0" y="332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15" name="Freeform 13"/>
          <p:cNvSpPr>
            <a:spLocks/>
          </p:cNvSpPr>
          <p:nvPr/>
        </p:nvSpPr>
        <p:spPr bwMode="auto">
          <a:xfrm>
            <a:off x="341313" y="4597400"/>
            <a:ext cx="44450" cy="88900"/>
          </a:xfrm>
          <a:custGeom>
            <a:avLst/>
            <a:gdLst>
              <a:gd name="T0" fmla="*/ 2147483647 w 165"/>
              <a:gd name="T1" fmla="*/ 0 h 332"/>
              <a:gd name="T2" fmla="*/ 1603139627 w 165"/>
              <a:gd name="T3" fmla="*/ 2147483647 h 332"/>
              <a:gd name="T4" fmla="*/ 0 w 165"/>
              <a:gd name="T5" fmla="*/ 0 h 332"/>
              <a:gd name="T6" fmla="*/ 1603139627 w 165"/>
              <a:gd name="T7" fmla="*/ 1267177922 h 332"/>
              <a:gd name="T8" fmla="*/ 2147483647 w 165"/>
              <a:gd name="T9" fmla="*/ 0 h 3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5"/>
              <a:gd name="T16" fmla="*/ 0 h 332"/>
              <a:gd name="T17" fmla="*/ 165 w 165"/>
              <a:gd name="T18" fmla="*/ 332 h 3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5" h="332">
                <a:moveTo>
                  <a:pt x="165" y="0"/>
                </a:moveTo>
                <a:lnTo>
                  <a:pt x="82" y="332"/>
                </a:lnTo>
                <a:lnTo>
                  <a:pt x="0" y="0"/>
                </a:lnTo>
                <a:lnTo>
                  <a:pt x="82" y="66"/>
                </a:lnTo>
                <a:lnTo>
                  <a:pt x="165" y="0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16" name="Line 14"/>
          <p:cNvSpPr>
            <a:spLocks noChangeShapeType="1"/>
          </p:cNvSpPr>
          <p:nvPr/>
        </p:nvSpPr>
        <p:spPr bwMode="auto">
          <a:xfrm>
            <a:off x="1295400" y="4706938"/>
            <a:ext cx="558800" cy="1587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17" name="Freeform 15"/>
          <p:cNvSpPr>
            <a:spLocks/>
          </p:cNvSpPr>
          <p:nvPr/>
        </p:nvSpPr>
        <p:spPr bwMode="auto">
          <a:xfrm>
            <a:off x="1816100" y="4691063"/>
            <a:ext cx="55563" cy="33337"/>
          </a:xfrm>
          <a:custGeom>
            <a:avLst/>
            <a:gdLst>
              <a:gd name="T0" fmla="*/ 0 w 206"/>
              <a:gd name="T1" fmla="*/ 0 h 124"/>
              <a:gd name="T2" fmla="*/ 2147483647 w 206"/>
              <a:gd name="T3" fmla="*/ 1204811816 h 124"/>
              <a:gd name="T4" fmla="*/ 0 w 206"/>
              <a:gd name="T5" fmla="*/ 2147483647 h 124"/>
              <a:gd name="T6" fmla="*/ 804549543 w 206"/>
              <a:gd name="T7" fmla="*/ 1204811816 h 124"/>
              <a:gd name="T8" fmla="*/ 0 w 206"/>
              <a:gd name="T9" fmla="*/ 0 h 1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6"/>
              <a:gd name="T16" fmla="*/ 0 h 124"/>
              <a:gd name="T17" fmla="*/ 206 w 206"/>
              <a:gd name="T18" fmla="*/ 124 h 1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6" h="124">
                <a:moveTo>
                  <a:pt x="0" y="0"/>
                </a:moveTo>
                <a:lnTo>
                  <a:pt x="206" y="62"/>
                </a:lnTo>
                <a:lnTo>
                  <a:pt x="0" y="124"/>
                </a:lnTo>
                <a:lnTo>
                  <a:pt x="41" y="62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1587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18" name="Line 16"/>
          <p:cNvSpPr>
            <a:spLocks noChangeShapeType="1"/>
          </p:cNvSpPr>
          <p:nvPr/>
        </p:nvSpPr>
        <p:spPr bwMode="auto">
          <a:xfrm flipV="1">
            <a:off x="2790825" y="4041775"/>
            <a:ext cx="484188" cy="279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19" name="Freeform 17"/>
          <p:cNvSpPr>
            <a:spLocks/>
          </p:cNvSpPr>
          <p:nvPr/>
        </p:nvSpPr>
        <p:spPr bwMode="auto">
          <a:xfrm>
            <a:off x="3233738" y="4033838"/>
            <a:ext cx="55562" cy="41275"/>
          </a:xfrm>
          <a:custGeom>
            <a:avLst/>
            <a:gdLst>
              <a:gd name="T0" fmla="*/ 0 w 211"/>
              <a:gd name="T1" fmla="*/ 890344602 h 157"/>
              <a:gd name="T2" fmla="*/ 2147483647 w 211"/>
              <a:gd name="T3" fmla="*/ 0 h 157"/>
              <a:gd name="T4" fmla="*/ 1132063110 w 211"/>
              <a:gd name="T5" fmla="*/ 2147483647 h 157"/>
              <a:gd name="T6" fmla="*/ 1223385445 w 211"/>
              <a:gd name="T7" fmla="*/ 1489989906 h 157"/>
              <a:gd name="T8" fmla="*/ 0 w 211"/>
              <a:gd name="T9" fmla="*/ 890344602 h 1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1"/>
              <a:gd name="T16" fmla="*/ 0 h 157"/>
              <a:gd name="T17" fmla="*/ 211 w 211"/>
              <a:gd name="T18" fmla="*/ 157 h 1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1" h="157">
                <a:moveTo>
                  <a:pt x="0" y="49"/>
                </a:moveTo>
                <a:lnTo>
                  <a:pt x="211" y="0"/>
                </a:lnTo>
                <a:lnTo>
                  <a:pt x="62" y="157"/>
                </a:lnTo>
                <a:lnTo>
                  <a:pt x="67" y="82"/>
                </a:lnTo>
                <a:lnTo>
                  <a:pt x="0" y="49"/>
                </a:lnTo>
                <a:close/>
              </a:path>
            </a:pathLst>
          </a:custGeom>
          <a:solidFill>
            <a:srgbClr val="FF0000"/>
          </a:solidFill>
          <a:ln w="1587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20" name="Rectangle 18"/>
          <p:cNvSpPr>
            <a:spLocks noChangeArrowheads="1"/>
          </p:cNvSpPr>
          <p:nvPr/>
        </p:nvSpPr>
        <p:spPr bwMode="auto">
          <a:xfrm>
            <a:off x="669925" y="1631950"/>
            <a:ext cx="5810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Times New Roman" pitchFamily="-109" charset="0"/>
              </a:rPr>
              <a:t>ICC</a:t>
            </a:r>
            <a:endParaRPr lang="en-US" sz="4400"/>
          </a:p>
        </p:txBody>
      </p:sp>
      <p:sp>
        <p:nvSpPr>
          <p:cNvPr id="25621" name="Rectangle 19"/>
          <p:cNvSpPr>
            <a:spLocks noChangeArrowheads="1"/>
          </p:cNvSpPr>
          <p:nvPr/>
        </p:nvSpPr>
        <p:spPr bwMode="auto">
          <a:xfrm>
            <a:off x="473075" y="3011488"/>
            <a:ext cx="211138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Times New Roman" pitchFamily="-109" charset="0"/>
              </a:rPr>
              <a:t>R</a:t>
            </a:r>
            <a:endParaRPr lang="en-US" sz="4400"/>
          </a:p>
        </p:txBody>
      </p:sp>
      <p:sp>
        <p:nvSpPr>
          <p:cNvPr id="25622" name="Rectangle 20"/>
          <p:cNvSpPr>
            <a:spLocks noChangeArrowheads="1"/>
          </p:cNvSpPr>
          <p:nvPr/>
        </p:nvSpPr>
        <p:spPr bwMode="auto">
          <a:xfrm>
            <a:off x="1514475" y="5314950"/>
            <a:ext cx="477838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Times New Roman" pitchFamily="-109" charset="0"/>
              </a:rPr>
              <a:t>P(t)</a:t>
            </a:r>
            <a:endParaRPr lang="en-US" sz="4400"/>
          </a:p>
        </p:txBody>
      </p:sp>
      <p:sp>
        <p:nvSpPr>
          <p:cNvPr id="25623" name="Rectangle 21"/>
          <p:cNvSpPr>
            <a:spLocks noChangeArrowheads="1"/>
          </p:cNvSpPr>
          <p:nvPr/>
        </p:nvSpPr>
        <p:spPr bwMode="auto">
          <a:xfrm>
            <a:off x="3179763" y="3573463"/>
            <a:ext cx="9032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Times New Roman" pitchFamily="-109" charset="0"/>
              </a:rPr>
              <a:t>P(t+</a:t>
            </a:r>
            <a:r>
              <a:rPr lang="en-US" sz="2500">
                <a:solidFill>
                  <a:srgbClr val="000000"/>
                </a:solidFill>
                <a:latin typeface="Symbol" pitchFamily="-109" charset="2"/>
              </a:rPr>
              <a:t>d</a:t>
            </a:r>
            <a:r>
              <a:rPr lang="en-US" sz="2500">
                <a:solidFill>
                  <a:srgbClr val="000000"/>
                </a:solidFill>
                <a:latin typeface="Times New Roman" pitchFamily="-109" charset="0"/>
              </a:rPr>
              <a:t>t)</a:t>
            </a:r>
            <a:endParaRPr lang="en-US" sz="4400"/>
          </a:p>
        </p:txBody>
      </p:sp>
      <p:graphicFrame>
        <p:nvGraphicFramePr>
          <p:cNvPr id="905238" name="Object 2"/>
          <p:cNvGraphicFramePr>
            <a:graphicFrameLocks noChangeAspect="1"/>
          </p:cNvGraphicFramePr>
          <p:nvPr/>
        </p:nvGraphicFramePr>
        <p:xfrm>
          <a:off x="2663825" y="1346200"/>
          <a:ext cx="6288088" cy="1344613"/>
        </p:xfrm>
        <a:graphic>
          <a:graphicData uri="http://schemas.openxmlformats.org/presentationml/2006/ole">
            <p:oleObj spid="_x0000_s25602" name="Equation" r:id="rId3" imgW="3327120" imgH="711000" progId="Equation.3">
              <p:embed/>
            </p:oleObj>
          </a:graphicData>
        </a:graphic>
      </p:graphicFrame>
      <p:graphicFrame>
        <p:nvGraphicFramePr>
          <p:cNvPr id="905241" name="Object 3"/>
          <p:cNvGraphicFramePr>
            <a:graphicFrameLocks noChangeAspect="1"/>
          </p:cNvGraphicFramePr>
          <p:nvPr/>
        </p:nvGraphicFramePr>
        <p:xfrm>
          <a:off x="4616450" y="2743200"/>
          <a:ext cx="3917950" cy="3543300"/>
        </p:xfrm>
        <a:graphic>
          <a:graphicData uri="http://schemas.openxmlformats.org/presentationml/2006/ole">
            <p:oleObj spid="_x0000_s25603" name="Equation" r:id="rId4" imgW="1600200" imgH="144756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90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03238"/>
            <a:ext cx="8424863" cy="519112"/>
          </a:xfrm>
        </p:spPr>
        <p:txBody>
          <a:bodyPr/>
          <a:lstStyle/>
          <a:p>
            <a:pPr eaLnBrk="1" hangingPunct="1"/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Differential Drive: Forward Kinematics</a:t>
            </a:r>
          </a:p>
        </p:txBody>
      </p:sp>
      <p:sp>
        <p:nvSpPr>
          <p:cNvPr id="26629" name="Line 3"/>
          <p:cNvSpPr>
            <a:spLocks noChangeShapeType="1"/>
          </p:cNvSpPr>
          <p:nvPr/>
        </p:nvSpPr>
        <p:spPr bwMode="auto">
          <a:xfrm>
            <a:off x="1295400" y="1252538"/>
            <a:ext cx="1588" cy="4606925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0" name="Line 4"/>
          <p:cNvSpPr>
            <a:spLocks noChangeShapeType="1"/>
          </p:cNvSpPr>
          <p:nvPr/>
        </p:nvSpPr>
        <p:spPr bwMode="auto">
          <a:xfrm>
            <a:off x="1130300" y="1417638"/>
            <a:ext cx="2251075" cy="39131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1" name="Freeform 5"/>
          <p:cNvSpPr>
            <a:spLocks/>
          </p:cNvSpPr>
          <p:nvPr/>
        </p:nvSpPr>
        <p:spPr bwMode="auto">
          <a:xfrm>
            <a:off x="1293813" y="2381250"/>
            <a:ext cx="301625" cy="107950"/>
          </a:xfrm>
          <a:custGeom>
            <a:avLst/>
            <a:gdLst>
              <a:gd name="T0" fmla="*/ 0 w 1142"/>
              <a:gd name="T1" fmla="*/ 2147483647 h 402"/>
              <a:gd name="T2" fmla="*/ 589606091 w 1142"/>
              <a:gd name="T3" fmla="*/ 2147483647 h 402"/>
              <a:gd name="T4" fmla="*/ 1160795625 w 1142"/>
              <a:gd name="T5" fmla="*/ 2147483647 h 402"/>
              <a:gd name="T6" fmla="*/ 1750331988 w 1142"/>
              <a:gd name="T7" fmla="*/ 2147483647 h 402"/>
              <a:gd name="T8" fmla="*/ 2147483647 w 1142"/>
              <a:gd name="T9" fmla="*/ 2147483647 h 402"/>
              <a:gd name="T10" fmla="*/ 2147483647 w 1142"/>
              <a:gd name="T11" fmla="*/ 2147483647 h 402"/>
              <a:gd name="T12" fmla="*/ 2147483647 w 1142"/>
              <a:gd name="T13" fmla="*/ 2147483647 h 402"/>
              <a:gd name="T14" fmla="*/ 2147483647 w 1142"/>
              <a:gd name="T15" fmla="*/ 2147483647 h 402"/>
              <a:gd name="T16" fmla="*/ 2147483647 w 1142"/>
              <a:gd name="T17" fmla="*/ 2147483647 h 402"/>
              <a:gd name="T18" fmla="*/ 2147483647 w 1142"/>
              <a:gd name="T19" fmla="*/ 2147483647 h 402"/>
              <a:gd name="T20" fmla="*/ 2147483647 w 1142"/>
              <a:gd name="T21" fmla="*/ 2147483647 h 402"/>
              <a:gd name="T22" fmla="*/ 2147483647 w 1142"/>
              <a:gd name="T23" fmla="*/ 2147483647 h 402"/>
              <a:gd name="T24" fmla="*/ 2147483647 w 1142"/>
              <a:gd name="T25" fmla="*/ 2147483647 h 402"/>
              <a:gd name="T26" fmla="*/ 2147483647 w 1142"/>
              <a:gd name="T27" fmla="*/ 2147483647 h 402"/>
              <a:gd name="T28" fmla="*/ 2147483647 w 1142"/>
              <a:gd name="T29" fmla="*/ 2147483647 h 402"/>
              <a:gd name="T30" fmla="*/ 2147483647 w 1142"/>
              <a:gd name="T31" fmla="*/ 2147483647 h 402"/>
              <a:gd name="T32" fmla="*/ 2147483647 w 1142"/>
              <a:gd name="T33" fmla="*/ 2147483647 h 402"/>
              <a:gd name="T34" fmla="*/ 2147483647 w 1142"/>
              <a:gd name="T35" fmla="*/ 2147483647 h 402"/>
              <a:gd name="T36" fmla="*/ 2147483647 w 1142"/>
              <a:gd name="T37" fmla="*/ 2147483647 h 402"/>
              <a:gd name="T38" fmla="*/ 2147483647 w 1142"/>
              <a:gd name="T39" fmla="*/ 2147483647 h 402"/>
              <a:gd name="T40" fmla="*/ 2147483647 w 1142"/>
              <a:gd name="T41" fmla="*/ 2147483647 h 402"/>
              <a:gd name="T42" fmla="*/ 2147483647 w 1142"/>
              <a:gd name="T43" fmla="*/ 2147483647 h 402"/>
              <a:gd name="T44" fmla="*/ 2147483647 w 1142"/>
              <a:gd name="T45" fmla="*/ 2147483647 h 402"/>
              <a:gd name="T46" fmla="*/ 2147483647 w 1142"/>
              <a:gd name="T47" fmla="*/ 2147483647 h 402"/>
              <a:gd name="T48" fmla="*/ 2147483647 w 1142"/>
              <a:gd name="T49" fmla="*/ 2147483647 h 402"/>
              <a:gd name="T50" fmla="*/ 2147483647 w 1142"/>
              <a:gd name="T51" fmla="*/ 2147483647 h 402"/>
              <a:gd name="T52" fmla="*/ 2147483647 w 1142"/>
              <a:gd name="T53" fmla="*/ 2147483647 h 402"/>
              <a:gd name="T54" fmla="*/ 2147483647 w 1142"/>
              <a:gd name="T55" fmla="*/ 2147483647 h 402"/>
              <a:gd name="T56" fmla="*/ 2147483647 w 1142"/>
              <a:gd name="T57" fmla="*/ 2147483647 h 402"/>
              <a:gd name="T58" fmla="*/ 2147483647 w 1142"/>
              <a:gd name="T59" fmla="*/ 2147483647 h 402"/>
              <a:gd name="T60" fmla="*/ 2147483647 w 1142"/>
              <a:gd name="T61" fmla="*/ 2147483647 h 402"/>
              <a:gd name="T62" fmla="*/ 2147483647 w 1142"/>
              <a:gd name="T63" fmla="*/ 2147483647 h 402"/>
              <a:gd name="T64" fmla="*/ 2147483647 w 1142"/>
              <a:gd name="T65" fmla="*/ 2147483647 h 402"/>
              <a:gd name="T66" fmla="*/ 2147483647 w 1142"/>
              <a:gd name="T67" fmla="*/ 2147483647 h 402"/>
              <a:gd name="T68" fmla="*/ 2147483647 w 1142"/>
              <a:gd name="T69" fmla="*/ 1820190869 h 402"/>
              <a:gd name="T70" fmla="*/ 2147483647 w 1142"/>
              <a:gd name="T71" fmla="*/ 1471613069 h 402"/>
              <a:gd name="T72" fmla="*/ 2147483647 w 1142"/>
              <a:gd name="T73" fmla="*/ 1123107235 h 402"/>
              <a:gd name="T74" fmla="*/ 2147483647 w 1142"/>
              <a:gd name="T75" fmla="*/ 735806534 h 402"/>
              <a:gd name="T76" fmla="*/ 2147483647 w 1142"/>
              <a:gd name="T77" fmla="*/ 367903267 h 402"/>
              <a:gd name="T78" fmla="*/ 2147483647 w 1142"/>
              <a:gd name="T79" fmla="*/ 0 h 402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142"/>
              <a:gd name="T121" fmla="*/ 0 h 402"/>
              <a:gd name="T122" fmla="*/ 1142 w 1142"/>
              <a:gd name="T123" fmla="*/ 402 h 402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142" h="402">
                <a:moveTo>
                  <a:pt x="0" y="402"/>
                </a:moveTo>
                <a:lnTo>
                  <a:pt x="32" y="402"/>
                </a:lnTo>
                <a:lnTo>
                  <a:pt x="63" y="401"/>
                </a:lnTo>
                <a:lnTo>
                  <a:pt x="95" y="400"/>
                </a:lnTo>
                <a:lnTo>
                  <a:pt x="127" y="398"/>
                </a:lnTo>
                <a:lnTo>
                  <a:pt x="157" y="396"/>
                </a:lnTo>
                <a:lnTo>
                  <a:pt x="189" y="392"/>
                </a:lnTo>
                <a:lnTo>
                  <a:pt x="220" y="389"/>
                </a:lnTo>
                <a:lnTo>
                  <a:pt x="252" y="385"/>
                </a:lnTo>
                <a:lnTo>
                  <a:pt x="283" y="381"/>
                </a:lnTo>
                <a:lnTo>
                  <a:pt x="314" y="375"/>
                </a:lnTo>
                <a:lnTo>
                  <a:pt x="346" y="369"/>
                </a:lnTo>
                <a:lnTo>
                  <a:pt x="377" y="364"/>
                </a:lnTo>
                <a:lnTo>
                  <a:pt x="408" y="356"/>
                </a:lnTo>
                <a:lnTo>
                  <a:pt x="439" y="349"/>
                </a:lnTo>
                <a:lnTo>
                  <a:pt x="469" y="341"/>
                </a:lnTo>
                <a:lnTo>
                  <a:pt x="500" y="333"/>
                </a:lnTo>
                <a:lnTo>
                  <a:pt x="530" y="324"/>
                </a:lnTo>
                <a:lnTo>
                  <a:pt x="561" y="315"/>
                </a:lnTo>
                <a:lnTo>
                  <a:pt x="590" y="304"/>
                </a:lnTo>
                <a:lnTo>
                  <a:pt x="620" y="294"/>
                </a:lnTo>
                <a:lnTo>
                  <a:pt x="650" y="283"/>
                </a:lnTo>
                <a:lnTo>
                  <a:pt x="680" y="271"/>
                </a:lnTo>
                <a:lnTo>
                  <a:pt x="709" y="259"/>
                </a:lnTo>
                <a:lnTo>
                  <a:pt x="738" y="246"/>
                </a:lnTo>
                <a:lnTo>
                  <a:pt x="766" y="234"/>
                </a:lnTo>
                <a:lnTo>
                  <a:pt x="795" y="220"/>
                </a:lnTo>
                <a:lnTo>
                  <a:pt x="824" y="206"/>
                </a:lnTo>
                <a:lnTo>
                  <a:pt x="852" y="192"/>
                </a:lnTo>
                <a:lnTo>
                  <a:pt x="879" y="176"/>
                </a:lnTo>
                <a:lnTo>
                  <a:pt x="907" y="161"/>
                </a:lnTo>
                <a:lnTo>
                  <a:pt x="935" y="145"/>
                </a:lnTo>
                <a:lnTo>
                  <a:pt x="961" y="128"/>
                </a:lnTo>
                <a:lnTo>
                  <a:pt x="988" y="111"/>
                </a:lnTo>
                <a:lnTo>
                  <a:pt x="1015" y="94"/>
                </a:lnTo>
                <a:lnTo>
                  <a:pt x="1040" y="76"/>
                </a:lnTo>
                <a:lnTo>
                  <a:pt x="1067" y="58"/>
                </a:lnTo>
                <a:lnTo>
                  <a:pt x="1093" y="38"/>
                </a:lnTo>
                <a:lnTo>
                  <a:pt x="1117" y="19"/>
                </a:lnTo>
                <a:lnTo>
                  <a:pt x="1142" y="0"/>
                </a:lnTo>
              </a:path>
            </a:pathLst>
          </a:cu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2" name="Freeform 6"/>
          <p:cNvSpPr>
            <a:spLocks/>
          </p:cNvSpPr>
          <p:nvPr/>
        </p:nvSpPr>
        <p:spPr bwMode="auto">
          <a:xfrm>
            <a:off x="1579563" y="2360613"/>
            <a:ext cx="39687" cy="38100"/>
          </a:xfrm>
          <a:custGeom>
            <a:avLst/>
            <a:gdLst>
              <a:gd name="T0" fmla="*/ 0 w 150"/>
              <a:gd name="T1" fmla="*/ 1513084483 h 143"/>
              <a:gd name="T2" fmla="*/ 2147483647 w 150"/>
              <a:gd name="T3" fmla="*/ 0 h 143"/>
              <a:gd name="T4" fmla="*/ 1018677449 w 150"/>
              <a:gd name="T5" fmla="*/ 2147483647 h 143"/>
              <a:gd name="T6" fmla="*/ 963095541 w 150"/>
              <a:gd name="T7" fmla="*/ 1683311020 h 143"/>
              <a:gd name="T8" fmla="*/ 0 w 150"/>
              <a:gd name="T9" fmla="*/ 1513084483 h 1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0"/>
              <a:gd name="T16" fmla="*/ 0 h 143"/>
              <a:gd name="T17" fmla="*/ 150 w 150"/>
              <a:gd name="T18" fmla="*/ 143 h 1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0" h="143">
                <a:moveTo>
                  <a:pt x="0" y="80"/>
                </a:moveTo>
                <a:lnTo>
                  <a:pt x="150" y="0"/>
                </a:lnTo>
                <a:lnTo>
                  <a:pt x="55" y="143"/>
                </a:lnTo>
                <a:lnTo>
                  <a:pt x="52" y="89"/>
                </a:lnTo>
                <a:lnTo>
                  <a:pt x="0" y="80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3" name="Freeform 7"/>
          <p:cNvSpPr>
            <a:spLocks/>
          </p:cNvSpPr>
          <p:nvPr/>
        </p:nvSpPr>
        <p:spPr bwMode="auto">
          <a:xfrm>
            <a:off x="857250" y="5037138"/>
            <a:ext cx="876300" cy="163512"/>
          </a:xfrm>
          <a:custGeom>
            <a:avLst/>
            <a:gdLst>
              <a:gd name="T0" fmla="*/ 2147483647 w 3315"/>
              <a:gd name="T1" fmla="*/ 2147483647 h 622"/>
              <a:gd name="T2" fmla="*/ 2147483647 w 3315"/>
              <a:gd name="T3" fmla="*/ 2147483647 h 622"/>
              <a:gd name="T4" fmla="*/ 2147483647 w 3315"/>
              <a:gd name="T5" fmla="*/ 2147483647 h 622"/>
              <a:gd name="T6" fmla="*/ 2147483647 w 3315"/>
              <a:gd name="T7" fmla="*/ 2147483647 h 622"/>
              <a:gd name="T8" fmla="*/ 2147483647 w 3315"/>
              <a:gd name="T9" fmla="*/ 2147483647 h 622"/>
              <a:gd name="T10" fmla="*/ 2147483647 w 3315"/>
              <a:gd name="T11" fmla="*/ 2147483647 h 622"/>
              <a:gd name="T12" fmla="*/ 2147483647 w 3315"/>
              <a:gd name="T13" fmla="*/ 2147483647 h 622"/>
              <a:gd name="T14" fmla="*/ 2147483647 w 3315"/>
              <a:gd name="T15" fmla="*/ 2147483647 h 622"/>
              <a:gd name="T16" fmla="*/ 2147483647 w 3315"/>
              <a:gd name="T17" fmla="*/ 2147483647 h 622"/>
              <a:gd name="T18" fmla="*/ 2147483647 w 3315"/>
              <a:gd name="T19" fmla="*/ 2147483647 h 622"/>
              <a:gd name="T20" fmla="*/ 2147483647 w 3315"/>
              <a:gd name="T21" fmla="*/ 2147483647 h 622"/>
              <a:gd name="T22" fmla="*/ 2147483647 w 3315"/>
              <a:gd name="T23" fmla="*/ 2147483647 h 622"/>
              <a:gd name="T24" fmla="*/ 2147483647 w 3315"/>
              <a:gd name="T25" fmla="*/ 2147483647 h 622"/>
              <a:gd name="T26" fmla="*/ 2147483647 w 3315"/>
              <a:gd name="T27" fmla="*/ 2147483647 h 622"/>
              <a:gd name="T28" fmla="*/ 2147483647 w 3315"/>
              <a:gd name="T29" fmla="*/ 2147483647 h 622"/>
              <a:gd name="T30" fmla="*/ 2147483647 w 3315"/>
              <a:gd name="T31" fmla="*/ 2147483647 h 622"/>
              <a:gd name="T32" fmla="*/ 2147483647 w 3315"/>
              <a:gd name="T33" fmla="*/ 2147483647 h 622"/>
              <a:gd name="T34" fmla="*/ 2147483647 w 3315"/>
              <a:gd name="T35" fmla="*/ 2147483647 h 622"/>
              <a:gd name="T36" fmla="*/ 2147483647 w 3315"/>
              <a:gd name="T37" fmla="*/ 2147483647 h 622"/>
              <a:gd name="T38" fmla="*/ 2147483647 w 3315"/>
              <a:gd name="T39" fmla="*/ 2147483647 h 622"/>
              <a:gd name="T40" fmla="*/ 2147483647 w 3315"/>
              <a:gd name="T41" fmla="*/ 2147483647 h 622"/>
              <a:gd name="T42" fmla="*/ 2147483647 w 3315"/>
              <a:gd name="T43" fmla="*/ 2147483647 h 622"/>
              <a:gd name="T44" fmla="*/ 2147483647 w 3315"/>
              <a:gd name="T45" fmla="*/ 2147483647 h 622"/>
              <a:gd name="T46" fmla="*/ 2147483647 w 3315"/>
              <a:gd name="T47" fmla="*/ 2147483647 h 622"/>
              <a:gd name="T48" fmla="*/ 2147483647 w 3315"/>
              <a:gd name="T49" fmla="*/ 2147483647 h 622"/>
              <a:gd name="T50" fmla="*/ 2147483647 w 3315"/>
              <a:gd name="T51" fmla="*/ 2147483647 h 622"/>
              <a:gd name="T52" fmla="*/ 1570081910 w 3315"/>
              <a:gd name="T53" fmla="*/ 2147483647 h 622"/>
              <a:gd name="T54" fmla="*/ 720369090 w 3315"/>
              <a:gd name="T55" fmla="*/ 2147483647 h 622"/>
              <a:gd name="T56" fmla="*/ 203204321 w 3315"/>
              <a:gd name="T57" fmla="*/ 2147483647 h 622"/>
              <a:gd name="T58" fmla="*/ 0 w 3315"/>
              <a:gd name="T59" fmla="*/ 2147483647 h 622"/>
              <a:gd name="T60" fmla="*/ 147791233 w 3315"/>
              <a:gd name="T61" fmla="*/ 2147483647 h 622"/>
              <a:gd name="T62" fmla="*/ 609543178 w 3315"/>
              <a:gd name="T63" fmla="*/ 2147483647 h 622"/>
              <a:gd name="T64" fmla="*/ 1422290677 w 3315"/>
              <a:gd name="T65" fmla="*/ 2147483647 h 622"/>
              <a:gd name="T66" fmla="*/ 2147483647 w 3315"/>
              <a:gd name="T67" fmla="*/ 2147483647 h 622"/>
              <a:gd name="T68" fmla="*/ 2147483647 w 3315"/>
              <a:gd name="T69" fmla="*/ 2147483647 h 622"/>
              <a:gd name="T70" fmla="*/ 2147483647 w 3315"/>
              <a:gd name="T71" fmla="*/ 2147483647 h 622"/>
              <a:gd name="T72" fmla="*/ 2147483647 w 3315"/>
              <a:gd name="T73" fmla="*/ 1907544925 h 622"/>
              <a:gd name="T74" fmla="*/ 2147483647 w 3315"/>
              <a:gd name="T75" fmla="*/ 1471483394 h 622"/>
              <a:gd name="T76" fmla="*/ 2147483647 w 3315"/>
              <a:gd name="T77" fmla="*/ 1108190750 h 622"/>
              <a:gd name="T78" fmla="*/ 2147483647 w 3315"/>
              <a:gd name="T79" fmla="*/ 781179106 h 622"/>
              <a:gd name="T80" fmla="*/ 2147483647 w 3315"/>
              <a:gd name="T81" fmla="*/ 508692404 h 622"/>
              <a:gd name="T82" fmla="*/ 2147483647 w 3315"/>
              <a:gd name="T83" fmla="*/ 290661770 h 622"/>
              <a:gd name="T84" fmla="*/ 2147483647 w 3315"/>
              <a:gd name="T85" fmla="*/ 145330885 h 622"/>
              <a:gd name="T86" fmla="*/ 2147483647 w 3315"/>
              <a:gd name="T87" fmla="*/ 36349874 h 622"/>
              <a:gd name="T88" fmla="*/ 2147483647 w 3315"/>
              <a:gd name="T89" fmla="*/ 0 h 622"/>
              <a:gd name="T90" fmla="*/ 2147483647 w 3315"/>
              <a:gd name="T91" fmla="*/ 36349874 h 622"/>
              <a:gd name="T92" fmla="*/ 2147483647 w 3315"/>
              <a:gd name="T93" fmla="*/ 127155817 h 622"/>
              <a:gd name="T94" fmla="*/ 2147483647 w 3315"/>
              <a:gd name="T95" fmla="*/ 272486702 h 622"/>
              <a:gd name="T96" fmla="*/ 2147483647 w 3315"/>
              <a:gd name="T97" fmla="*/ 490517598 h 622"/>
              <a:gd name="T98" fmla="*/ 2147483647 w 3315"/>
              <a:gd name="T99" fmla="*/ 763004037 h 622"/>
              <a:gd name="T100" fmla="*/ 2147483647 w 3315"/>
              <a:gd name="T101" fmla="*/ 1071840876 h 622"/>
              <a:gd name="T102" fmla="*/ 2147483647 w 3315"/>
              <a:gd name="T103" fmla="*/ 1453308326 h 622"/>
              <a:gd name="T104" fmla="*/ 2147483647 w 3315"/>
              <a:gd name="T105" fmla="*/ 1871195050 h 622"/>
              <a:gd name="T106" fmla="*/ 2147483647 w 3315"/>
              <a:gd name="T107" fmla="*/ 2147483647 h 622"/>
              <a:gd name="T108" fmla="*/ 2147483647 w 3315"/>
              <a:gd name="T109" fmla="*/ 2147483647 h 622"/>
              <a:gd name="T110" fmla="*/ 2147483647 w 3315"/>
              <a:gd name="T111" fmla="*/ 2147483647 h 622"/>
              <a:gd name="T112" fmla="*/ 2147483647 w 3315"/>
              <a:gd name="T113" fmla="*/ 2147483647 h 622"/>
              <a:gd name="T114" fmla="*/ 2147483647 w 3315"/>
              <a:gd name="T115" fmla="*/ 2147483647 h 622"/>
              <a:gd name="T116" fmla="*/ 2147483647 w 3315"/>
              <a:gd name="T117" fmla="*/ 2147483647 h 622"/>
              <a:gd name="T118" fmla="*/ 2147483647 w 3315"/>
              <a:gd name="T119" fmla="*/ 2147483647 h 62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3315"/>
              <a:gd name="T181" fmla="*/ 0 h 622"/>
              <a:gd name="T182" fmla="*/ 3315 w 3315"/>
              <a:gd name="T183" fmla="*/ 622 h 622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3315" h="622">
                <a:moveTo>
                  <a:pt x="3315" y="312"/>
                </a:moveTo>
                <a:lnTo>
                  <a:pt x="3315" y="317"/>
                </a:lnTo>
                <a:lnTo>
                  <a:pt x="3314" y="322"/>
                </a:lnTo>
                <a:lnTo>
                  <a:pt x="3313" y="328"/>
                </a:lnTo>
                <a:lnTo>
                  <a:pt x="3311" y="333"/>
                </a:lnTo>
                <a:lnTo>
                  <a:pt x="3309" y="338"/>
                </a:lnTo>
                <a:lnTo>
                  <a:pt x="3307" y="344"/>
                </a:lnTo>
                <a:lnTo>
                  <a:pt x="3303" y="349"/>
                </a:lnTo>
                <a:lnTo>
                  <a:pt x="3299" y="354"/>
                </a:lnTo>
                <a:lnTo>
                  <a:pt x="3295" y="360"/>
                </a:lnTo>
                <a:lnTo>
                  <a:pt x="3290" y="365"/>
                </a:lnTo>
                <a:lnTo>
                  <a:pt x="3284" y="370"/>
                </a:lnTo>
                <a:lnTo>
                  <a:pt x="3279" y="376"/>
                </a:lnTo>
                <a:lnTo>
                  <a:pt x="3273" y="381"/>
                </a:lnTo>
                <a:lnTo>
                  <a:pt x="3266" y="386"/>
                </a:lnTo>
                <a:lnTo>
                  <a:pt x="3259" y="392"/>
                </a:lnTo>
                <a:lnTo>
                  <a:pt x="3251" y="397"/>
                </a:lnTo>
                <a:lnTo>
                  <a:pt x="3243" y="402"/>
                </a:lnTo>
                <a:lnTo>
                  <a:pt x="3234" y="408"/>
                </a:lnTo>
                <a:lnTo>
                  <a:pt x="3225" y="413"/>
                </a:lnTo>
                <a:lnTo>
                  <a:pt x="3215" y="418"/>
                </a:lnTo>
                <a:lnTo>
                  <a:pt x="3204" y="423"/>
                </a:lnTo>
                <a:lnTo>
                  <a:pt x="3194" y="428"/>
                </a:lnTo>
                <a:lnTo>
                  <a:pt x="3183" y="433"/>
                </a:lnTo>
                <a:lnTo>
                  <a:pt x="3171" y="439"/>
                </a:lnTo>
                <a:lnTo>
                  <a:pt x="3159" y="443"/>
                </a:lnTo>
                <a:lnTo>
                  <a:pt x="3147" y="448"/>
                </a:lnTo>
                <a:lnTo>
                  <a:pt x="3134" y="452"/>
                </a:lnTo>
                <a:lnTo>
                  <a:pt x="3120" y="458"/>
                </a:lnTo>
                <a:lnTo>
                  <a:pt x="3106" y="462"/>
                </a:lnTo>
                <a:lnTo>
                  <a:pt x="3092" y="467"/>
                </a:lnTo>
                <a:lnTo>
                  <a:pt x="3077" y="472"/>
                </a:lnTo>
                <a:lnTo>
                  <a:pt x="3062" y="477"/>
                </a:lnTo>
                <a:lnTo>
                  <a:pt x="3046" y="481"/>
                </a:lnTo>
                <a:lnTo>
                  <a:pt x="3030" y="486"/>
                </a:lnTo>
                <a:lnTo>
                  <a:pt x="3013" y="490"/>
                </a:lnTo>
                <a:lnTo>
                  <a:pt x="2997" y="494"/>
                </a:lnTo>
                <a:lnTo>
                  <a:pt x="2979" y="499"/>
                </a:lnTo>
                <a:lnTo>
                  <a:pt x="2962" y="504"/>
                </a:lnTo>
                <a:lnTo>
                  <a:pt x="2944" y="508"/>
                </a:lnTo>
                <a:lnTo>
                  <a:pt x="2925" y="512"/>
                </a:lnTo>
                <a:lnTo>
                  <a:pt x="2907" y="515"/>
                </a:lnTo>
                <a:lnTo>
                  <a:pt x="2888" y="520"/>
                </a:lnTo>
                <a:lnTo>
                  <a:pt x="2867" y="524"/>
                </a:lnTo>
                <a:lnTo>
                  <a:pt x="2847" y="528"/>
                </a:lnTo>
                <a:lnTo>
                  <a:pt x="2827" y="531"/>
                </a:lnTo>
                <a:lnTo>
                  <a:pt x="2807" y="536"/>
                </a:lnTo>
                <a:lnTo>
                  <a:pt x="2785" y="539"/>
                </a:lnTo>
                <a:lnTo>
                  <a:pt x="2764" y="543"/>
                </a:lnTo>
                <a:lnTo>
                  <a:pt x="2743" y="546"/>
                </a:lnTo>
                <a:lnTo>
                  <a:pt x="2720" y="550"/>
                </a:lnTo>
                <a:lnTo>
                  <a:pt x="2698" y="554"/>
                </a:lnTo>
                <a:lnTo>
                  <a:pt x="2674" y="557"/>
                </a:lnTo>
                <a:lnTo>
                  <a:pt x="2652" y="560"/>
                </a:lnTo>
                <a:lnTo>
                  <a:pt x="2628" y="563"/>
                </a:lnTo>
                <a:lnTo>
                  <a:pt x="2605" y="567"/>
                </a:lnTo>
                <a:lnTo>
                  <a:pt x="2580" y="570"/>
                </a:lnTo>
                <a:lnTo>
                  <a:pt x="2557" y="573"/>
                </a:lnTo>
                <a:lnTo>
                  <a:pt x="2532" y="575"/>
                </a:lnTo>
                <a:lnTo>
                  <a:pt x="2507" y="578"/>
                </a:lnTo>
                <a:lnTo>
                  <a:pt x="2482" y="582"/>
                </a:lnTo>
                <a:lnTo>
                  <a:pt x="2457" y="584"/>
                </a:lnTo>
                <a:lnTo>
                  <a:pt x="2431" y="586"/>
                </a:lnTo>
                <a:lnTo>
                  <a:pt x="2406" y="589"/>
                </a:lnTo>
                <a:lnTo>
                  <a:pt x="2380" y="591"/>
                </a:lnTo>
                <a:lnTo>
                  <a:pt x="2353" y="593"/>
                </a:lnTo>
                <a:lnTo>
                  <a:pt x="2327" y="595"/>
                </a:lnTo>
                <a:lnTo>
                  <a:pt x="2300" y="598"/>
                </a:lnTo>
                <a:lnTo>
                  <a:pt x="2273" y="600"/>
                </a:lnTo>
                <a:lnTo>
                  <a:pt x="2247" y="602"/>
                </a:lnTo>
                <a:lnTo>
                  <a:pt x="2219" y="604"/>
                </a:lnTo>
                <a:lnTo>
                  <a:pt x="2191" y="606"/>
                </a:lnTo>
                <a:lnTo>
                  <a:pt x="2165" y="607"/>
                </a:lnTo>
                <a:lnTo>
                  <a:pt x="2137" y="609"/>
                </a:lnTo>
                <a:lnTo>
                  <a:pt x="2109" y="610"/>
                </a:lnTo>
                <a:lnTo>
                  <a:pt x="2080" y="612"/>
                </a:lnTo>
                <a:lnTo>
                  <a:pt x="2053" y="614"/>
                </a:lnTo>
                <a:lnTo>
                  <a:pt x="2024" y="615"/>
                </a:lnTo>
                <a:lnTo>
                  <a:pt x="1996" y="616"/>
                </a:lnTo>
                <a:lnTo>
                  <a:pt x="1967" y="617"/>
                </a:lnTo>
                <a:lnTo>
                  <a:pt x="1939" y="618"/>
                </a:lnTo>
                <a:lnTo>
                  <a:pt x="1911" y="619"/>
                </a:lnTo>
                <a:lnTo>
                  <a:pt x="1882" y="620"/>
                </a:lnTo>
                <a:lnTo>
                  <a:pt x="1853" y="620"/>
                </a:lnTo>
                <a:lnTo>
                  <a:pt x="1824" y="621"/>
                </a:lnTo>
                <a:lnTo>
                  <a:pt x="1795" y="621"/>
                </a:lnTo>
                <a:lnTo>
                  <a:pt x="1766" y="622"/>
                </a:lnTo>
                <a:lnTo>
                  <a:pt x="1737" y="622"/>
                </a:lnTo>
                <a:lnTo>
                  <a:pt x="1708" y="622"/>
                </a:lnTo>
                <a:lnTo>
                  <a:pt x="1679" y="622"/>
                </a:lnTo>
                <a:lnTo>
                  <a:pt x="1651" y="622"/>
                </a:lnTo>
                <a:lnTo>
                  <a:pt x="1621" y="622"/>
                </a:lnTo>
                <a:lnTo>
                  <a:pt x="1592" y="622"/>
                </a:lnTo>
                <a:lnTo>
                  <a:pt x="1563" y="622"/>
                </a:lnTo>
                <a:lnTo>
                  <a:pt x="1534" y="621"/>
                </a:lnTo>
                <a:lnTo>
                  <a:pt x="1506" y="621"/>
                </a:lnTo>
                <a:lnTo>
                  <a:pt x="1477" y="620"/>
                </a:lnTo>
                <a:lnTo>
                  <a:pt x="1448" y="620"/>
                </a:lnTo>
                <a:lnTo>
                  <a:pt x="1419" y="619"/>
                </a:lnTo>
                <a:lnTo>
                  <a:pt x="1390" y="618"/>
                </a:lnTo>
                <a:lnTo>
                  <a:pt x="1362" y="618"/>
                </a:lnTo>
                <a:lnTo>
                  <a:pt x="1333" y="617"/>
                </a:lnTo>
                <a:lnTo>
                  <a:pt x="1305" y="616"/>
                </a:lnTo>
                <a:lnTo>
                  <a:pt x="1276" y="614"/>
                </a:lnTo>
                <a:lnTo>
                  <a:pt x="1249" y="612"/>
                </a:lnTo>
                <a:lnTo>
                  <a:pt x="1220" y="611"/>
                </a:lnTo>
                <a:lnTo>
                  <a:pt x="1192" y="609"/>
                </a:lnTo>
                <a:lnTo>
                  <a:pt x="1164" y="608"/>
                </a:lnTo>
                <a:lnTo>
                  <a:pt x="1137" y="606"/>
                </a:lnTo>
                <a:lnTo>
                  <a:pt x="1109" y="605"/>
                </a:lnTo>
                <a:lnTo>
                  <a:pt x="1082" y="603"/>
                </a:lnTo>
                <a:lnTo>
                  <a:pt x="1055" y="601"/>
                </a:lnTo>
                <a:lnTo>
                  <a:pt x="1028" y="599"/>
                </a:lnTo>
                <a:lnTo>
                  <a:pt x="1001" y="596"/>
                </a:lnTo>
                <a:lnTo>
                  <a:pt x="975" y="594"/>
                </a:lnTo>
                <a:lnTo>
                  <a:pt x="948" y="592"/>
                </a:lnTo>
                <a:lnTo>
                  <a:pt x="922" y="590"/>
                </a:lnTo>
                <a:lnTo>
                  <a:pt x="897" y="588"/>
                </a:lnTo>
                <a:lnTo>
                  <a:pt x="871" y="585"/>
                </a:lnTo>
                <a:lnTo>
                  <a:pt x="846" y="583"/>
                </a:lnTo>
                <a:lnTo>
                  <a:pt x="820" y="579"/>
                </a:lnTo>
                <a:lnTo>
                  <a:pt x="796" y="577"/>
                </a:lnTo>
                <a:lnTo>
                  <a:pt x="771" y="574"/>
                </a:lnTo>
                <a:lnTo>
                  <a:pt x="746" y="571"/>
                </a:lnTo>
                <a:lnTo>
                  <a:pt x="722" y="568"/>
                </a:lnTo>
                <a:lnTo>
                  <a:pt x="698" y="564"/>
                </a:lnTo>
                <a:lnTo>
                  <a:pt x="675" y="561"/>
                </a:lnTo>
                <a:lnTo>
                  <a:pt x="652" y="558"/>
                </a:lnTo>
                <a:lnTo>
                  <a:pt x="628" y="555"/>
                </a:lnTo>
                <a:lnTo>
                  <a:pt x="606" y="552"/>
                </a:lnTo>
                <a:lnTo>
                  <a:pt x="583" y="548"/>
                </a:lnTo>
                <a:lnTo>
                  <a:pt x="562" y="544"/>
                </a:lnTo>
                <a:lnTo>
                  <a:pt x="541" y="541"/>
                </a:lnTo>
                <a:lnTo>
                  <a:pt x="519" y="538"/>
                </a:lnTo>
                <a:lnTo>
                  <a:pt x="498" y="534"/>
                </a:lnTo>
                <a:lnTo>
                  <a:pt x="478" y="529"/>
                </a:lnTo>
                <a:lnTo>
                  <a:pt x="457" y="526"/>
                </a:lnTo>
                <a:lnTo>
                  <a:pt x="437" y="522"/>
                </a:lnTo>
                <a:lnTo>
                  <a:pt x="418" y="518"/>
                </a:lnTo>
                <a:lnTo>
                  <a:pt x="399" y="513"/>
                </a:lnTo>
                <a:lnTo>
                  <a:pt x="380" y="510"/>
                </a:lnTo>
                <a:lnTo>
                  <a:pt x="362" y="506"/>
                </a:lnTo>
                <a:lnTo>
                  <a:pt x="344" y="502"/>
                </a:lnTo>
                <a:lnTo>
                  <a:pt x="326" y="497"/>
                </a:lnTo>
                <a:lnTo>
                  <a:pt x="309" y="492"/>
                </a:lnTo>
                <a:lnTo>
                  <a:pt x="292" y="488"/>
                </a:lnTo>
                <a:lnTo>
                  <a:pt x="276" y="483"/>
                </a:lnTo>
                <a:lnTo>
                  <a:pt x="260" y="479"/>
                </a:lnTo>
                <a:lnTo>
                  <a:pt x="245" y="474"/>
                </a:lnTo>
                <a:lnTo>
                  <a:pt x="230" y="470"/>
                </a:lnTo>
                <a:lnTo>
                  <a:pt x="215" y="465"/>
                </a:lnTo>
                <a:lnTo>
                  <a:pt x="202" y="460"/>
                </a:lnTo>
                <a:lnTo>
                  <a:pt x="188" y="456"/>
                </a:lnTo>
                <a:lnTo>
                  <a:pt x="175" y="450"/>
                </a:lnTo>
                <a:lnTo>
                  <a:pt x="162" y="446"/>
                </a:lnTo>
                <a:lnTo>
                  <a:pt x="149" y="441"/>
                </a:lnTo>
                <a:lnTo>
                  <a:pt x="138" y="435"/>
                </a:lnTo>
                <a:lnTo>
                  <a:pt x="126" y="431"/>
                </a:lnTo>
                <a:lnTo>
                  <a:pt x="115" y="426"/>
                </a:lnTo>
                <a:lnTo>
                  <a:pt x="105" y="420"/>
                </a:lnTo>
                <a:lnTo>
                  <a:pt x="95" y="415"/>
                </a:lnTo>
                <a:lnTo>
                  <a:pt x="85" y="410"/>
                </a:lnTo>
                <a:lnTo>
                  <a:pt x="77" y="406"/>
                </a:lnTo>
                <a:lnTo>
                  <a:pt x="68" y="400"/>
                </a:lnTo>
                <a:lnTo>
                  <a:pt x="60" y="395"/>
                </a:lnTo>
                <a:lnTo>
                  <a:pt x="52" y="390"/>
                </a:lnTo>
                <a:lnTo>
                  <a:pt x="46" y="384"/>
                </a:lnTo>
                <a:lnTo>
                  <a:pt x="39" y="379"/>
                </a:lnTo>
                <a:lnTo>
                  <a:pt x="33" y="374"/>
                </a:lnTo>
                <a:lnTo>
                  <a:pt x="28" y="368"/>
                </a:lnTo>
                <a:lnTo>
                  <a:pt x="22" y="363"/>
                </a:lnTo>
                <a:lnTo>
                  <a:pt x="18" y="358"/>
                </a:lnTo>
                <a:lnTo>
                  <a:pt x="14" y="352"/>
                </a:lnTo>
                <a:lnTo>
                  <a:pt x="11" y="347"/>
                </a:lnTo>
                <a:lnTo>
                  <a:pt x="8" y="342"/>
                </a:lnTo>
                <a:lnTo>
                  <a:pt x="4" y="336"/>
                </a:lnTo>
                <a:lnTo>
                  <a:pt x="2" y="331"/>
                </a:lnTo>
                <a:lnTo>
                  <a:pt x="1" y="325"/>
                </a:lnTo>
                <a:lnTo>
                  <a:pt x="0" y="319"/>
                </a:lnTo>
                <a:lnTo>
                  <a:pt x="0" y="314"/>
                </a:lnTo>
                <a:lnTo>
                  <a:pt x="0" y="309"/>
                </a:lnTo>
                <a:lnTo>
                  <a:pt x="0" y="303"/>
                </a:lnTo>
                <a:lnTo>
                  <a:pt x="1" y="298"/>
                </a:lnTo>
                <a:lnTo>
                  <a:pt x="2" y="293"/>
                </a:lnTo>
                <a:lnTo>
                  <a:pt x="4" y="287"/>
                </a:lnTo>
                <a:lnTo>
                  <a:pt x="8" y="282"/>
                </a:lnTo>
                <a:lnTo>
                  <a:pt x="11" y="277"/>
                </a:lnTo>
                <a:lnTo>
                  <a:pt x="14" y="271"/>
                </a:lnTo>
                <a:lnTo>
                  <a:pt x="18" y="265"/>
                </a:lnTo>
                <a:lnTo>
                  <a:pt x="22" y="259"/>
                </a:lnTo>
                <a:lnTo>
                  <a:pt x="28" y="254"/>
                </a:lnTo>
                <a:lnTo>
                  <a:pt x="33" y="249"/>
                </a:lnTo>
                <a:lnTo>
                  <a:pt x="39" y="243"/>
                </a:lnTo>
                <a:lnTo>
                  <a:pt x="46" y="238"/>
                </a:lnTo>
                <a:lnTo>
                  <a:pt x="52" y="233"/>
                </a:lnTo>
                <a:lnTo>
                  <a:pt x="60" y="229"/>
                </a:lnTo>
                <a:lnTo>
                  <a:pt x="68" y="223"/>
                </a:lnTo>
                <a:lnTo>
                  <a:pt x="77" y="218"/>
                </a:lnTo>
                <a:lnTo>
                  <a:pt x="85" y="213"/>
                </a:lnTo>
                <a:lnTo>
                  <a:pt x="95" y="207"/>
                </a:lnTo>
                <a:lnTo>
                  <a:pt x="105" y="202"/>
                </a:lnTo>
                <a:lnTo>
                  <a:pt x="115" y="198"/>
                </a:lnTo>
                <a:lnTo>
                  <a:pt x="126" y="192"/>
                </a:lnTo>
                <a:lnTo>
                  <a:pt x="138" y="187"/>
                </a:lnTo>
                <a:lnTo>
                  <a:pt x="149" y="182"/>
                </a:lnTo>
                <a:lnTo>
                  <a:pt x="162" y="177"/>
                </a:lnTo>
                <a:lnTo>
                  <a:pt x="175" y="172"/>
                </a:lnTo>
                <a:lnTo>
                  <a:pt x="188" y="168"/>
                </a:lnTo>
                <a:lnTo>
                  <a:pt x="202" y="162"/>
                </a:lnTo>
                <a:lnTo>
                  <a:pt x="215" y="158"/>
                </a:lnTo>
                <a:lnTo>
                  <a:pt x="230" y="153"/>
                </a:lnTo>
                <a:lnTo>
                  <a:pt x="245" y="149"/>
                </a:lnTo>
                <a:lnTo>
                  <a:pt x="260" y="144"/>
                </a:lnTo>
                <a:lnTo>
                  <a:pt x="276" y="139"/>
                </a:lnTo>
                <a:lnTo>
                  <a:pt x="292" y="135"/>
                </a:lnTo>
                <a:lnTo>
                  <a:pt x="309" y="130"/>
                </a:lnTo>
                <a:lnTo>
                  <a:pt x="326" y="126"/>
                </a:lnTo>
                <a:lnTo>
                  <a:pt x="343" y="122"/>
                </a:lnTo>
                <a:lnTo>
                  <a:pt x="362" y="118"/>
                </a:lnTo>
                <a:lnTo>
                  <a:pt x="380" y="113"/>
                </a:lnTo>
                <a:lnTo>
                  <a:pt x="399" y="109"/>
                </a:lnTo>
                <a:lnTo>
                  <a:pt x="418" y="105"/>
                </a:lnTo>
                <a:lnTo>
                  <a:pt x="437" y="101"/>
                </a:lnTo>
                <a:lnTo>
                  <a:pt x="457" y="97"/>
                </a:lnTo>
                <a:lnTo>
                  <a:pt x="478" y="93"/>
                </a:lnTo>
                <a:lnTo>
                  <a:pt x="498" y="89"/>
                </a:lnTo>
                <a:lnTo>
                  <a:pt x="519" y="86"/>
                </a:lnTo>
                <a:lnTo>
                  <a:pt x="541" y="81"/>
                </a:lnTo>
                <a:lnTo>
                  <a:pt x="562" y="78"/>
                </a:lnTo>
                <a:lnTo>
                  <a:pt x="583" y="75"/>
                </a:lnTo>
                <a:lnTo>
                  <a:pt x="606" y="71"/>
                </a:lnTo>
                <a:lnTo>
                  <a:pt x="628" y="67"/>
                </a:lnTo>
                <a:lnTo>
                  <a:pt x="652" y="64"/>
                </a:lnTo>
                <a:lnTo>
                  <a:pt x="675" y="61"/>
                </a:lnTo>
                <a:lnTo>
                  <a:pt x="698" y="58"/>
                </a:lnTo>
                <a:lnTo>
                  <a:pt x="722" y="55"/>
                </a:lnTo>
                <a:lnTo>
                  <a:pt x="746" y="51"/>
                </a:lnTo>
                <a:lnTo>
                  <a:pt x="771" y="48"/>
                </a:lnTo>
                <a:lnTo>
                  <a:pt x="796" y="46"/>
                </a:lnTo>
                <a:lnTo>
                  <a:pt x="820" y="43"/>
                </a:lnTo>
                <a:lnTo>
                  <a:pt x="846" y="41"/>
                </a:lnTo>
                <a:lnTo>
                  <a:pt x="870" y="38"/>
                </a:lnTo>
                <a:lnTo>
                  <a:pt x="897" y="36"/>
                </a:lnTo>
                <a:lnTo>
                  <a:pt x="922" y="32"/>
                </a:lnTo>
                <a:lnTo>
                  <a:pt x="948" y="30"/>
                </a:lnTo>
                <a:lnTo>
                  <a:pt x="975" y="28"/>
                </a:lnTo>
                <a:lnTo>
                  <a:pt x="1001" y="26"/>
                </a:lnTo>
                <a:lnTo>
                  <a:pt x="1028" y="24"/>
                </a:lnTo>
                <a:lnTo>
                  <a:pt x="1055" y="22"/>
                </a:lnTo>
                <a:lnTo>
                  <a:pt x="1082" y="20"/>
                </a:lnTo>
                <a:lnTo>
                  <a:pt x="1109" y="18"/>
                </a:lnTo>
                <a:lnTo>
                  <a:pt x="1137" y="16"/>
                </a:lnTo>
                <a:lnTo>
                  <a:pt x="1164" y="14"/>
                </a:lnTo>
                <a:lnTo>
                  <a:pt x="1192" y="13"/>
                </a:lnTo>
                <a:lnTo>
                  <a:pt x="1220" y="11"/>
                </a:lnTo>
                <a:lnTo>
                  <a:pt x="1249" y="10"/>
                </a:lnTo>
                <a:lnTo>
                  <a:pt x="1276" y="9"/>
                </a:lnTo>
                <a:lnTo>
                  <a:pt x="1304" y="8"/>
                </a:lnTo>
                <a:lnTo>
                  <a:pt x="1333" y="7"/>
                </a:lnTo>
                <a:lnTo>
                  <a:pt x="1362" y="6"/>
                </a:lnTo>
                <a:lnTo>
                  <a:pt x="1390" y="5"/>
                </a:lnTo>
                <a:lnTo>
                  <a:pt x="1419" y="4"/>
                </a:lnTo>
                <a:lnTo>
                  <a:pt x="1448" y="2"/>
                </a:lnTo>
                <a:lnTo>
                  <a:pt x="1477" y="2"/>
                </a:lnTo>
                <a:lnTo>
                  <a:pt x="1506" y="1"/>
                </a:lnTo>
                <a:lnTo>
                  <a:pt x="1534" y="1"/>
                </a:lnTo>
                <a:lnTo>
                  <a:pt x="1563" y="1"/>
                </a:lnTo>
                <a:lnTo>
                  <a:pt x="1592" y="0"/>
                </a:lnTo>
                <a:lnTo>
                  <a:pt x="1621" y="0"/>
                </a:lnTo>
                <a:lnTo>
                  <a:pt x="1650" y="0"/>
                </a:lnTo>
                <a:lnTo>
                  <a:pt x="1679" y="0"/>
                </a:lnTo>
                <a:lnTo>
                  <a:pt x="1708" y="0"/>
                </a:lnTo>
                <a:lnTo>
                  <a:pt x="1737" y="0"/>
                </a:lnTo>
                <a:lnTo>
                  <a:pt x="1766" y="1"/>
                </a:lnTo>
                <a:lnTo>
                  <a:pt x="1795" y="1"/>
                </a:lnTo>
                <a:lnTo>
                  <a:pt x="1823" y="2"/>
                </a:lnTo>
                <a:lnTo>
                  <a:pt x="1853" y="2"/>
                </a:lnTo>
                <a:lnTo>
                  <a:pt x="1882" y="4"/>
                </a:lnTo>
                <a:lnTo>
                  <a:pt x="1910" y="5"/>
                </a:lnTo>
                <a:lnTo>
                  <a:pt x="1939" y="5"/>
                </a:lnTo>
                <a:lnTo>
                  <a:pt x="1967" y="6"/>
                </a:lnTo>
                <a:lnTo>
                  <a:pt x="1996" y="7"/>
                </a:lnTo>
                <a:lnTo>
                  <a:pt x="2024" y="8"/>
                </a:lnTo>
                <a:lnTo>
                  <a:pt x="2053" y="10"/>
                </a:lnTo>
                <a:lnTo>
                  <a:pt x="2080" y="11"/>
                </a:lnTo>
                <a:lnTo>
                  <a:pt x="2108" y="12"/>
                </a:lnTo>
                <a:lnTo>
                  <a:pt x="2137" y="14"/>
                </a:lnTo>
                <a:lnTo>
                  <a:pt x="2165" y="15"/>
                </a:lnTo>
                <a:lnTo>
                  <a:pt x="2191" y="17"/>
                </a:lnTo>
                <a:lnTo>
                  <a:pt x="2219" y="18"/>
                </a:lnTo>
                <a:lnTo>
                  <a:pt x="2247" y="21"/>
                </a:lnTo>
                <a:lnTo>
                  <a:pt x="2273" y="23"/>
                </a:lnTo>
                <a:lnTo>
                  <a:pt x="2300" y="25"/>
                </a:lnTo>
                <a:lnTo>
                  <a:pt x="2327" y="27"/>
                </a:lnTo>
                <a:lnTo>
                  <a:pt x="2353" y="29"/>
                </a:lnTo>
                <a:lnTo>
                  <a:pt x="2380" y="31"/>
                </a:lnTo>
                <a:lnTo>
                  <a:pt x="2406" y="34"/>
                </a:lnTo>
                <a:lnTo>
                  <a:pt x="2431" y="37"/>
                </a:lnTo>
                <a:lnTo>
                  <a:pt x="2457" y="39"/>
                </a:lnTo>
                <a:lnTo>
                  <a:pt x="2482" y="42"/>
                </a:lnTo>
                <a:lnTo>
                  <a:pt x="2507" y="44"/>
                </a:lnTo>
                <a:lnTo>
                  <a:pt x="2532" y="47"/>
                </a:lnTo>
                <a:lnTo>
                  <a:pt x="2557" y="50"/>
                </a:lnTo>
                <a:lnTo>
                  <a:pt x="2580" y="54"/>
                </a:lnTo>
                <a:lnTo>
                  <a:pt x="2605" y="56"/>
                </a:lnTo>
                <a:lnTo>
                  <a:pt x="2628" y="59"/>
                </a:lnTo>
                <a:lnTo>
                  <a:pt x="2652" y="62"/>
                </a:lnTo>
                <a:lnTo>
                  <a:pt x="2674" y="65"/>
                </a:lnTo>
                <a:lnTo>
                  <a:pt x="2698" y="70"/>
                </a:lnTo>
                <a:lnTo>
                  <a:pt x="2720" y="73"/>
                </a:lnTo>
                <a:lnTo>
                  <a:pt x="2743" y="76"/>
                </a:lnTo>
                <a:lnTo>
                  <a:pt x="2764" y="80"/>
                </a:lnTo>
                <a:lnTo>
                  <a:pt x="2785" y="83"/>
                </a:lnTo>
                <a:lnTo>
                  <a:pt x="2807" y="88"/>
                </a:lnTo>
                <a:lnTo>
                  <a:pt x="2827" y="91"/>
                </a:lnTo>
                <a:lnTo>
                  <a:pt x="2847" y="95"/>
                </a:lnTo>
                <a:lnTo>
                  <a:pt x="2867" y="98"/>
                </a:lnTo>
                <a:lnTo>
                  <a:pt x="2888" y="103"/>
                </a:lnTo>
                <a:lnTo>
                  <a:pt x="2907" y="107"/>
                </a:lnTo>
                <a:lnTo>
                  <a:pt x="2925" y="111"/>
                </a:lnTo>
                <a:lnTo>
                  <a:pt x="2944" y="115"/>
                </a:lnTo>
                <a:lnTo>
                  <a:pt x="2962" y="120"/>
                </a:lnTo>
                <a:lnTo>
                  <a:pt x="2979" y="124"/>
                </a:lnTo>
                <a:lnTo>
                  <a:pt x="2997" y="128"/>
                </a:lnTo>
                <a:lnTo>
                  <a:pt x="3013" y="133"/>
                </a:lnTo>
                <a:lnTo>
                  <a:pt x="3030" y="137"/>
                </a:lnTo>
                <a:lnTo>
                  <a:pt x="3046" y="141"/>
                </a:lnTo>
                <a:lnTo>
                  <a:pt x="3062" y="146"/>
                </a:lnTo>
                <a:lnTo>
                  <a:pt x="3077" y="151"/>
                </a:lnTo>
                <a:lnTo>
                  <a:pt x="3092" y="156"/>
                </a:lnTo>
                <a:lnTo>
                  <a:pt x="3106" y="160"/>
                </a:lnTo>
                <a:lnTo>
                  <a:pt x="3120" y="165"/>
                </a:lnTo>
                <a:lnTo>
                  <a:pt x="3134" y="170"/>
                </a:lnTo>
                <a:lnTo>
                  <a:pt x="3147" y="175"/>
                </a:lnTo>
                <a:lnTo>
                  <a:pt x="3159" y="179"/>
                </a:lnTo>
                <a:lnTo>
                  <a:pt x="3171" y="185"/>
                </a:lnTo>
                <a:lnTo>
                  <a:pt x="3183" y="189"/>
                </a:lnTo>
                <a:lnTo>
                  <a:pt x="3194" y="194"/>
                </a:lnTo>
                <a:lnTo>
                  <a:pt x="3204" y="200"/>
                </a:lnTo>
                <a:lnTo>
                  <a:pt x="3215" y="205"/>
                </a:lnTo>
                <a:lnTo>
                  <a:pt x="3225" y="209"/>
                </a:lnTo>
                <a:lnTo>
                  <a:pt x="3234" y="215"/>
                </a:lnTo>
                <a:lnTo>
                  <a:pt x="3243" y="220"/>
                </a:lnTo>
                <a:lnTo>
                  <a:pt x="3251" y="225"/>
                </a:lnTo>
                <a:lnTo>
                  <a:pt x="3259" y="231"/>
                </a:lnTo>
                <a:lnTo>
                  <a:pt x="3266" y="236"/>
                </a:lnTo>
                <a:lnTo>
                  <a:pt x="3273" y="241"/>
                </a:lnTo>
                <a:lnTo>
                  <a:pt x="3279" y="247"/>
                </a:lnTo>
                <a:lnTo>
                  <a:pt x="3284" y="252"/>
                </a:lnTo>
                <a:lnTo>
                  <a:pt x="3290" y="257"/>
                </a:lnTo>
                <a:lnTo>
                  <a:pt x="3295" y="263"/>
                </a:lnTo>
                <a:lnTo>
                  <a:pt x="3299" y="268"/>
                </a:lnTo>
                <a:lnTo>
                  <a:pt x="3303" y="273"/>
                </a:lnTo>
                <a:lnTo>
                  <a:pt x="3307" y="279"/>
                </a:lnTo>
                <a:lnTo>
                  <a:pt x="3309" y="284"/>
                </a:lnTo>
                <a:lnTo>
                  <a:pt x="3311" y="289"/>
                </a:lnTo>
                <a:lnTo>
                  <a:pt x="3313" y="295"/>
                </a:lnTo>
                <a:lnTo>
                  <a:pt x="3314" y="300"/>
                </a:lnTo>
                <a:lnTo>
                  <a:pt x="3315" y="306"/>
                </a:lnTo>
                <a:lnTo>
                  <a:pt x="3315" y="312"/>
                </a:lnTo>
                <a:close/>
              </a:path>
            </a:pathLst>
          </a:custGeom>
          <a:solidFill>
            <a:srgbClr val="B2B2B2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4" name="Freeform 8"/>
          <p:cNvSpPr>
            <a:spLocks/>
          </p:cNvSpPr>
          <p:nvPr/>
        </p:nvSpPr>
        <p:spPr bwMode="auto">
          <a:xfrm>
            <a:off x="857250" y="4241800"/>
            <a:ext cx="876300" cy="163513"/>
          </a:xfrm>
          <a:custGeom>
            <a:avLst/>
            <a:gdLst>
              <a:gd name="T0" fmla="*/ 2147483647 w 3315"/>
              <a:gd name="T1" fmla="*/ 2147483647 h 622"/>
              <a:gd name="T2" fmla="*/ 2147483647 w 3315"/>
              <a:gd name="T3" fmla="*/ 2147483647 h 622"/>
              <a:gd name="T4" fmla="*/ 2147483647 w 3315"/>
              <a:gd name="T5" fmla="*/ 2147483647 h 622"/>
              <a:gd name="T6" fmla="*/ 2147483647 w 3315"/>
              <a:gd name="T7" fmla="*/ 2147483647 h 622"/>
              <a:gd name="T8" fmla="*/ 2147483647 w 3315"/>
              <a:gd name="T9" fmla="*/ 2147483647 h 622"/>
              <a:gd name="T10" fmla="*/ 2147483647 w 3315"/>
              <a:gd name="T11" fmla="*/ 2147483647 h 622"/>
              <a:gd name="T12" fmla="*/ 2147483647 w 3315"/>
              <a:gd name="T13" fmla="*/ 2147483647 h 622"/>
              <a:gd name="T14" fmla="*/ 2147483647 w 3315"/>
              <a:gd name="T15" fmla="*/ 2147483647 h 622"/>
              <a:gd name="T16" fmla="*/ 2147483647 w 3315"/>
              <a:gd name="T17" fmla="*/ 2147483647 h 622"/>
              <a:gd name="T18" fmla="*/ 2147483647 w 3315"/>
              <a:gd name="T19" fmla="*/ 2147483647 h 622"/>
              <a:gd name="T20" fmla="*/ 2147483647 w 3315"/>
              <a:gd name="T21" fmla="*/ 2147483647 h 622"/>
              <a:gd name="T22" fmla="*/ 2147483647 w 3315"/>
              <a:gd name="T23" fmla="*/ 2147483647 h 622"/>
              <a:gd name="T24" fmla="*/ 2147483647 w 3315"/>
              <a:gd name="T25" fmla="*/ 2147483647 h 622"/>
              <a:gd name="T26" fmla="*/ 2147483647 w 3315"/>
              <a:gd name="T27" fmla="*/ 2147483647 h 622"/>
              <a:gd name="T28" fmla="*/ 2147483647 w 3315"/>
              <a:gd name="T29" fmla="*/ 2147483647 h 622"/>
              <a:gd name="T30" fmla="*/ 2147483647 w 3315"/>
              <a:gd name="T31" fmla="*/ 2147483647 h 622"/>
              <a:gd name="T32" fmla="*/ 2147483647 w 3315"/>
              <a:gd name="T33" fmla="*/ 2147483647 h 622"/>
              <a:gd name="T34" fmla="*/ 2147483647 w 3315"/>
              <a:gd name="T35" fmla="*/ 2147483647 h 622"/>
              <a:gd name="T36" fmla="*/ 2147483647 w 3315"/>
              <a:gd name="T37" fmla="*/ 2147483647 h 622"/>
              <a:gd name="T38" fmla="*/ 2147483647 w 3315"/>
              <a:gd name="T39" fmla="*/ 2147483647 h 622"/>
              <a:gd name="T40" fmla="*/ 2147483647 w 3315"/>
              <a:gd name="T41" fmla="*/ 2147483647 h 622"/>
              <a:gd name="T42" fmla="*/ 2147483647 w 3315"/>
              <a:gd name="T43" fmla="*/ 2147483647 h 622"/>
              <a:gd name="T44" fmla="*/ 2147483647 w 3315"/>
              <a:gd name="T45" fmla="*/ 2147483647 h 622"/>
              <a:gd name="T46" fmla="*/ 2147483647 w 3315"/>
              <a:gd name="T47" fmla="*/ 2147483647 h 622"/>
              <a:gd name="T48" fmla="*/ 2147483647 w 3315"/>
              <a:gd name="T49" fmla="*/ 2147483647 h 622"/>
              <a:gd name="T50" fmla="*/ 2147483647 w 3315"/>
              <a:gd name="T51" fmla="*/ 2147483647 h 622"/>
              <a:gd name="T52" fmla="*/ 1570081910 w 3315"/>
              <a:gd name="T53" fmla="*/ 2147483647 h 622"/>
              <a:gd name="T54" fmla="*/ 720369090 w 3315"/>
              <a:gd name="T55" fmla="*/ 2147483647 h 622"/>
              <a:gd name="T56" fmla="*/ 203204321 w 3315"/>
              <a:gd name="T57" fmla="*/ 2147483647 h 622"/>
              <a:gd name="T58" fmla="*/ 0 w 3315"/>
              <a:gd name="T59" fmla="*/ 2147483647 h 622"/>
              <a:gd name="T60" fmla="*/ 147791233 w 3315"/>
              <a:gd name="T61" fmla="*/ 2147483647 h 622"/>
              <a:gd name="T62" fmla="*/ 609543178 w 3315"/>
              <a:gd name="T63" fmla="*/ 2147483647 h 622"/>
              <a:gd name="T64" fmla="*/ 1422290677 w 3315"/>
              <a:gd name="T65" fmla="*/ 2147483647 h 622"/>
              <a:gd name="T66" fmla="*/ 2147483647 w 3315"/>
              <a:gd name="T67" fmla="*/ 2147483647 h 622"/>
              <a:gd name="T68" fmla="*/ 2147483647 w 3315"/>
              <a:gd name="T69" fmla="*/ 2147483647 h 622"/>
              <a:gd name="T70" fmla="*/ 2147483647 w 3315"/>
              <a:gd name="T71" fmla="*/ 2147483647 h 622"/>
              <a:gd name="T72" fmla="*/ 2147483647 w 3315"/>
              <a:gd name="T73" fmla="*/ 1907568158 h 622"/>
              <a:gd name="T74" fmla="*/ 2147483647 w 3315"/>
              <a:gd name="T75" fmla="*/ 1471501332 h 622"/>
              <a:gd name="T76" fmla="*/ 2147483647 w 3315"/>
              <a:gd name="T77" fmla="*/ 1108204363 h 622"/>
              <a:gd name="T78" fmla="*/ 2147483647 w 3315"/>
              <a:gd name="T79" fmla="*/ 781188615 h 622"/>
              <a:gd name="T80" fmla="*/ 2147483647 w 3315"/>
              <a:gd name="T81" fmla="*/ 508698670 h 622"/>
              <a:gd name="T82" fmla="*/ 2147483647 w 3315"/>
              <a:gd name="T83" fmla="*/ 290665125 h 622"/>
              <a:gd name="T84" fmla="*/ 2147483647 w 3315"/>
              <a:gd name="T85" fmla="*/ 127157383 h 622"/>
              <a:gd name="T86" fmla="*/ 2147483647 w 3315"/>
              <a:gd name="T87" fmla="*/ 36350359 h 622"/>
              <a:gd name="T88" fmla="*/ 2147483647 w 3315"/>
              <a:gd name="T89" fmla="*/ 0 h 622"/>
              <a:gd name="T90" fmla="*/ 2147483647 w 3315"/>
              <a:gd name="T91" fmla="*/ 18175180 h 622"/>
              <a:gd name="T92" fmla="*/ 2147483647 w 3315"/>
              <a:gd name="T93" fmla="*/ 108982203 h 622"/>
              <a:gd name="T94" fmla="*/ 2147483647 w 3315"/>
              <a:gd name="T95" fmla="*/ 272489945 h 622"/>
              <a:gd name="T96" fmla="*/ 2147483647 w 3315"/>
              <a:gd name="T97" fmla="*/ 490523490 h 622"/>
              <a:gd name="T98" fmla="*/ 2147483647 w 3315"/>
              <a:gd name="T99" fmla="*/ 763013435 h 622"/>
              <a:gd name="T100" fmla="*/ 2147483647 w 3315"/>
              <a:gd name="T101" fmla="*/ 1071854003 h 622"/>
              <a:gd name="T102" fmla="*/ 2147483647 w 3315"/>
              <a:gd name="T103" fmla="*/ 1435220110 h 622"/>
              <a:gd name="T104" fmla="*/ 2147483647 w 3315"/>
              <a:gd name="T105" fmla="*/ 1853042618 h 622"/>
              <a:gd name="T106" fmla="*/ 2147483647 w 3315"/>
              <a:gd name="T107" fmla="*/ 2147483647 h 622"/>
              <a:gd name="T108" fmla="*/ 2147483647 w 3315"/>
              <a:gd name="T109" fmla="*/ 2147483647 h 622"/>
              <a:gd name="T110" fmla="*/ 2147483647 w 3315"/>
              <a:gd name="T111" fmla="*/ 2147483647 h 622"/>
              <a:gd name="T112" fmla="*/ 2147483647 w 3315"/>
              <a:gd name="T113" fmla="*/ 2147483647 h 622"/>
              <a:gd name="T114" fmla="*/ 2147483647 w 3315"/>
              <a:gd name="T115" fmla="*/ 2147483647 h 622"/>
              <a:gd name="T116" fmla="*/ 2147483647 w 3315"/>
              <a:gd name="T117" fmla="*/ 2147483647 h 622"/>
              <a:gd name="T118" fmla="*/ 2147483647 w 3315"/>
              <a:gd name="T119" fmla="*/ 2147483647 h 62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3315"/>
              <a:gd name="T181" fmla="*/ 0 h 622"/>
              <a:gd name="T182" fmla="*/ 3315 w 3315"/>
              <a:gd name="T183" fmla="*/ 622 h 622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3315" h="622">
                <a:moveTo>
                  <a:pt x="3315" y="310"/>
                </a:moveTo>
                <a:lnTo>
                  <a:pt x="3315" y="317"/>
                </a:lnTo>
                <a:lnTo>
                  <a:pt x="3314" y="322"/>
                </a:lnTo>
                <a:lnTo>
                  <a:pt x="3313" y="327"/>
                </a:lnTo>
                <a:lnTo>
                  <a:pt x="3311" y="333"/>
                </a:lnTo>
                <a:lnTo>
                  <a:pt x="3309" y="338"/>
                </a:lnTo>
                <a:lnTo>
                  <a:pt x="3307" y="343"/>
                </a:lnTo>
                <a:lnTo>
                  <a:pt x="3303" y="349"/>
                </a:lnTo>
                <a:lnTo>
                  <a:pt x="3299" y="354"/>
                </a:lnTo>
                <a:lnTo>
                  <a:pt x="3295" y="359"/>
                </a:lnTo>
                <a:lnTo>
                  <a:pt x="3290" y="365"/>
                </a:lnTo>
                <a:lnTo>
                  <a:pt x="3284" y="370"/>
                </a:lnTo>
                <a:lnTo>
                  <a:pt x="3279" y="375"/>
                </a:lnTo>
                <a:lnTo>
                  <a:pt x="3273" y="381"/>
                </a:lnTo>
                <a:lnTo>
                  <a:pt x="3266" y="386"/>
                </a:lnTo>
                <a:lnTo>
                  <a:pt x="3259" y="391"/>
                </a:lnTo>
                <a:lnTo>
                  <a:pt x="3251" y="397"/>
                </a:lnTo>
                <a:lnTo>
                  <a:pt x="3243" y="402"/>
                </a:lnTo>
                <a:lnTo>
                  <a:pt x="3234" y="407"/>
                </a:lnTo>
                <a:lnTo>
                  <a:pt x="3225" y="413"/>
                </a:lnTo>
                <a:lnTo>
                  <a:pt x="3215" y="417"/>
                </a:lnTo>
                <a:lnTo>
                  <a:pt x="3204" y="422"/>
                </a:lnTo>
                <a:lnTo>
                  <a:pt x="3194" y="428"/>
                </a:lnTo>
                <a:lnTo>
                  <a:pt x="3183" y="433"/>
                </a:lnTo>
                <a:lnTo>
                  <a:pt x="3171" y="437"/>
                </a:lnTo>
                <a:lnTo>
                  <a:pt x="3159" y="443"/>
                </a:lnTo>
                <a:lnTo>
                  <a:pt x="3147" y="448"/>
                </a:lnTo>
                <a:lnTo>
                  <a:pt x="3134" y="452"/>
                </a:lnTo>
                <a:lnTo>
                  <a:pt x="3120" y="458"/>
                </a:lnTo>
                <a:lnTo>
                  <a:pt x="3106" y="462"/>
                </a:lnTo>
                <a:lnTo>
                  <a:pt x="3092" y="467"/>
                </a:lnTo>
                <a:lnTo>
                  <a:pt x="3077" y="471"/>
                </a:lnTo>
                <a:lnTo>
                  <a:pt x="3062" y="476"/>
                </a:lnTo>
                <a:lnTo>
                  <a:pt x="3046" y="481"/>
                </a:lnTo>
                <a:lnTo>
                  <a:pt x="3030" y="485"/>
                </a:lnTo>
                <a:lnTo>
                  <a:pt x="3013" y="490"/>
                </a:lnTo>
                <a:lnTo>
                  <a:pt x="2997" y="494"/>
                </a:lnTo>
                <a:lnTo>
                  <a:pt x="2979" y="498"/>
                </a:lnTo>
                <a:lnTo>
                  <a:pt x="2962" y="502"/>
                </a:lnTo>
                <a:lnTo>
                  <a:pt x="2944" y="507"/>
                </a:lnTo>
                <a:lnTo>
                  <a:pt x="2925" y="511"/>
                </a:lnTo>
                <a:lnTo>
                  <a:pt x="2907" y="515"/>
                </a:lnTo>
                <a:lnTo>
                  <a:pt x="2888" y="519"/>
                </a:lnTo>
                <a:lnTo>
                  <a:pt x="2867" y="524"/>
                </a:lnTo>
                <a:lnTo>
                  <a:pt x="2847" y="527"/>
                </a:lnTo>
                <a:lnTo>
                  <a:pt x="2827" y="531"/>
                </a:lnTo>
                <a:lnTo>
                  <a:pt x="2807" y="535"/>
                </a:lnTo>
                <a:lnTo>
                  <a:pt x="2785" y="539"/>
                </a:lnTo>
                <a:lnTo>
                  <a:pt x="2764" y="543"/>
                </a:lnTo>
                <a:lnTo>
                  <a:pt x="2743" y="546"/>
                </a:lnTo>
                <a:lnTo>
                  <a:pt x="2720" y="549"/>
                </a:lnTo>
                <a:lnTo>
                  <a:pt x="2698" y="553"/>
                </a:lnTo>
                <a:lnTo>
                  <a:pt x="2674" y="557"/>
                </a:lnTo>
                <a:lnTo>
                  <a:pt x="2652" y="560"/>
                </a:lnTo>
                <a:lnTo>
                  <a:pt x="2628" y="563"/>
                </a:lnTo>
                <a:lnTo>
                  <a:pt x="2605" y="566"/>
                </a:lnTo>
                <a:lnTo>
                  <a:pt x="2580" y="569"/>
                </a:lnTo>
                <a:lnTo>
                  <a:pt x="2557" y="572"/>
                </a:lnTo>
                <a:lnTo>
                  <a:pt x="2532" y="575"/>
                </a:lnTo>
                <a:lnTo>
                  <a:pt x="2507" y="578"/>
                </a:lnTo>
                <a:lnTo>
                  <a:pt x="2482" y="580"/>
                </a:lnTo>
                <a:lnTo>
                  <a:pt x="2457" y="583"/>
                </a:lnTo>
                <a:lnTo>
                  <a:pt x="2431" y="585"/>
                </a:lnTo>
                <a:lnTo>
                  <a:pt x="2406" y="589"/>
                </a:lnTo>
                <a:lnTo>
                  <a:pt x="2380" y="591"/>
                </a:lnTo>
                <a:lnTo>
                  <a:pt x="2353" y="593"/>
                </a:lnTo>
                <a:lnTo>
                  <a:pt x="2327" y="595"/>
                </a:lnTo>
                <a:lnTo>
                  <a:pt x="2300" y="597"/>
                </a:lnTo>
                <a:lnTo>
                  <a:pt x="2273" y="599"/>
                </a:lnTo>
                <a:lnTo>
                  <a:pt x="2247" y="601"/>
                </a:lnTo>
                <a:lnTo>
                  <a:pt x="2219" y="604"/>
                </a:lnTo>
                <a:lnTo>
                  <a:pt x="2191" y="605"/>
                </a:lnTo>
                <a:lnTo>
                  <a:pt x="2165" y="607"/>
                </a:lnTo>
                <a:lnTo>
                  <a:pt x="2137" y="609"/>
                </a:lnTo>
                <a:lnTo>
                  <a:pt x="2109" y="610"/>
                </a:lnTo>
                <a:lnTo>
                  <a:pt x="2080" y="611"/>
                </a:lnTo>
                <a:lnTo>
                  <a:pt x="2053" y="613"/>
                </a:lnTo>
                <a:lnTo>
                  <a:pt x="2024" y="614"/>
                </a:lnTo>
                <a:lnTo>
                  <a:pt x="1996" y="615"/>
                </a:lnTo>
                <a:lnTo>
                  <a:pt x="1967" y="616"/>
                </a:lnTo>
                <a:lnTo>
                  <a:pt x="1939" y="617"/>
                </a:lnTo>
                <a:lnTo>
                  <a:pt x="1911" y="619"/>
                </a:lnTo>
                <a:lnTo>
                  <a:pt x="1882" y="619"/>
                </a:lnTo>
                <a:lnTo>
                  <a:pt x="1853" y="620"/>
                </a:lnTo>
                <a:lnTo>
                  <a:pt x="1824" y="621"/>
                </a:lnTo>
                <a:lnTo>
                  <a:pt x="1795" y="621"/>
                </a:lnTo>
                <a:lnTo>
                  <a:pt x="1766" y="621"/>
                </a:lnTo>
                <a:lnTo>
                  <a:pt x="1737" y="622"/>
                </a:lnTo>
                <a:lnTo>
                  <a:pt x="1708" y="622"/>
                </a:lnTo>
                <a:lnTo>
                  <a:pt x="1679" y="622"/>
                </a:lnTo>
                <a:lnTo>
                  <a:pt x="1651" y="622"/>
                </a:lnTo>
                <a:lnTo>
                  <a:pt x="1621" y="622"/>
                </a:lnTo>
                <a:lnTo>
                  <a:pt x="1592" y="622"/>
                </a:lnTo>
                <a:lnTo>
                  <a:pt x="1563" y="622"/>
                </a:lnTo>
                <a:lnTo>
                  <a:pt x="1534" y="621"/>
                </a:lnTo>
                <a:lnTo>
                  <a:pt x="1506" y="621"/>
                </a:lnTo>
                <a:lnTo>
                  <a:pt x="1477" y="620"/>
                </a:lnTo>
                <a:lnTo>
                  <a:pt x="1448" y="620"/>
                </a:lnTo>
                <a:lnTo>
                  <a:pt x="1419" y="619"/>
                </a:lnTo>
                <a:lnTo>
                  <a:pt x="1390" y="617"/>
                </a:lnTo>
                <a:lnTo>
                  <a:pt x="1362" y="616"/>
                </a:lnTo>
                <a:lnTo>
                  <a:pt x="1333" y="615"/>
                </a:lnTo>
                <a:lnTo>
                  <a:pt x="1305" y="614"/>
                </a:lnTo>
                <a:lnTo>
                  <a:pt x="1276" y="613"/>
                </a:lnTo>
                <a:lnTo>
                  <a:pt x="1249" y="612"/>
                </a:lnTo>
                <a:lnTo>
                  <a:pt x="1220" y="611"/>
                </a:lnTo>
                <a:lnTo>
                  <a:pt x="1192" y="609"/>
                </a:lnTo>
                <a:lnTo>
                  <a:pt x="1164" y="608"/>
                </a:lnTo>
                <a:lnTo>
                  <a:pt x="1137" y="606"/>
                </a:lnTo>
                <a:lnTo>
                  <a:pt x="1109" y="605"/>
                </a:lnTo>
                <a:lnTo>
                  <a:pt x="1082" y="603"/>
                </a:lnTo>
                <a:lnTo>
                  <a:pt x="1055" y="600"/>
                </a:lnTo>
                <a:lnTo>
                  <a:pt x="1028" y="598"/>
                </a:lnTo>
                <a:lnTo>
                  <a:pt x="1001" y="596"/>
                </a:lnTo>
                <a:lnTo>
                  <a:pt x="975" y="594"/>
                </a:lnTo>
                <a:lnTo>
                  <a:pt x="948" y="592"/>
                </a:lnTo>
                <a:lnTo>
                  <a:pt x="922" y="590"/>
                </a:lnTo>
                <a:lnTo>
                  <a:pt x="897" y="588"/>
                </a:lnTo>
                <a:lnTo>
                  <a:pt x="871" y="584"/>
                </a:lnTo>
                <a:lnTo>
                  <a:pt x="846" y="582"/>
                </a:lnTo>
                <a:lnTo>
                  <a:pt x="820" y="579"/>
                </a:lnTo>
                <a:lnTo>
                  <a:pt x="796" y="577"/>
                </a:lnTo>
                <a:lnTo>
                  <a:pt x="771" y="574"/>
                </a:lnTo>
                <a:lnTo>
                  <a:pt x="746" y="571"/>
                </a:lnTo>
                <a:lnTo>
                  <a:pt x="722" y="567"/>
                </a:lnTo>
                <a:lnTo>
                  <a:pt x="698" y="564"/>
                </a:lnTo>
                <a:lnTo>
                  <a:pt x="675" y="561"/>
                </a:lnTo>
                <a:lnTo>
                  <a:pt x="652" y="558"/>
                </a:lnTo>
                <a:lnTo>
                  <a:pt x="628" y="555"/>
                </a:lnTo>
                <a:lnTo>
                  <a:pt x="606" y="551"/>
                </a:lnTo>
                <a:lnTo>
                  <a:pt x="583" y="548"/>
                </a:lnTo>
                <a:lnTo>
                  <a:pt x="562" y="544"/>
                </a:lnTo>
                <a:lnTo>
                  <a:pt x="541" y="541"/>
                </a:lnTo>
                <a:lnTo>
                  <a:pt x="519" y="536"/>
                </a:lnTo>
                <a:lnTo>
                  <a:pt x="498" y="533"/>
                </a:lnTo>
                <a:lnTo>
                  <a:pt x="478" y="529"/>
                </a:lnTo>
                <a:lnTo>
                  <a:pt x="457" y="526"/>
                </a:lnTo>
                <a:lnTo>
                  <a:pt x="437" y="521"/>
                </a:lnTo>
                <a:lnTo>
                  <a:pt x="418" y="517"/>
                </a:lnTo>
                <a:lnTo>
                  <a:pt x="399" y="513"/>
                </a:lnTo>
                <a:lnTo>
                  <a:pt x="380" y="509"/>
                </a:lnTo>
                <a:lnTo>
                  <a:pt x="362" y="504"/>
                </a:lnTo>
                <a:lnTo>
                  <a:pt x="344" y="500"/>
                </a:lnTo>
                <a:lnTo>
                  <a:pt x="326" y="496"/>
                </a:lnTo>
                <a:lnTo>
                  <a:pt x="309" y="492"/>
                </a:lnTo>
                <a:lnTo>
                  <a:pt x="292" y="487"/>
                </a:lnTo>
                <a:lnTo>
                  <a:pt x="276" y="483"/>
                </a:lnTo>
                <a:lnTo>
                  <a:pt x="260" y="479"/>
                </a:lnTo>
                <a:lnTo>
                  <a:pt x="245" y="474"/>
                </a:lnTo>
                <a:lnTo>
                  <a:pt x="230" y="469"/>
                </a:lnTo>
                <a:lnTo>
                  <a:pt x="215" y="464"/>
                </a:lnTo>
                <a:lnTo>
                  <a:pt x="202" y="460"/>
                </a:lnTo>
                <a:lnTo>
                  <a:pt x="188" y="454"/>
                </a:lnTo>
                <a:lnTo>
                  <a:pt x="175" y="450"/>
                </a:lnTo>
                <a:lnTo>
                  <a:pt x="162" y="445"/>
                </a:lnTo>
                <a:lnTo>
                  <a:pt x="149" y="440"/>
                </a:lnTo>
                <a:lnTo>
                  <a:pt x="138" y="435"/>
                </a:lnTo>
                <a:lnTo>
                  <a:pt x="126" y="430"/>
                </a:lnTo>
                <a:lnTo>
                  <a:pt x="115" y="426"/>
                </a:lnTo>
                <a:lnTo>
                  <a:pt x="105" y="420"/>
                </a:lnTo>
                <a:lnTo>
                  <a:pt x="95" y="415"/>
                </a:lnTo>
                <a:lnTo>
                  <a:pt x="85" y="410"/>
                </a:lnTo>
                <a:lnTo>
                  <a:pt x="77" y="404"/>
                </a:lnTo>
                <a:lnTo>
                  <a:pt x="68" y="400"/>
                </a:lnTo>
                <a:lnTo>
                  <a:pt x="60" y="395"/>
                </a:lnTo>
                <a:lnTo>
                  <a:pt x="52" y="389"/>
                </a:lnTo>
                <a:lnTo>
                  <a:pt x="46" y="384"/>
                </a:lnTo>
                <a:lnTo>
                  <a:pt x="39" y="379"/>
                </a:lnTo>
                <a:lnTo>
                  <a:pt x="33" y="373"/>
                </a:lnTo>
                <a:lnTo>
                  <a:pt x="28" y="368"/>
                </a:lnTo>
                <a:lnTo>
                  <a:pt x="22" y="363"/>
                </a:lnTo>
                <a:lnTo>
                  <a:pt x="18" y="357"/>
                </a:lnTo>
                <a:lnTo>
                  <a:pt x="14" y="352"/>
                </a:lnTo>
                <a:lnTo>
                  <a:pt x="11" y="347"/>
                </a:lnTo>
                <a:lnTo>
                  <a:pt x="8" y="341"/>
                </a:lnTo>
                <a:lnTo>
                  <a:pt x="4" y="335"/>
                </a:lnTo>
                <a:lnTo>
                  <a:pt x="2" y="330"/>
                </a:lnTo>
                <a:lnTo>
                  <a:pt x="1" y="324"/>
                </a:lnTo>
                <a:lnTo>
                  <a:pt x="0" y="319"/>
                </a:lnTo>
                <a:lnTo>
                  <a:pt x="0" y="314"/>
                </a:lnTo>
                <a:lnTo>
                  <a:pt x="0" y="308"/>
                </a:lnTo>
                <a:lnTo>
                  <a:pt x="0" y="303"/>
                </a:lnTo>
                <a:lnTo>
                  <a:pt x="1" y="298"/>
                </a:lnTo>
                <a:lnTo>
                  <a:pt x="2" y="292"/>
                </a:lnTo>
                <a:lnTo>
                  <a:pt x="4" y="287"/>
                </a:lnTo>
                <a:lnTo>
                  <a:pt x="8" y="280"/>
                </a:lnTo>
                <a:lnTo>
                  <a:pt x="11" y="275"/>
                </a:lnTo>
                <a:lnTo>
                  <a:pt x="14" y="270"/>
                </a:lnTo>
                <a:lnTo>
                  <a:pt x="18" y="264"/>
                </a:lnTo>
                <a:lnTo>
                  <a:pt x="22" y="259"/>
                </a:lnTo>
                <a:lnTo>
                  <a:pt x="28" y="254"/>
                </a:lnTo>
                <a:lnTo>
                  <a:pt x="33" y="248"/>
                </a:lnTo>
                <a:lnTo>
                  <a:pt x="39" y="243"/>
                </a:lnTo>
                <a:lnTo>
                  <a:pt x="46" y="238"/>
                </a:lnTo>
                <a:lnTo>
                  <a:pt x="52" y="232"/>
                </a:lnTo>
                <a:lnTo>
                  <a:pt x="60" y="227"/>
                </a:lnTo>
                <a:lnTo>
                  <a:pt x="68" y="222"/>
                </a:lnTo>
                <a:lnTo>
                  <a:pt x="77" y="218"/>
                </a:lnTo>
                <a:lnTo>
                  <a:pt x="85" y="212"/>
                </a:lnTo>
                <a:lnTo>
                  <a:pt x="95" y="207"/>
                </a:lnTo>
                <a:lnTo>
                  <a:pt x="105" y="202"/>
                </a:lnTo>
                <a:lnTo>
                  <a:pt x="115" y="196"/>
                </a:lnTo>
                <a:lnTo>
                  <a:pt x="126" y="192"/>
                </a:lnTo>
                <a:lnTo>
                  <a:pt x="138" y="187"/>
                </a:lnTo>
                <a:lnTo>
                  <a:pt x="149" y="181"/>
                </a:lnTo>
                <a:lnTo>
                  <a:pt x="162" y="177"/>
                </a:lnTo>
                <a:lnTo>
                  <a:pt x="175" y="172"/>
                </a:lnTo>
                <a:lnTo>
                  <a:pt x="188" y="167"/>
                </a:lnTo>
                <a:lnTo>
                  <a:pt x="202" y="162"/>
                </a:lnTo>
                <a:lnTo>
                  <a:pt x="215" y="158"/>
                </a:lnTo>
                <a:lnTo>
                  <a:pt x="230" y="152"/>
                </a:lnTo>
                <a:lnTo>
                  <a:pt x="245" y="148"/>
                </a:lnTo>
                <a:lnTo>
                  <a:pt x="260" y="143"/>
                </a:lnTo>
                <a:lnTo>
                  <a:pt x="276" y="139"/>
                </a:lnTo>
                <a:lnTo>
                  <a:pt x="292" y="134"/>
                </a:lnTo>
                <a:lnTo>
                  <a:pt x="309" y="130"/>
                </a:lnTo>
                <a:lnTo>
                  <a:pt x="326" y="126"/>
                </a:lnTo>
                <a:lnTo>
                  <a:pt x="343" y="122"/>
                </a:lnTo>
                <a:lnTo>
                  <a:pt x="362" y="117"/>
                </a:lnTo>
                <a:lnTo>
                  <a:pt x="380" y="113"/>
                </a:lnTo>
                <a:lnTo>
                  <a:pt x="399" y="109"/>
                </a:lnTo>
                <a:lnTo>
                  <a:pt x="418" y="105"/>
                </a:lnTo>
                <a:lnTo>
                  <a:pt x="437" y="100"/>
                </a:lnTo>
                <a:lnTo>
                  <a:pt x="457" y="96"/>
                </a:lnTo>
                <a:lnTo>
                  <a:pt x="478" y="93"/>
                </a:lnTo>
                <a:lnTo>
                  <a:pt x="498" y="89"/>
                </a:lnTo>
                <a:lnTo>
                  <a:pt x="519" y="85"/>
                </a:lnTo>
                <a:lnTo>
                  <a:pt x="541" y="81"/>
                </a:lnTo>
                <a:lnTo>
                  <a:pt x="562" y="78"/>
                </a:lnTo>
                <a:lnTo>
                  <a:pt x="583" y="74"/>
                </a:lnTo>
                <a:lnTo>
                  <a:pt x="606" y="70"/>
                </a:lnTo>
                <a:lnTo>
                  <a:pt x="628" y="67"/>
                </a:lnTo>
                <a:lnTo>
                  <a:pt x="652" y="64"/>
                </a:lnTo>
                <a:lnTo>
                  <a:pt x="675" y="61"/>
                </a:lnTo>
                <a:lnTo>
                  <a:pt x="698" y="58"/>
                </a:lnTo>
                <a:lnTo>
                  <a:pt x="722" y="54"/>
                </a:lnTo>
                <a:lnTo>
                  <a:pt x="746" y="51"/>
                </a:lnTo>
                <a:lnTo>
                  <a:pt x="771" y="48"/>
                </a:lnTo>
                <a:lnTo>
                  <a:pt x="796" y="45"/>
                </a:lnTo>
                <a:lnTo>
                  <a:pt x="820" y="43"/>
                </a:lnTo>
                <a:lnTo>
                  <a:pt x="846" y="39"/>
                </a:lnTo>
                <a:lnTo>
                  <a:pt x="870" y="37"/>
                </a:lnTo>
                <a:lnTo>
                  <a:pt x="897" y="34"/>
                </a:lnTo>
                <a:lnTo>
                  <a:pt x="922" y="32"/>
                </a:lnTo>
                <a:lnTo>
                  <a:pt x="948" y="30"/>
                </a:lnTo>
                <a:lnTo>
                  <a:pt x="975" y="28"/>
                </a:lnTo>
                <a:lnTo>
                  <a:pt x="1001" y="26"/>
                </a:lnTo>
                <a:lnTo>
                  <a:pt x="1028" y="23"/>
                </a:lnTo>
                <a:lnTo>
                  <a:pt x="1055" y="21"/>
                </a:lnTo>
                <a:lnTo>
                  <a:pt x="1082" y="19"/>
                </a:lnTo>
                <a:lnTo>
                  <a:pt x="1109" y="17"/>
                </a:lnTo>
                <a:lnTo>
                  <a:pt x="1137" y="16"/>
                </a:lnTo>
                <a:lnTo>
                  <a:pt x="1164" y="14"/>
                </a:lnTo>
                <a:lnTo>
                  <a:pt x="1192" y="13"/>
                </a:lnTo>
                <a:lnTo>
                  <a:pt x="1220" y="11"/>
                </a:lnTo>
                <a:lnTo>
                  <a:pt x="1249" y="10"/>
                </a:lnTo>
                <a:lnTo>
                  <a:pt x="1276" y="9"/>
                </a:lnTo>
                <a:lnTo>
                  <a:pt x="1304" y="7"/>
                </a:lnTo>
                <a:lnTo>
                  <a:pt x="1333" y="6"/>
                </a:lnTo>
                <a:lnTo>
                  <a:pt x="1362" y="5"/>
                </a:lnTo>
                <a:lnTo>
                  <a:pt x="1390" y="4"/>
                </a:lnTo>
                <a:lnTo>
                  <a:pt x="1419" y="3"/>
                </a:lnTo>
                <a:lnTo>
                  <a:pt x="1448" y="2"/>
                </a:lnTo>
                <a:lnTo>
                  <a:pt x="1477" y="2"/>
                </a:lnTo>
                <a:lnTo>
                  <a:pt x="1506" y="1"/>
                </a:lnTo>
                <a:lnTo>
                  <a:pt x="1534" y="1"/>
                </a:lnTo>
                <a:lnTo>
                  <a:pt x="1563" y="0"/>
                </a:lnTo>
                <a:lnTo>
                  <a:pt x="1592" y="0"/>
                </a:lnTo>
                <a:lnTo>
                  <a:pt x="1621" y="0"/>
                </a:lnTo>
                <a:lnTo>
                  <a:pt x="1650" y="0"/>
                </a:lnTo>
                <a:lnTo>
                  <a:pt x="1679" y="0"/>
                </a:lnTo>
                <a:lnTo>
                  <a:pt x="1708" y="0"/>
                </a:lnTo>
                <a:lnTo>
                  <a:pt x="1737" y="0"/>
                </a:lnTo>
                <a:lnTo>
                  <a:pt x="1766" y="1"/>
                </a:lnTo>
                <a:lnTo>
                  <a:pt x="1795" y="1"/>
                </a:lnTo>
                <a:lnTo>
                  <a:pt x="1823" y="1"/>
                </a:lnTo>
                <a:lnTo>
                  <a:pt x="1853" y="2"/>
                </a:lnTo>
                <a:lnTo>
                  <a:pt x="1882" y="3"/>
                </a:lnTo>
                <a:lnTo>
                  <a:pt x="1910" y="3"/>
                </a:lnTo>
                <a:lnTo>
                  <a:pt x="1939" y="4"/>
                </a:lnTo>
                <a:lnTo>
                  <a:pt x="1967" y="5"/>
                </a:lnTo>
                <a:lnTo>
                  <a:pt x="1996" y="6"/>
                </a:lnTo>
                <a:lnTo>
                  <a:pt x="2024" y="7"/>
                </a:lnTo>
                <a:lnTo>
                  <a:pt x="2053" y="9"/>
                </a:lnTo>
                <a:lnTo>
                  <a:pt x="2080" y="11"/>
                </a:lnTo>
                <a:lnTo>
                  <a:pt x="2108" y="12"/>
                </a:lnTo>
                <a:lnTo>
                  <a:pt x="2137" y="13"/>
                </a:lnTo>
                <a:lnTo>
                  <a:pt x="2165" y="15"/>
                </a:lnTo>
                <a:lnTo>
                  <a:pt x="2191" y="17"/>
                </a:lnTo>
                <a:lnTo>
                  <a:pt x="2219" y="18"/>
                </a:lnTo>
                <a:lnTo>
                  <a:pt x="2247" y="20"/>
                </a:lnTo>
                <a:lnTo>
                  <a:pt x="2273" y="22"/>
                </a:lnTo>
                <a:lnTo>
                  <a:pt x="2300" y="25"/>
                </a:lnTo>
                <a:lnTo>
                  <a:pt x="2327" y="27"/>
                </a:lnTo>
                <a:lnTo>
                  <a:pt x="2353" y="29"/>
                </a:lnTo>
                <a:lnTo>
                  <a:pt x="2380" y="31"/>
                </a:lnTo>
                <a:lnTo>
                  <a:pt x="2406" y="33"/>
                </a:lnTo>
                <a:lnTo>
                  <a:pt x="2431" y="36"/>
                </a:lnTo>
                <a:lnTo>
                  <a:pt x="2457" y="38"/>
                </a:lnTo>
                <a:lnTo>
                  <a:pt x="2482" y="42"/>
                </a:lnTo>
                <a:lnTo>
                  <a:pt x="2507" y="44"/>
                </a:lnTo>
                <a:lnTo>
                  <a:pt x="2532" y="47"/>
                </a:lnTo>
                <a:lnTo>
                  <a:pt x="2557" y="50"/>
                </a:lnTo>
                <a:lnTo>
                  <a:pt x="2580" y="52"/>
                </a:lnTo>
                <a:lnTo>
                  <a:pt x="2605" y="55"/>
                </a:lnTo>
                <a:lnTo>
                  <a:pt x="2628" y="59"/>
                </a:lnTo>
                <a:lnTo>
                  <a:pt x="2652" y="62"/>
                </a:lnTo>
                <a:lnTo>
                  <a:pt x="2674" y="65"/>
                </a:lnTo>
                <a:lnTo>
                  <a:pt x="2698" y="68"/>
                </a:lnTo>
                <a:lnTo>
                  <a:pt x="2720" y="73"/>
                </a:lnTo>
                <a:lnTo>
                  <a:pt x="2743" y="76"/>
                </a:lnTo>
                <a:lnTo>
                  <a:pt x="2764" y="79"/>
                </a:lnTo>
                <a:lnTo>
                  <a:pt x="2785" y="83"/>
                </a:lnTo>
                <a:lnTo>
                  <a:pt x="2807" y="86"/>
                </a:lnTo>
                <a:lnTo>
                  <a:pt x="2827" y="91"/>
                </a:lnTo>
                <a:lnTo>
                  <a:pt x="2847" y="95"/>
                </a:lnTo>
                <a:lnTo>
                  <a:pt x="2867" y="98"/>
                </a:lnTo>
                <a:lnTo>
                  <a:pt x="2888" y="102"/>
                </a:lnTo>
                <a:lnTo>
                  <a:pt x="2907" y="107"/>
                </a:lnTo>
                <a:lnTo>
                  <a:pt x="2925" y="111"/>
                </a:lnTo>
                <a:lnTo>
                  <a:pt x="2944" y="115"/>
                </a:lnTo>
                <a:lnTo>
                  <a:pt x="2962" y="119"/>
                </a:lnTo>
                <a:lnTo>
                  <a:pt x="2979" y="124"/>
                </a:lnTo>
                <a:lnTo>
                  <a:pt x="2997" y="128"/>
                </a:lnTo>
                <a:lnTo>
                  <a:pt x="3013" y="132"/>
                </a:lnTo>
                <a:lnTo>
                  <a:pt x="3030" y="137"/>
                </a:lnTo>
                <a:lnTo>
                  <a:pt x="3046" y="141"/>
                </a:lnTo>
                <a:lnTo>
                  <a:pt x="3062" y="146"/>
                </a:lnTo>
                <a:lnTo>
                  <a:pt x="3077" y="150"/>
                </a:lnTo>
                <a:lnTo>
                  <a:pt x="3092" y="155"/>
                </a:lnTo>
                <a:lnTo>
                  <a:pt x="3106" y="160"/>
                </a:lnTo>
                <a:lnTo>
                  <a:pt x="3120" y="164"/>
                </a:lnTo>
                <a:lnTo>
                  <a:pt x="3134" y="170"/>
                </a:lnTo>
                <a:lnTo>
                  <a:pt x="3147" y="174"/>
                </a:lnTo>
                <a:lnTo>
                  <a:pt x="3159" y="179"/>
                </a:lnTo>
                <a:lnTo>
                  <a:pt x="3171" y="184"/>
                </a:lnTo>
                <a:lnTo>
                  <a:pt x="3183" y="189"/>
                </a:lnTo>
                <a:lnTo>
                  <a:pt x="3194" y="194"/>
                </a:lnTo>
                <a:lnTo>
                  <a:pt x="3204" y="199"/>
                </a:lnTo>
                <a:lnTo>
                  <a:pt x="3215" y="205"/>
                </a:lnTo>
                <a:lnTo>
                  <a:pt x="3225" y="209"/>
                </a:lnTo>
                <a:lnTo>
                  <a:pt x="3234" y="214"/>
                </a:lnTo>
                <a:lnTo>
                  <a:pt x="3243" y="220"/>
                </a:lnTo>
                <a:lnTo>
                  <a:pt x="3251" y="225"/>
                </a:lnTo>
                <a:lnTo>
                  <a:pt x="3259" y="230"/>
                </a:lnTo>
                <a:lnTo>
                  <a:pt x="3266" y="236"/>
                </a:lnTo>
                <a:lnTo>
                  <a:pt x="3273" y="241"/>
                </a:lnTo>
                <a:lnTo>
                  <a:pt x="3279" y="246"/>
                </a:lnTo>
                <a:lnTo>
                  <a:pt x="3284" y="252"/>
                </a:lnTo>
                <a:lnTo>
                  <a:pt x="3290" y="257"/>
                </a:lnTo>
                <a:lnTo>
                  <a:pt x="3295" y="262"/>
                </a:lnTo>
                <a:lnTo>
                  <a:pt x="3299" y="268"/>
                </a:lnTo>
                <a:lnTo>
                  <a:pt x="3303" y="273"/>
                </a:lnTo>
                <a:lnTo>
                  <a:pt x="3307" y="278"/>
                </a:lnTo>
                <a:lnTo>
                  <a:pt x="3309" y="284"/>
                </a:lnTo>
                <a:lnTo>
                  <a:pt x="3311" y="289"/>
                </a:lnTo>
                <a:lnTo>
                  <a:pt x="3313" y="294"/>
                </a:lnTo>
                <a:lnTo>
                  <a:pt x="3314" y="300"/>
                </a:lnTo>
                <a:lnTo>
                  <a:pt x="3315" y="305"/>
                </a:lnTo>
                <a:lnTo>
                  <a:pt x="3315" y="310"/>
                </a:lnTo>
                <a:close/>
              </a:path>
            </a:pathLst>
          </a:custGeom>
          <a:solidFill>
            <a:srgbClr val="B2B2B2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5" name="Freeform 9"/>
          <p:cNvSpPr>
            <a:spLocks/>
          </p:cNvSpPr>
          <p:nvPr/>
        </p:nvSpPr>
        <p:spPr bwMode="auto">
          <a:xfrm>
            <a:off x="2627313" y="4459288"/>
            <a:ext cx="765175" cy="461962"/>
          </a:xfrm>
          <a:custGeom>
            <a:avLst/>
            <a:gdLst>
              <a:gd name="T0" fmla="*/ 2147483647 w 2888"/>
              <a:gd name="T1" fmla="*/ 1277996442 h 1746"/>
              <a:gd name="T2" fmla="*/ 2147483647 w 2888"/>
              <a:gd name="T3" fmla="*/ 2018920784 h 1746"/>
              <a:gd name="T4" fmla="*/ 2147483647 w 2888"/>
              <a:gd name="T5" fmla="*/ 2147483647 h 1746"/>
              <a:gd name="T6" fmla="*/ 2147483647 w 2888"/>
              <a:gd name="T7" fmla="*/ 2147483647 h 1746"/>
              <a:gd name="T8" fmla="*/ 2147483647 w 2888"/>
              <a:gd name="T9" fmla="*/ 2147483647 h 1746"/>
              <a:gd name="T10" fmla="*/ 2147483647 w 2888"/>
              <a:gd name="T11" fmla="*/ 2147483647 h 1746"/>
              <a:gd name="T12" fmla="*/ 2147483647 w 2888"/>
              <a:gd name="T13" fmla="*/ 2147483647 h 1746"/>
              <a:gd name="T14" fmla="*/ 2147483647 w 2888"/>
              <a:gd name="T15" fmla="*/ 2147483647 h 1746"/>
              <a:gd name="T16" fmla="*/ 2147483647 w 2888"/>
              <a:gd name="T17" fmla="*/ 2147483647 h 1746"/>
              <a:gd name="T18" fmla="*/ 2147483647 w 2888"/>
              <a:gd name="T19" fmla="*/ 2147483647 h 1746"/>
              <a:gd name="T20" fmla="*/ 2147483647 w 2888"/>
              <a:gd name="T21" fmla="*/ 2147483647 h 1746"/>
              <a:gd name="T22" fmla="*/ 2147483647 w 2888"/>
              <a:gd name="T23" fmla="*/ 2147483647 h 1746"/>
              <a:gd name="T24" fmla="*/ 2147483647 w 2888"/>
              <a:gd name="T25" fmla="*/ 2147483647 h 1746"/>
              <a:gd name="T26" fmla="*/ 2147483647 w 2888"/>
              <a:gd name="T27" fmla="*/ 2147483647 h 1746"/>
              <a:gd name="T28" fmla="*/ 2147483647 w 2888"/>
              <a:gd name="T29" fmla="*/ 2147483647 h 1746"/>
              <a:gd name="T30" fmla="*/ 2147483647 w 2888"/>
              <a:gd name="T31" fmla="*/ 2147483647 h 1746"/>
              <a:gd name="T32" fmla="*/ 2147483647 w 2888"/>
              <a:gd name="T33" fmla="*/ 2147483647 h 1746"/>
              <a:gd name="T34" fmla="*/ 2147483647 w 2888"/>
              <a:gd name="T35" fmla="*/ 2147483647 h 1746"/>
              <a:gd name="T36" fmla="*/ 2147483647 w 2888"/>
              <a:gd name="T37" fmla="*/ 2147483647 h 1746"/>
              <a:gd name="T38" fmla="*/ 2147483647 w 2888"/>
              <a:gd name="T39" fmla="*/ 2147483647 h 1746"/>
              <a:gd name="T40" fmla="*/ 2147483647 w 2888"/>
              <a:gd name="T41" fmla="*/ 2147483647 h 1746"/>
              <a:gd name="T42" fmla="*/ 2147483647 w 2888"/>
              <a:gd name="T43" fmla="*/ 2147483647 h 1746"/>
              <a:gd name="T44" fmla="*/ 2147483647 w 2888"/>
              <a:gd name="T45" fmla="*/ 2147483647 h 1746"/>
              <a:gd name="T46" fmla="*/ 2147483647 w 2888"/>
              <a:gd name="T47" fmla="*/ 2147483647 h 1746"/>
              <a:gd name="T48" fmla="*/ 2147483647 w 2888"/>
              <a:gd name="T49" fmla="*/ 2147483647 h 1746"/>
              <a:gd name="T50" fmla="*/ 2147483647 w 2888"/>
              <a:gd name="T51" fmla="*/ 2147483647 h 1746"/>
              <a:gd name="T52" fmla="*/ 2147483647 w 2888"/>
              <a:gd name="T53" fmla="*/ 2147483647 h 1746"/>
              <a:gd name="T54" fmla="*/ 1432117480 w 2888"/>
              <a:gd name="T55" fmla="*/ 2147483647 h 1746"/>
              <a:gd name="T56" fmla="*/ 650949581 w 2888"/>
              <a:gd name="T57" fmla="*/ 2147483647 h 1746"/>
              <a:gd name="T58" fmla="*/ 185955542 w 2888"/>
              <a:gd name="T59" fmla="*/ 2147483647 h 1746"/>
              <a:gd name="T60" fmla="*/ 0 w 2888"/>
              <a:gd name="T61" fmla="*/ 2147483647 h 1746"/>
              <a:gd name="T62" fmla="*/ 130218054 w 2888"/>
              <a:gd name="T63" fmla="*/ 2147483647 h 1746"/>
              <a:gd name="T64" fmla="*/ 539404393 w 2888"/>
              <a:gd name="T65" fmla="*/ 2147483647 h 1746"/>
              <a:gd name="T66" fmla="*/ 1227559284 w 2888"/>
              <a:gd name="T67" fmla="*/ 2147483647 h 1746"/>
              <a:gd name="T68" fmla="*/ 2147483647 w 2888"/>
              <a:gd name="T69" fmla="*/ 2147483647 h 1746"/>
              <a:gd name="T70" fmla="*/ 2147483647 w 2888"/>
              <a:gd name="T71" fmla="*/ 2147483647 h 1746"/>
              <a:gd name="T72" fmla="*/ 2147483647 w 2888"/>
              <a:gd name="T73" fmla="*/ 2147483647 h 1746"/>
              <a:gd name="T74" fmla="*/ 2147483647 w 2888"/>
              <a:gd name="T75" fmla="*/ 2147483647 h 1746"/>
              <a:gd name="T76" fmla="*/ 2147483647 w 2888"/>
              <a:gd name="T77" fmla="*/ 2147483647 h 1746"/>
              <a:gd name="T78" fmla="*/ 2147483647 w 2888"/>
              <a:gd name="T79" fmla="*/ 2147483647 h 1746"/>
              <a:gd name="T80" fmla="*/ 2147483647 w 2888"/>
              <a:gd name="T81" fmla="*/ 2147483647 h 1746"/>
              <a:gd name="T82" fmla="*/ 2147483647 w 2888"/>
              <a:gd name="T83" fmla="*/ 2147483647 h 1746"/>
              <a:gd name="T84" fmla="*/ 2147483647 w 2888"/>
              <a:gd name="T85" fmla="*/ 2147483647 h 1746"/>
              <a:gd name="T86" fmla="*/ 2147483647 w 2888"/>
              <a:gd name="T87" fmla="*/ 2147483647 h 1746"/>
              <a:gd name="T88" fmla="*/ 2147483647 w 2888"/>
              <a:gd name="T89" fmla="*/ 2147483647 h 1746"/>
              <a:gd name="T90" fmla="*/ 2147483647 w 2888"/>
              <a:gd name="T91" fmla="*/ 2147483647 h 1746"/>
              <a:gd name="T92" fmla="*/ 2147483647 w 2888"/>
              <a:gd name="T93" fmla="*/ 2147483647 h 1746"/>
              <a:gd name="T94" fmla="*/ 2147483647 w 2888"/>
              <a:gd name="T95" fmla="*/ 2147483647 h 1746"/>
              <a:gd name="T96" fmla="*/ 2147483647 w 2888"/>
              <a:gd name="T97" fmla="*/ 2147483647 h 1746"/>
              <a:gd name="T98" fmla="*/ 2147483647 w 2888"/>
              <a:gd name="T99" fmla="*/ 2147483647 h 1746"/>
              <a:gd name="T100" fmla="*/ 2147483647 w 2888"/>
              <a:gd name="T101" fmla="*/ 2147483647 h 1746"/>
              <a:gd name="T102" fmla="*/ 2147483647 w 2888"/>
              <a:gd name="T103" fmla="*/ 2147483647 h 1746"/>
              <a:gd name="T104" fmla="*/ 2147483647 w 2888"/>
              <a:gd name="T105" fmla="*/ 1426195227 h 1746"/>
              <a:gd name="T106" fmla="*/ 2147483647 w 2888"/>
              <a:gd name="T107" fmla="*/ 814988810 h 1746"/>
              <a:gd name="T108" fmla="*/ 2147483647 w 2888"/>
              <a:gd name="T109" fmla="*/ 370462039 h 1746"/>
              <a:gd name="T110" fmla="*/ 2147483647 w 2888"/>
              <a:gd name="T111" fmla="*/ 111096569 h 1746"/>
              <a:gd name="T112" fmla="*/ 2147483647 w 2888"/>
              <a:gd name="T113" fmla="*/ 0 h 1746"/>
              <a:gd name="T114" fmla="*/ 2147483647 w 2888"/>
              <a:gd name="T115" fmla="*/ 74064468 h 1746"/>
              <a:gd name="T116" fmla="*/ 2147483647 w 2888"/>
              <a:gd name="T117" fmla="*/ 351911063 h 1746"/>
              <a:gd name="T118" fmla="*/ 2147483647 w 2888"/>
              <a:gd name="T119" fmla="*/ 796437569 h 174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888"/>
              <a:gd name="T181" fmla="*/ 0 h 1746"/>
              <a:gd name="T182" fmla="*/ 2888 w 2888"/>
              <a:gd name="T183" fmla="*/ 1746 h 174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888" h="1746">
                <a:moveTo>
                  <a:pt x="2879" y="43"/>
                </a:moveTo>
                <a:lnTo>
                  <a:pt x="2882" y="47"/>
                </a:lnTo>
                <a:lnTo>
                  <a:pt x="2885" y="52"/>
                </a:lnTo>
                <a:lnTo>
                  <a:pt x="2886" y="58"/>
                </a:lnTo>
                <a:lnTo>
                  <a:pt x="2887" y="63"/>
                </a:lnTo>
                <a:lnTo>
                  <a:pt x="2888" y="69"/>
                </a:lnTo>
                <a:lnTo>
                  <a:pt x="2888" y="75"/>
                </a:lnTo>
                <a:lnTo>
                  <a:pt x="2888" y="81"/>
                </a:lnTo>
                <a:lnTo>
                  <a:pt x="2888" y="88"/>
                </a:lnTo>
                <a:lnTo>
                  <a:pt x="2887" y="95"/>
                </a:lnTo>
                <a:lnTo>
                  <a:pt x="2885" y="101"/>
                </a:lnTo>
                <a:lnTo>
                  <a:pt x="2882" y="109"/>
                </a:lnTo>
                <a:lnTo>
                  <a:pt x="2880" y="116"/>
                </a:lnTo>
                <a:lnTo>
                  <a:pt x="2877" y="125"/>
                </a:lnTo>
                <a:lnTo>
                  <a:pt x="2874" y="132"/>
                </a:lnTo>
                <a:lnTo>
                  <a:pt x="2871" y="141"/>
                </a:lnTo>
                <a:lnTo>
                  <a:pt x="2866" y="149"/>
                </a:lnTo>
                <a:lnTo>
                  <a:pt x="2862" y="158"/>
                </a:lnTo>
                <a:lnTo>
                  <a:pt x="2857" y="167"/>
                </a:lnTo>
                <a:lnTo>
                  <a:pt x="2851" y="175"/>
                </a:lnTo>
                <a:lnTo>
                  <a:pt x="2846" y="185"/>
                </a:lnTo>
                <a:lnTo>
                  <a:pt x="2840" y="194"/>
                </a:lnTo>
                <a:lnTo>
                  <a:pt x="2832" y="204"/>
                </a:lnTo>
                <a:lnTo>
                  <a:pt x="2826" y="215"/>
                </a:lnTo>
                <a:lnTo>
                  <a:pt x="2818" y="224"/>
                </a:lnTo>
                <a:lnTo>
                  <a:pt x="2810" y="235"/>
                </a:lnTo>
                <a:lnTo>
                  <a:pt x="2801" y="245"/>
                </a:lnTo>
                <a:lnTo>
                  <a:pt x="2793" y="256"/>
                </a:lnTo>
                <a:lnTo>
                  <a:pt x="2783" y="267"/>
                </a:lnTo>
                <a:lnTo>
                  <a:pt x="2774" y="277"/>
                </a:lnTo>
                <a:lnTo>
                  <a:pt x="2764" y="289"/>
                </a:lnTo>
                <a:lnTo>
                  <a:pt x="2753" y="300"/>
                </a:lnTo>
                <a:lnTo>
                  <a:pt x="2743" y="312"/>
                </a:lnTo>
                <a:lnTo>
                  <a:pt x="2731" y="323"/>
                </a:lnTo>
                <a:lnTo>
                  <a:pt x="2719" y="336"/>
                </a:lnTo>
                <a:lnTo>
                  <a:pt x="2708" y="348"/>
                </a:lnTo>
                <a:lnTo>
                  <a:pt x="2695" y="360"/>
                </a:lnTo>
                <a:lnTo>
                  <a:pt x="2682" y="372"/>
                </a:lnTo>
                <a:lnTo>
                  <a:pt x="2669" y="385"/>
                </a:lnTo>
                <a:lnTo>
                  <a:pt x="2655" y="398"/>
                </a:lnTo>
                <a:lnTo>
                  <a:pt x="2641" y="411"/>
                </a:lnTo>
                <a:lnTo>
                  <a:pt x="2628" y="424"/>
                </a:lnTo>
                <a:lnTo>
                  <a:pt x="2613" y="436"/>
                </a:lnTo>
                <a:lnTo>
                  <a:pt x="2598" y="450"/>
                </a:lnTo>
                <a:lnTo>
                  <a:pt x="2583" y="463"/>
                </a:lnTo>
                <a:lnTo>
                  <a:pt x="2567" y="477"/>
                </a:lnTo>
                <a:lnTo>
                  <a:pt x="2551" y="491"/>
                </a:lnTo>
                <a:lnTo>
                  <a:pt x="2534" y="505"/>
                </a:lnTo>
                <a:lnTo>
                  <a:pt x="2518" y="518"/>
                </a:lnTo>
                <a:lnTo>
                  <a:pt x="2501" y="532"/>
                </a:lnTo>
                <a:lnTo>
                  <a:pt x="2483" y="546"/>
                </a:lnTo>
                <a:lnTo>
                  <a:pt x="2465" y="561"/>
                </a:lnTo>
                <a:lnTo>
                  <a:pt x="2447" y="575"/>
                </a:lnTo>
                <a:lnTo>
                  <a:pt x="2429" y="590"/>
                </a:lnTo>
                <a:lnTo>
                  <a:pt x="2410" y="604"/>
                </a:lnTo>
                <a:lnTo>
                  <a:pt x="2392" y="619"/>
                </a:lnTo>
                <a:lnTo>
                  <a:pt x="2373" y="634"/>
                </a:lnTo>
                <a:lnTo>
                  <a:pt x="2352" y="648"/>
                </a:lnTo>
                <a:lnTo>
                  <a:pt x="2333" y="662"/>
                </a:lnTo>
                <a:lnTo>
                  <a:pt x="2313" y="677"/>
                </a:lnTo>
                <a:lnTo>
                  <a:pt x="2293" y="692"/>
                </a:lnTo>
                <a:lnTo>
                  <a:pt x="2272" y="707"/>
                </a:lnTo>
                <a:lnTo>
                  <a:pt x="2251" y="722"/>
                </a:lnTo>
                <a:lnTo>
                  <a:pt x="2230" y="737"/>
                </a:lnTo>
                <a:lnTo>
                  <a:pt x="2208" y="753"/>
                </a:lnTo>
                <a:lnTo>
                  <a:pt x="2187" y="768"/>
                </a:lnTo>
                <a:lnTo>
                  <a:pt x="2166" y="783"/>
                </a:lnTo>
                <a:lnTo>
                  <a:pt x="2143" y="798"/>
                </a:lnTo>
                <a:lnTo>
                  <a:pt x="2121" y="814"/>
                </a:lnTo>
                <a:lnTo>
                  <a:pt x="2099" y="829"/>
                </a:lnTo>
                <a:lnTo>
                  <a:pt x="2076" y="844"/>
                </a:lnTo>
                <a:lnTo>
                  <a:pt x="2053" y="859"/>
                </a:lnTo>
                <a:lnTo>
                  <a:pt x="2030" y="875"/>
                </a:lnTo>
                <a:lnTo>
                  <a:pt x="2007" y="890"/>
                </a:lnTo>
                <a:lnTo>
                  <a:pt x="1983" y="905"/>
                </a:lnTo>
                <a:lnTo>
                  <a:pt x="1960" y="921"/>
                </a:lnTo>
                <a:lnTo>
                  <a:pt x="1937" y="935"/>
                </a:lnTo>
                <a:lnTo>
                  <a:pt x="1913" y="950"/>
                </a:lnTo>
                <a:lnTo>
                  <a:pt x="1889" y="966"/>
                </a:lnTo>
                <a:lnTo>
                  <a:pt x="1865" y="981"/>
                </a:lnTo>
                <a:lnTo>
                  <a:pt x="1841" y="996"/>
                </a:lnTo>
                <a:lnTo>
                  <a:pt x="1816" y="1011"/>
                </a:lnTo>
                <a:lnTo>
                  <a:pt x="1792" y="1026"/>
                </a:lnTo>
                <a:lnTo>
                  <a:pt x="1767" y="1041"/>
                </a:lnTo>
                <a:lnTo>
                  <a:pt x="1743" y="1056"/>
                </a:lnTo>
                <a:lnTo>
                  <a:pt x="1718" y="1071"/>
                </a:lnTo>
                <a:lnTo>
                  <a:pt x="1692" y="1086"/>
                </a:lnTo>
                <a:lnTo>
                  <a:pt x="1668" y="1101"/>
                </a:lnTo>
                <a:lnTo>
                  <a:pt x="1643" y="1116"/>
                </a:lnTo>
                <a:lnTo>
                  <a:pt x="1618" y="1131"/>
                </a:lnTo>
                <a:lnTo>
                  <a:pt x="1592" y="1144"/>
                </a:lnTo>
                <a:lnTo>
                  <a:pt x="1568" y="1159"/>
                </a:lnTo>
                <a:lnTo>
                  <a:pt x="1542" y="1173"/>
                </a:lnTo>
                <a:lnTo>
                  <a:pt x="1518" y="1188"/>
                </a:lnTo>
                <a:lnTo>
                  <a:pt x="1492" y="1202"/>
                </a:lnTo>
                <a:lnTo>
                  <a:pt x="1466" y="1216"/>
                </a:lnTo>
                <a:lnTo>
                  <a:pt x="1442" y="1230"/>
                </a:lnTo>
                <a:lnTo>
                  <a:pt x="1416" y="1244"/>
                </a:lnTo>
                <a:lnTo>
                  <a:pt x="1391" y="1258"/>
                </a:lnTo>
                <a:lnTo>
                  <a:pt x="1365" y="1271"/>
                </a:lnTo>
                <a:lnTo>
                  <a:pt x="1341" y="1285"/>
                </a:lnTo>
                <a:lnTo>
                  <a:pt x="1315" y="1298"/>
                </a:lnTo>
                <a:lnTo>
                  <a:pt x="1290" y="1312"/>
                </a:lnTo>
                <a:lnTo>
                  <a:pt x="1265" y="1325"/>
                </a:lnTo>
                <a:lnTo>
                  <a:pt x="1240" y="1338"/>
                </a:lnTo>
                <a:lnTo>
                  <a:pt x="1215" y="1350"/>
                </a:lnTo>
                <a:lnTo>
                  <a:pt x="1190" y="1363"/>
                </a:lnTo>
                <a:lnTo>
                  <a:pt x="1165" y="1376"/>
                </a:lnTo>
                <a:lnTo>
                  <a:pt x="1140" y="1389"/>
                </a:lnTo>
                <a:lnTo>
                  <a:pt x="1116" y="1400"/>
                </a:lnTo>
                <a:lnTo>
                  <a:pt x="1091" y="1412"/>
                </a:lnTo>
                <a:lnTo>
                  <a:pt x="1066" y="1425"/>
                </a:lnTo>
                <a:lnTo>
                  <a:pt x="1042" y="1437"/>
                </a:lnTo>
                <a:lnTo>
                  <a:pt x="1018" y="1448"/>
                </a:lnTo>
                <a:lnTo>
                  <a:pt x="994" y="1459"/>
                </a:lnTo>
                <a:lnTo>
                  <a:pt x="971" y="1471"/>
                </a:lnTo>
                <a:lnTo>
                  <a:pt x="946" y="1482"/>
                </a:lnTo>
                <a:lnTo>
                  <a:pt x="923" y="1492"/>
                </a:lnTo>
                <a:lnTo>
                  <a:pt x="899" y="1503"/>
                </a:lnTo>
                <a:lnTo>
                  <a:pt x="876" y="1513"/>
                </a:lnTo>
                <a:lnTo>
                  <a:pt x="853" y="1524"/>
                </a:lnTo>
                <a:lnTo>
                  <a:pt x="830" y="1534"/>
                </a:lnTo>
                <a:lnTo>
                  <a:pt x="807" y="1543"/>
                </a:lnTo>
                <a:lnTo>
                  <a:pt x="785" y="1554"/>
                </a:lnTo>
                <a:lnTo>
                  <a:pt x="763" y="1563"/>
                </a:lnTo>
                <a:lnTo>
                  <a:pt x="740" y="1572"/>
                </a:lnTo>
                <a:lnTo>
                  <a:pt x="718" y="1582"/>
                </a:lnTo>
                <a:lnTo>
                  <a:pt x="696" y="1590"/>
                </a:lnTo>
                <a:lnTo>
                  <a:pt x="675" y="1599"/>
                </a:lnTo>
                <a:lnTo>
                  <a:pt x="654" y="1607"/>
                </a:lnTo>
                <a:lnTo>
                  <a:pt x="632" y="1615"/>
                </a:lnTo>
                <a:lnTo>
                  <a:pt x="611" y="1623"/>
                </a:lnTo>
                <a:lnTo>
                  <a:pt x="591" y="1631"/>
                </a:lnTo>
                <a:lnTo>
                  <a:pt x="571" y="1638"/>
                </a:lnTo>
                <a:lnTo>
                  <a:pt x="550" y="1646"/>
                </a:lnTo>
                <a:lnTo>
                  <a:pt x="531" y="1652"/>
                </a:lnTo>
                <a:lnTo>
                  <a:pt x="512" y="1660"/>
                </a:lnTo>
                <a:lnTo>
                  <a:pt x="493" y="1666"/>
                </a:lnTo>
                <a:lnTo>
                  <a:pt x="474" y="1672"/>
                </a:lnTo>
                <a:lnTo>
                  <a:pt x="455" y="1678"/>
                </a:lnTo>
                <a:lnTo>
                  <a:pt x="437" y="1684"/>
                </a:lnTo>
                <a:lnTo>
                  <a:pt x="419" y="1689"/>
                </a:lnTo>
                <a:lnTo>
                  <a:pt x="401" y="1695"/>
                </a:lnTo>
                <a:lnTo>
                  <a:pt x="384" y="1700"/>
                </a:lnTo>
                <a:lnTo>
                  <a:pt x="367" y="1704"/>
                </a:lnTo>
                <a:lnTo>
                  <a:pt x="350" y="1709"/>
                </a:lnTo>
                <a:lnTo>
                  <a:pt x="334" y="1713"/>
                </a:lnTo>
                <a:lnTo>
                  <a:pt x="318" y="1717"/>
                </a:lnTo>
                <a:lnTo>
                  <a:pt x="302" y="1721"/>
                </a:lnTo>
                <a:lnTo>
                  <a:pt x="287" y="1725"/>
                </a:lnTo>
                <a:lnTo>
                  <a:pt x="272" y="1728"/>
                </a:lnTo>
                <a:lnTo>
                  <a:pt x="257" y="1731"/>
                </a:lnTo>
                <a:lnTo>
                  <a:pt x="243" y="1733"/>
                </a:lnTo>
                <a:lnTo>
                  <a:pt x="229" y="1735"/>
                </a:lnTo>
                <a:lnTo>
                  <a:pt x="216" y="1737"/>
                </a:lnTo>
                <a:lnTo>
                  <a:pt x="203" y="1740"/>
                </a:lnTo>
                <a:lnTo>
                  <a:pt x="190" y="1742"/>
                </a:lnTo>
                <a:lnTo>
                  <a:pt x="178" y="1743"/>
                </a:lnTo>
                <a:lnTo>
                  <a:pt x="165" y="1744"/>
                </a:lnTo>
                <a:lnTo>
                  <a:pt x="155" y="1745"/>
                </a:lnTo>
                <a:lnTo>
                  <a:pt x="143" y="1745"/>
                </a:lnTo>
                <a:lnTo>
                  <a:pt x="132" y="1746"/>
                </a:lnTo>
                <a:lnTo>
                  <a:pt x="122" y="1746"/>
                </a:lnTo>
                <a:lnTo>
                  <a:pt x="112" y="1746"/>
                </a:lnTo>
                <a:lnTo>
                  <a:pt x="103" y="1745"/>
                </a:lnTo>
                <a:lnTo>
                  <a:pt x="94" y="1744"/>
                </a:lnTo>
                <a:lnTo>
                  <a:pt x="84" y="1743"/>
                </a:lnTo>
                <a:lnTo>
                  <a:pt x="77" y="1742"/>
                </a:lnTo>
                <a:lnTo>
                  <a:pt x="68" y="1741"/>
                </a:lnTo>
                <a:lnTo>
                  <a:pt x="61" y="1739"/>
                </a:lnTo>
                <a:lnTo>
                  <a:pt x="55" y="1736"/>
                </a:lnTo>
                <a:lnTo>
                  <a:pt x="47" y="1734"/>
                </a:lnTo>
                <a:lnTo>
                  <a:pt x="42" y="1731"/>
                </a:lnTo>
                <a:lnTo>
                  <a:pt x="35" y="1729"/>
                </a:lnTo>
                <a:lnTo>
                  <a:pt x="30" y="1726"/>
                </a:lnTo>
                <a:lnTo>
                  <a:pt x="26" y="1723"/>
                </a:lnTo>
                <a:lnTo>
                  <a:pt x="20" y="1718"/>
                </a:lnTo>
                <a:lnTo>
                  <a:pt x="17" y="1714"/>
                </a:lnTo>
                <a:lnTo>
                  <a:pt x="13" y="1711"/>
                </a:lnTo>
                <a:lnTo>
                  <a:pt x="10" y="1705"/>
                </a:lnTo>
                <a:lnTo>
                  <a:pt x="8" y="1701"/>
                </a:lnTo>
                <a:lnTo>
                  <a:pt x="6" y="1696"/>
                </a:lnTo>
                <a:lnTo>
                  <a:pt x="3" y="1691"/>
                </a:lnTo>
                <a:lnTo>
                  <a:pt x="2" y="1685"/>
                </a:lnTo>
                <a:lnTo>
                  <a:pt x="1" y="1680"/>
                </a:lnTo>
                <a:lnTo>
                  <a:pt x="0" y="1673"/>
                </a:lnTo>
                <a:lnTo>
                  <a:pt x="0" y="1668"/>
                </a:lnTo>
                <a:lnTo>
                  <a:pt x="1" y="1662"/>
                </a:lnTo>
                <a:lnTo>
                  <a:pt x="1" y="1654"/>
                </a:lnTo>
                <a:lnTo>
                  <a:pt x="3" y="1648"/>
                </a:lnTo>
                <a:lnTo>
                  <a:pt x="4" y="1640"/>
                </a:lnTo>
                <a:lnTo>
                  <a:pt x="7" y="1633"/>
                </a:lnTo>
                <a:lnTo>
                  <a:pt x="10" y="1625"/>
                </a:lnTo>
                <a:lnTo>
                  <a:pt x="12" y="1618"/>
                </a:lnTo>
                <a:lnTo>
                  <a:pt x="16" y="1609"/>
                </a:lnTo>
                <a:lnTo>
                  <a:pt x="19" y="1601"/>
                </a:lnTo>
                <a:lnTo>
                  <a:pt x="24" y="1592"/>
                </a:lnTo>
                <a:lnTo>
                  <a:pt x="29" y="1584"/>
                </a:lnTo>
                <a:lnTo>
                  <a:pt x="34" y="1575"/>
                </a:lnTo>
                <a:lnTo>
                  <a:pt x="40" y="1566"/>
                </a:lnTo>
                <a:lnTo>
                  <a:pt x="46" y="1556"/>
                </a:lnTo>
                <a:lnTo>
                  <a:pt x="52" y="1547"/>
                </a:lnTo>
                <a:lnTo>
                  <a:pt x="59" y="1537"/>
                </a:lnTo>
                <a:lnTo>
                  <a:pt x="66" y="1527"/>
                </a:lnTo>
                <a:lnTo>
                  <a:pt x="75" y="1517"/>
                </a:lnTo>
                <a:lnTo>
                  <a:pt x="82" y="1506"/>
                </a:lnTo>
                <a:lnTo>
                  <a:pt x="91" y="1496"/>
                </a:lnTo>
                <a:lnTo>
                  <a:pt x="100" y="1485"/>
                </a:lnTo>
                <a:lnTo>
                  <a:pt x="110" y="1474"/>
                </a:lnTo>
                <a:lnTo>
                  <a:pt x="120" y="1463"/>
                </a:lnTo>
                <a:lnTo>
                  <a:pt x="129" y="1452"/>
                </a:lnTo>
                <a:lnTo>
                  <a:pt x="140" y="1440"/>
                </a:lnTo>
                <a:lnTo>
                  <a:pt x="152" y="1428"/>
                </a:lnTo>
                <a:lnTo>
                  <a:pt x="163" y="1416"/>
                </a:lnTo>
                <a:lnTo>
                  <a:pt x="175" y="1405"/>
                </a:lnTo>
                <a:lnTo>
                  <a:pt x="187" y="1392"/>
                </a:lnTo>
                <a:lnTo>
                  <a:pt x="200" y="1380"/>
                </a:lnTo>
                <a:lnTo>
                  <a:pt x="212" y="1367"/>
                </a:lnTo>
                <a:lnTo>
                  <a:pt x="226" y="1355"/>
                </a:lnTo>
                <a:lnTo>
                  <a:pt x="240" y="1342"/>
                </a:lnTo>
                <a:lnTo>
                  <a:pt x="254" y="1329"/>
                </a:lnTo>
                <a:lnTo>
                  <a:pt x="268" y="1316"/>
                </a:lnTo>
                <a:lnTo>
                  <a:pt x="283" y="1302"/>
                </a:lnTo>
                <a:lnTo>
                  <a:pt x="299" y="1290"/>
                </a:lnTo>
                <a:lnTo>
                  <a:pt x="314" y="1276"/>
                </a:lnTo>
                <a:lnTo>
                  <a:pt x="330" y="1262"/>
                </a:lnTo>
                <a:lnTo>
                  <a:pt x="346" y="1249"/>
                </a:lnTo>
                <a:lnTo>
                  <a:pt x="363" y="1235"/>
                </a:lnTo>
                <a:lnTo>
                  <a:pt x="380" y="1220"/>
                </a:lnTo>
                <a:lnTo>
                  <a:pt x="397" y="1206"/>
                </a:lnTo>
                <a:lnTo>
                  <a:pt x="414" y="1192"/>
                </a:lnTo>
                <a:lnTo>
                  <a:pt x="432" y="1179"/>
                </a:lnTo>
                <a:lnTo>
                  <a:pt x="450" y="1164"/>
                </a:lnTo>
                <a:lnTo>
                  <a:pt x="468" y="1150"/>
                </a:lnTo>
                <a:lnTo>
                  <a:pt x="487" y="1135"/>
                </a:lnTo>
                <a:lnTo>
                  <a:pt x="507" y="1120"/>
                </a:lnTo>
                <a:lnTo>
                  <a:pt x="526" y="1106"/>
                </a:lnTo>
                <a:lnTo>
                  <a:pt x="545" y="1091"/>
                </a:lnTo>
                <a:lnTo>
                  <a:pt x="565" y="1076"/>
                </a:lnTo>
                <a:lnTo>
                  <a:pt x="586" y="1061"/>
                </a:lnTo>
                <a:lnTo>
                  <a:pt x="606" y="1046"/>
                </a:lnTo>
                <a:lnTo>
                  <a:pt x="627" y="1031"/>
                </a:lnTo>
                <a:lnTo>
                  <a:pt x="647" y="1017"/>
                </a:lnTo>
                <a:lnTo>
                  <a:pt x="669" y="1002"/>
                </a:lnTo>
                <a:lnTo>
                  <a:pt x="690" y="986"/>
                </a:lnTo>
                <a:lnTo>
                  <a:pt x="712" y="971"/>
                </a:lnTo>
                <a:lnTo>
                  <a:pt x="734" y="956"/>
                </a:lnTo>
                <a:lnTo>
                  <a:pt x="756" y="941"/>
                </a:lnTo>
                <a:lnTo>
                  <a:pt x="779" y="925"/>
                </a:lnTo>
                <a:lnTo>
                  <a:pt x="801" y="910"/>
                </a:lnTo>
                <a:lnTo>
                  <a:pt x="823" y="895"/>
                </a:lnTo>
                <a:lnTo>
                  <a:pt x="847" y="879"/>
                </a:lnTo>
                <a:lnTo>
                  <a:pt x="869" y="864"/>
                </a:lnTo>
                <a:lnTo>
                  <a:pt x="893" y="849"/>
                </a:lnTo>
                <a:lnTo>
                  <a:pt x="916" y="833"/>
                </a:lnTo>
                <a:lnTo>
                  <a:pt x="940" y="818"/>
                </a:lnTo>
                <a:lnTo>
                  <a:pt x="964" y="803"/>
                </a:lnTo>
                <a:lnTo>
                  <a:pt x="988" y="788"/>
                </a:lnTo>
                <a:lnTo>
                  <a:pt x="1012" y="772"/>
                </a:lnTo>
                <a:lnTo>
                  <a:pt x="1036" y="757"/>
                </a:lnTo>
                <a:lnTo>
                  <a:pt x="1060" y="742"/>
                </a:lnTo>
                <a:lnTo>
                  <a:pt x="1085" y="728"/>
                </a:lnTo>
                <a:lnTo>
                  <a:pt x="1109" y="713"/>
                </a:lnTo>
                <a:lnTo>
                  <a:pt x="1134" y="698"/>
                </a:lnTo>
                <a:lnTo>
                  <a:pt x="1158" y="683"/>
                </a:lnTo>
                <a:lnTo>
                  <a:pt x="1183" y="668"/>
                </a:lnTo>
                <a:lnTo>
                  <a:pt x="1208" y="653"/>
                </a:lnTo>
                <a:lnTo>
                  <a:pt x="1233" y="638"/>
                </a:lnTo>
                <a:lnTo>
                  <a:pt x="1258" y="623"/>
                </a:lnTo>
                <a:lnTo>
                  <a:pt x="1283" y="609"/>
                </a:lnTo>
                <a:lnTo>
                  <a:pt x="1309" y="594"/>
                </a:lnTo>
                <a:lnTo>
                  <a:pt x="1333" y="579"/>
                </a:lnTo>
                <a:lnTo>
                  <a:pt x="1359" y="565"/>
                </a:lnTo>
                <a:lnTo>
                  <a:pt x="1384" y="552"/>
                </a:lnTo>
                <a:lnTo>
                  <a:pt x="1409" y="537"/>
                </a:lnTo>
                <a:lnTo>
                  <a:pt x="1434" y="523"/>
                </a:lnTo>
                <a:lnTo>
                  <a:pt x="1460" y="509"/>
                </a:lnTo>
                <a:lnTo>
                  <a:pt x="1484" y="495"/>
                </a:lnTo>
                <a:lnTo>
                  <a:pt x="1510" y="481"/>
                </a:lnTo>
                <a:lnTo>
                  <a:pt x="1536" y="468"/>
                </a:lnTo>
                <a:lnTo>
                  <a:pt x="1560" y="454"/>
                </a:lnTo>
                <a:lnTo>
                  <a:pt x="1586" y="441"/>
                </a:lnTo>
                <a:lnTo>
                  <a:pt x="1611" y="428"/>
                </a:lnTo>
                <a:lnTo>
                  <a:pt x="1636" y="415"/>
                </a:lnTo>
                <a:lnTo>
                  <a:pt x="1661" y="402"/>
                </a:lnTo>
                <a:lnTo>
                  <a:pt x="1686" y="389"/>
                </a:lnTo>
                <a:lnTo>
                  <a:pt x="1711" y="377"/>
                </a:lnTo>
                <a:lnTo>
                  <a:pt x="1736" y="364"/>
                </a:lnTo>
                <a:lnTo>
                  <a:pt x="1761" y="352"/>
                </a:lnTo>
                <a:lnTo>
                  <a:pt x="1785" y="339"/>
                </a:lnTo>
                <a:lnTo>
                  <a:pt x="1810" y="328"/>
                </a:lnTo>
                <a:lnTo>
                  <a:pt x="1834" y="316"/>
                </a:lnTo>
                <a:lnTo>
                  <a:pt x="1858" y="304"/>
                </a:lnTo>
                <a:lnTo>
                  <a:pt x="1882" y="292"/>
                </a:lnTo>
                <a:lnTo>
                  <a:pt x="1907" y="281"/>
                </a:lnTo>
                <a:lnTo>
                  <a:pt x="1930" y="270"/>
                </a:lnTo>
                <a:lnTo>
                  <a:pt x="1954" y="259"/>
                </a:lnTo>
                <a:lnTo>
                  <a:pt x="1977" y="249"/>
                </a:lnTo>
                <a:lnTo>
                  <a:pt x="2001" y="238"/>
                </a:lnTo>
                <a:lnTo>
                  <a:pt x="2024" y="227"/>
                </a:lnTo>
                <a:lnTo>
                  <a:pt x="2047" y="218"/>
                </a:lnTo>
                <a:lnTo>
                  <a:pt x="2070" y="207"/>
                </a:lnTo>
                <a:lnTo>
                  <a:pt x="2092" y="197"/>
                </a:lnTo>
                <a:lnTo>
                  <a:pt x="2115" y="188"/>
                </a:lnTo>
                <a:lnTo>
                  <a:pt x="2137" y="178"/>
                </a:lnTo>
                <a:lnTo>
                  <a:pt x="2159" y="170"/>
                </a:lnTo>
                <a:lnTo>
                  <a:pt x="2181" y="160"/>
                </a:lnTo>
                <a:lnTo>
                  <a:pt x="2203" y="152"/>
                </a:lnTo>
                <a:lnTo>
                  <a:pt x="2224" y="143"/>
                </a:lnTo>
                <a:lnTo>
                  <a:pt x="2246" y="135"/>
                </a:lnTo>
                <a:lnTo>
                  <a:pt x="2266" y="127"/>
                </a:lnTo>
                <a:lnTo>
                  <a:pt x="2287" y="120"/>
                </a:lnTo>
                <a:lnTo>
                  <a:pt x="2308" y="112"/>
                </a:lnTo>
                <a:lnTo>
                  <a:pt x="2328" y="105"/>
                </a:lnTo>
                <a:lnTo>
                  <a:pt x="2347" y="97"/>
                </a:lnTo>
                <a:lnTo>
                  <a:pt x="2367" y="91"/>
                </a:lnTo>
                <a:lnTo>
                  <a:pt x="2387" y="83"/>
                </a:lnTo>
                <a:lnTo>
                  <a:pt x="2405" y="77"/>
                </a:lnTo>
                <a:lnTo>
                  <a:pt x="2424" y="72"/>
                </a:lnTo>
                <a:lnTo>
                  <a:pt x="2442" y="65"/>
                </a:lnTo>
                <a:lnTo>
                  <a:pt x="2460" y="60"/>
                </a:lnTo>
                <a:lnTo>
                  <a:pt x="2478" y="55"/>
                </a:lnTo>
                <a:lnTo>
                  <a:pt x="2495" y="49"/>
                </a:lnTo>
                <a:lnTo>
                  <a:pt x="2512" y="44"/>
                </a:lnTo>
                <a:lnTo>
                  <a:pt x="2529" y="40"/>
                </a:lnTo>
                <a:lnTo>
                  <a:pt x="2546" y="35"/>
                </a:lnTo>
                <a:lnTo>
                  <a:pt x="2562" y="31"/>
                </a:lnTo>
                <a:lnTo>
                  <a:pt x="2578" y="27"/>
                </a:lnTo>
                <a:lnTo>
                  <a:pt x="2593" y="24"/>
                </a:lnTo>
                <a:lnTo>
                  <a:pt x="2608" y="20"/>
                </a:lnTo>
                <a:lnTo>
                  <a:pt x="2623" y="17"/>
                </a:lnTo>
                <a:lnTo>
                  <a:pt x="2638" y="14"/>
                </a:lnTo>
                <a:lnTo>
                  <a:pt x="2652" y="12"/>
                </a:lnTo>
                <a:lnTo>
                  <a:pt x="2666" y="10"/>
                </a:lnTo>
                <a:lnTo>
                  <a:pt x="2679" y="8"/>
                </a:lnTo>
                <a:lnTo>
                  <a:pt x="2692" y="6"/>
                </a:lnTo>
                <a:lnTo>
                  <a:pt x="2704" y="4"/>
                </a:lnTo>
                <a:lnTo>
                  <a:pt x="2716" y="2"/>
                </a:lnTo>
                <a:lnTo>
                  <a:pt x="2728" y="1"/>
                </a:lnTo>
                <a:lnTo>
                  <a:pt x="2739" y="1"/>
                </a:lnTo>
                <a:lnTo>
                  <a:pt x="2750" y="0"/>
                </a:lnTo>
                <a:lnTo>
                  <a:pt x="2761" y="0"/>
                </a:lnTo>
                <a:lnTo>
                  <a:pt x="2771" y="0"/>
                </a:lnTo>
                <a:lnTo>
                  <a:pt x="2781" y="1"/>
                </a:lnTo>
                <a:lnTo>
                  <a:pt x="2791" y="1"/>
                </a:lnTo>
                <a:lnTo>
                  <a:pt x="2799" y="2"/>
                </a:lnTo>
                <a:lnTo>
                  <a:pt x="2808" y="3"/>
                </a:lnTo>
                <a:lnTo>
                  <a:pt x="2816" y="4"/>
                </a:lnTo>
                <a:lnTo>
                  <a:pt x="2824" y="7"/>
                </a:lnTo>
                <a:lnTo>
                  <a:pt x="2831" y="9"/>
                </a:lnTo>
                <a:lnTo>
                  <a:pt x="2838" y="11"/>
                </a:lnTo>
                <a:lnTo>
                  <a:pt x="2844" y="13"/>
                </a:lnTo>
                <a:lnTo>
                  <a:pt x="2850" y="16"/>
                </a:lnTo>
                <a:lnTo>
                  <a:pt x="2856" y="19"/>
                </a:lnTo>
                <a:lnTo>
                  <a:pt x="2861" y="23"/>
                </a:lnTo>
                <a:lnTo>
                  <a:pt x="2865" y="26"/>
                </a:lnTo>
                <a:lnTo>
                  <a:pt x="2870" y="30"/>
                </a:lnTo>
                <a:lnTo>
                  <a:pt x="2874" y="33"/>
                </a:lnTo>
                <a:lnTo>
                  <a:pt x="2877" y="38"/>
                </a:lnTo>
                <a:lnTo>
                  <a:pt x="2879" y="43"/>
                </a:lnTo>
                <a:close/>
              </a:path>
            </a:pathLst>
          </a:custGeom>
          <a:solidFill>
            <a:srgbClr val="B2B2B2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6" name="Freeform 10"/>
          <p:cNvSpPr>
            <a:spLocks/>
          </p:cNvSpPr>
          <p:nvPr/>
        </p:nvSpPr>
        <p:spPr bwMode="auto">
          <a:xfrm>
            <a:off x="2230438" y="3770313"/>
            <a:ext cx="765175" cy="461962"/>
          </a:xfrm>
          <a:custGeom>
            <a:avLst/>
            <a:gdLst>
              <a:gd name="T0" fmla="*/ 2147483647 w 2887"/>
              <a:gd name="T1" fmla="*/ 1261660315 h 1745"/>
              <a:gd name="T2" fmla="*/ 2147483647 w 2887"/>
              <a:gd name="T3" fmla="*/ 2022356859 h 1745"/>
              <a:gd name="T4" fmla="*/ 2147483647 w 2887"/>
              <a:gd name="T5" fmla="*/ 2147483647 h 1745"/>
              <a:gd name="T6" fmla="*/ 2147483647 w 2887"/>
              <a:gd name="T7" fmla="*/ 2147483647 h 1745"/>
              <a:gd name="T8" fmla="*/ 2147483647 w 2887"/>
              <a:gd name="T9" fmla="*/ 2147483647 h 1745"/>
              <a:gd name="T10" fmla="*/ 2147483647 w 2887"/>
              <a:gd name="T11" fmla="*/ 2147483647 h 1745"/>
              <a:gd name="T12" fmla="*/ 2147483647 w 2887"/>
              <a:gd name="T13" fmla="*/ 2147483647 h 1745"/>
              <a:gd name="T14" fmla="*/ 2147483647 w 2887"/>
              <a:gd name="T15" fmla="*/ 2147483647 h 1745"/>
              <a:gd name="T16" fmla="*/ 2147483647 w 2887"/>
              <a:gd name="T17" fmla="*/ 2147483647 h 1745"/>
              <a:gd name="T18" fmla="*/ 2147483647 w 2887"/>
              <a:gd name="T19" fmla="*/ 2147483647 h 1745"/>
              <a:gd name="T20" fmla="*/ 2147483647 w 2887"/>
              <a:gd name="T21" fmla="*/ 2147483647 h 1745"/>
              <a:gd name="T22" fmla="*/ 2147483647 w 2887"/>
              <a:gd name="T23" fmla="*/ 2147483647 h 1745"/>
              <a:gd name="T24" fmla="*/ 2147483647 w 2887"/>
              <a:gd name="T25" fmla="*/ 2147483647 h 1745"/>
              <a:gd name="T26" fmla="*/ 2147483647 w 2887"/>
              <a:gd name="T27" fmla="*/ 2147483647 h 1745"/>
              <a:gd name="T28" fmla="*/ 2147483647 w 2887"/>
              <a:gd name="T29" fmla="*/ 2147483647 h 1745"/>
              <a:gd name="T30" fmla="*/ 2147483647 w 2887"/>
              <a:gd name="T31" fmla="*/ 2147483647 h 1745"/>
              <a:gd name="T32" fmla="*/ 2147483647 w 2887"/>
              <a:gd name="T33" fmla="*/ 2147483647 h 1745"/>
              <a:gd name="T34" fmla="*/ 2147483647 w 2887"/>
              <a:gd name="T35" fmla="*/ 2147483647 h 1745"/>
              <a:gd name="T36" fmla="*/ 2147483647 w 2887"/>
              <a:gd name="T37" fmla="*/ 2147483647 h 1745"/>
              <a:gd name="T38" fmla="*/ 2147483647 w 2887"/>
              <a:gd name="T39" fmla="*/ 2147483647 h 1745"/>
              <a:gd name="T40" fmla="*/ 2147483647 w 2887"/>
              <a:gd name="T41" fmla="*/ 2147483647 h 1745"/>
              <a:gd name="T42" fmla="*/ 2147483647 w 2887"/>
              <a:gd name="T43" fmla="*/ 2147483647 h 1745"/>
              <a:gd name="T44" fmla="*/ 2147483647 w 2887"/>
              <a:gd name="T45" fmla="*/ 2147483647 h 1745"/>
              <a:gd name="T46" fmla="*/ 2147483647 w 2887"/>
              <a:gd name="T47" fmla="*/ 2147483647 h 1745"/>
              <a:gd name="T48" fmla="*/ 2147483647 w 2887"/>
              <a:gd name="T49" fmla="*/ 2147483647 h 1745"/>
              <a:gd name="T50" fmla="*/ 2147483647 w 2887"/>
              <a:gd name="T51" fmla="*/ 2147483647 h 1745"/>
              <a:gd name="T52" fmla="*/ 2147483647 w 2887"/>
              <a:gd name="T53" fmla="*/ 2147483647 h 1745"/>
              <a:gd name="T54" fmla="*/ 1414985888 w 2887"/>
              <a:gd name="T55" fmla="*/ 2147483647 h 1745"/>
              <a:gd name="T56" fmla="*/ 651611580 w 2887"/>
              <a:gd name="T57" fmla="*/ 2147483647 h 1745"/>
              <a:gd name="T58" fmla="*/ 186154594 w 2887"/>
              <a:gd name="T59" fmla="*/ 2147483647 h 1745"/>
              <a:gd name="T60" fmla="*/ 0 w 2887"/>
              <a:gd name="T61" fmla="*/ 2147483647 h 1745"/>
              <a:gd name="T62" fmla="*/ 111692756 w 2887"/>
              <a:gd name="T63" fmla="*/ 2147483647 h 1745"/>
              <a:gd name="T64" fmla="*/ 539918559 w 2887"/>
              <a:gd name="T65" fmla="*/ 2147483647 h 1745"/>
              <a:gd name="T66" fmla="*/ 1228831294 w 2887"/>
              <a:gd name="T67" fmla="*/ 2147483647 h 1745"/>
              <a:gd name="T68" fmla="*/ 2147483647 w 2887"/>
              <a:gd name="T69" fmla="*/ 2147483647 h 1745"/>
              <a:gd name="T70" fmla="*/ 2147483647 w 2887"/>
              <a:gd name="T71" fmla="*/ 2147483647 h 1745"/>
              <a:gd name="T72" fmla="*/ 2147483647 w 2887"/>
              <a:gd name="T73" fmla="*/ 2147483647 h 1745"/>
              <a:gd name="T74" fmla="*/ 2147483647 w 2887"/>
              <a:gd name="T75" fmla="*/ 2147483647 h 1745"/>
              <a:gd name="T76" fmla="*/ 2147483647 w 2887"/>
              <a:gd name="T77" fmla="*/ 2147483647 h 1745"/>
              <a:gd name="T78" fmla="*/ 2147483647 w 2887"/>
              <a:gd name="T79" fmla="*/ 2147483647 h 1745"/>
              <a:gd name="T80" fmla="*/ 2147483647 w 2887"/>
              <a:gd name="T81" fmla="*/ 2147483647 h 1745"/>
              <a:gd name="T82" fmla="*/ 2147483647 w 2887"/>
              <a:gd name="T83" fmla="*/ 2147483647 h 1745"/>
              <a:gd name="T84" fmla="*/ 2147483647 w 2887"/>
              <a:gd name="T85" fmla="*/ 2147483647 h 1745"/>
              <a:gd name="T86" fmla="*/ 2147483647 w 2887"/>
              <a:gd name="T87" fmla="*/ 2147483647 h 1745"/>
              <a:gd name="T88" fmla="*/ 2147483647 w 2887"/>
              <a:gd name="T89" fmla="*/ 2147483647 h 1745"/>
              <a:gd name="T90" fmla="*/ 2147483647 w 2887"/>
              <a:gd name="T91" fmla="*/ 2147483647 h 1745"/>
              <a:gd name="T92" fmla="*/ 2147483647 w 2887"/>
              <a:gd name="T93" fmla="*/ 2147483647 h 1745"/>
              <a:gd name="T94" fmla="*/ 2147483647 w 2887"/>
              <a:gd name="T95" fmla="*/ 2147483647 h 1745"/>
              <a:gd name="T96" fmla="*/ 2147483647 w 2887"/>
              <a:gd name="T97" fmla="*/ 2147483647 h 1745"/>
              <a:gd name="T98" fmla="*/ 2147483647 w 2887"/>
              <a:gd name="T99" fmla="*/ 2147483647 h 1745"/>
              <a:gd name="T100" fmla="*/ 2147483647 w 2887"/>
              <a:gd name="T101" fmla="*/ 2147483647 h 1745"/>
              <a:gd name="T102" fmla="*/ 2147483647 w 2887"/>
              <a:gd name="T103" fmla="*/ 2147483647 h 1745"/>
              <a:gd name="T104" fmla="*/ 2147483647 w 2887"/>
              <a:gd name="T105" fmla="*/ 1428671359 h 1745"/>
              <a:gd name="T106" fmla="*/ 2147483647 w 2887"/>
              <a:gd name="T107" fmla="*/ 816343507 h 1745"/>
              <a:gd name="T108" fmla="*/ 2147483647 w 2887"/>
              <a:gd name="T109" fmla="*/ 352524658 h 1745"/>
              <a:gd name="T110" fmla="*/ 2147483647 w 2887"/>
              <a:gd name="T111" fmla="*/ 74219424 h 1745"/>
              <a:gd name="T112" fmla="*/ 2147483647 w 2887"/>
              <a:gd name="T113" fmla="*/ 0 h 1745"/>
              <a:gd name="T114" fmla="*/ 2147483647 w 2887"/>
              <a:gd name="T115" fmla="*/ 74219424 h 1745"/>
              <a:gd name="T116" fmla="*/ 2147483647 w 2887"/>
              <a:gd name="T117" fmla="*/ 333952462 h 1745"/>
              <a:gd name="T118" fmla="*/ 2147483647 w 2887"/>
              <a:gd name="T119" fmla="*/ 779269005 h 174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887"/>
              <a:gd name="T181" fmla="*/ 0 h 1745"/>
              <a:gd name="T182" fmla="*/ 2887 w 2887"/>
              <a:gd name="T183" fmla="*/ 1745 h 1745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887" h="1745">
                <a:moveTo>
                  <a:pt x="2879" y="42"/>
                </a:moveTo>
                <a:lnTo>
                  <a:pt x="2882" y="47"/>
                </a:lnTo>
                <a:lnTo>
                  <a:pt x="2884" y="52"/>
                </a:lnTo>
                <a:lnTo>
                  <a:pt x="2885" y="58"/>
                </a:lnTo>
                <a:lnTo>
                  <a:pt x="2886" y="63"/>
                </a:lnTo>
                <a:lnTo>
                  <a:pt x="2887" y="68"/>
                </a:lnTo>
                <a:lnTo>
                  <a:pt x="2887" y="75"/>
                </a:lnTo>
                <a:lnTo>
                  <a:pt x="2887" y="81"/>
                </a:lnTo>
                <a:lnTo>
                  <a:pt x="2886" y="88"/>
                </a:lnTo>
                <a:lnTo>
                  <a:pt x="2885" y="94"/>
                </a:lnTo>
                <a:lnTo>
                  <a:pt x="2884" y="101"/>
                </a:lnTo>
                <a:lnTo>
                  <a:pt x="2882" y="109"/>
                </a:lnTo>
                <a:lnTo>
                  <a:pt x="2880" y="116"/>
                </a:lnTo>
                <a:lnTo>
                  <a:pt x="2877" y="124"/>
                </a:lnTo>
                <a:lnTo>
                  <a:pt x="2874" y="131"/>
                </a:lnTo>
                <a:lnTo>
                  <a:pt x="2870" y="140"/>
                </a:lnTo>
                <a:lnTo>
                  <a:pt x="2866" y="148"/>
                </a:lnTo>
                <a:lnTo>
                  <a:pt x="2862" y="157"/>
                </a:lnTo>
                <a:lnTo>
                  <a:pt x="2857" y="165"/>
                </a:lnTo>
                <a:lnTo>
                  <a:pt x="2851" y="175"/>
                </a:lnTo>
                <a:lnTo>
                  <a:pt x="2845" y="185"/>
                </a:lnTo>
                <a:lnTo>
                  <a:pt x="2839" y="194"/>
                </a:lnTo>
                <a:lnTo>
                  <a:pt x="2832" y="204"/>
                </a:lnTo>
                <a:lnTo>
                  <a:pt x="2826" y="213"/>
                </a:lnTo>
                <a:lnTo>
                  <a:pt x="2817" y="223"/>
                </a:lnTo>
                <a:lnTo>
                  <a:pt x="2810" y="234"/>
                </a:lnTo>
                <a:lnTo>
                  <a:pt x="2801" y="244"/>
                </a:lnTo>
                <a:lnTo>
                  <a:pt x="2793" y="255"/>
                </a:lnTo>
                <a:lnTo>
                  <a:pt x="2783" y="266"/>
                </a:lnTo>
                <a:lnTo>
                  <a:pt x="2773" y="277"/>
                </a:lnTo>
                <a:lnTo>
                  <a:pt x="2764" y="288"/>
                </a:lnTo>
                <a:lnTo>
                  <a:pt x="2753" y="300"/>
                </a:lnTo>
                <a:lnTo>
                  <a:pt x="2742" y="312"/>
                </a:lnTo>
                <a:lnTo>
                  <a:pt x="2731" y="323"/>
                </a:lnTo>
                <a:lnTo>
                  <a:pt x="2719" y="335"/>
                </a:lnTo>
                <a:lnTo>
                  <a:pt x="2707" y="347"/>
                </a:lnTo>
                <a:lnTo>
                  <a:pt x="2694" y="360"/>
                </a:lnTo>
                <a:lnTo>
                  <a:pt x="2682" y="372"/>
                </a:lnTo>
                <a:lnTo>
                  <a:pt x="2669" y="384"/>
                </a:lnTo>
                <a:lnTo>
                  <a:pt x="2655" y="397"/>
                </a:lnTo>
                <a:lnTo>
                  <a:pt x="2641" y="410"/>
                </a:lnTo>
                <a:lnTo>
                  <a:pt x="2627" y="424"/>
                </a:lnTo>
                <a:lnTo>
                  <a:pt x="2612" y="436"/>
                </a:lnTo>
                <a:lnTo>
                  <a:pt x="2597" y="449"/>
                </a:lnTo>
                <a:lnTo>
                  <a:pt x="2582" y="463"/>
                </a:lnTo>
                <a:lnTo>
                  <a:pt x="2566" y="477"/>
                </a:lnTo>
                <a:lnTo>
                  <a:pt x="2550" y="490"/>
                </a:lnTo>
                <a:lnTo>
                  <a:pt x="2533" y="503"/>
                </a:lnTo>
                <a:lnTo>
                  <a:pt x="2517" y="517"/>
                </a:lnTo>
                <a:lnTo>
                  <a:pt x="2500" y="532"/>
                </a:lnTo>
                <a:lnTo>
                  <a:pt x="2482" y="546"/>
                </a:lnTo>
                <a:lnTo>
                  <a:pt x="2465" y="560"/>
                </a:lnTo>
                <a:lnTo>
                  <a:pt x="2447" y="575"/>
                </a:lnTo>
                <a:lnTo>
                  <a:pt x="2429" y="589"/>
                </a:lnTo>
                <a:lnTo>
                  <a:pt x="2410" y="604"/>
                </a:lnTo>
                <a:lnTo>
                  <a:pt x="2391" y="618"/>
                </a:lnTo>
                <a:lnTo>
                  <a:pt x="2371" y="633"/>
                </a:lnTo>
                <a:lnTo>
                  <a:pt x="2352" y="647"/>
                </a:lnTo>
                <a:lnTo>
                  <a:pt x="2333" y="662"/>
                </a:lnTo>
                <a:lnTo>
                  <a:pt x="2313" y="677"/>
                </a:lnTo>
                <a:lnTo>
                  <a:pt x="2292" y="692"/>
                </a:lnTo>
                <a:lnTo>
                  <a:pt x="2271" y="707"/>
                </a:lnTo>
                <a:lnTo>
                  <a:pt x="2251" y="722"/>
                </a:lnTo>
                <a:lnTo>
                  <a:pt x="2230" y="737"/>
                </a:lnTo>
                <a:lnTo>
                  <a:pt x="2208" y="752"/>
                </a:lnTo>
                <a:lnTo>
                  <a:pt x="2187" y="767"/>
                </a:lnTo>
                <a:lnTo>
                  <a:pt x="2164" y="782"/>
                </a:lnTo>
                <a:lnTo>
                  <a:pt x="2143" y="798"/>
                </a:lnTo>
                <a:lnTo>
                  <a:pt x="2121" y="813"/>
                </a:lnTo>
                <a:lnTo>
                  <a:pt x="2098" y="828"/>
                </a:lnTo>
                <a:lnTo>
                  <a:pt x="2076" y="844"/>
                </a:lnTo>
                <a:lnTo>
                  <a:pt x="2053" y="859"/>
                </a:lnTo>
                <a:lnTo>
                  <a:pt x="2030" y="874"/>
                </a:lnTo>
                <a:lnTo>
                  <a:pt x="2007" y="890"/>
                </a:lnTo>
                <a:lnTo>
                  <a:pt x="1983" y="904"/>
                </a:lnTo>
                <a:lnTo>
                  <a:pt x="1960" y="919"/>
                </a:lnTo>
                <a:lnTo>
                  <a:pt x="1936" y="934"/>
                </a:lnTo>
                <a:lnTo>
                  <a:pt x="1913" y="950"/>
                </a:lnTo>
                <a:lnTo>
                  <a:pt x="1888" y="965"/>
                </a:lnTo>
                <a:lnTo>
                  <a:pt x="1864" y="980"/>
                </a:lnTo>
                <a:lnTo>
                  <a:pt x="1840" y="995"/>
                </a:lnTo>
                <a:lnTo>
                  <a:pt x="1816" y="1011"/>
                </a:lnTo>
                <a:lnTo>
                  <a:pt x="1791" y="1026"/>
                </a:lnTo>
                <a:lnTo>
                  <a:pt x="1767" y="1041"/>
                </a:lnTo>
                <a:lnTo>
                  <a:pt x="1742" y="1056"/>
                </a:lnTo>
                <a:lnTo>
                  <a:pt x="1717" y="1071"/>
                </a:lnTo>
                <a:lnTo>
                  <a:pt x="1692" y="1086"/>
                </a:lnTo>
                <a:lnTo>
                  <a:pt x="1668" y="1101"/>
                </a:lnTo>
                <a:lnTo>
                  <a:pt x="1642" y="1115"/>
                </a:lnTo>
                <a:lnTo>
                  <a:pt x="1617" y="1130"/>
                </a:lnTo>
                <a:lnTo>
                  <a:pt x="1592" y="1144"/>
                </a:lnTo>
                <a:lnTo>
                  <a:pt x="1567" y="1158"/>
                </a:lnTo>
                <a:lnTo>
                  <a:pt x="1542" y="1173"/>
                </a:lnTo>
                <a:lnTo>
                  <a:pt x="1516" y="1187"/>
                </a:lnTo>
                <a:lnTo>
                  <a:pt x="1492" y="1202"/>
                </a:lnTo>
                <a:lnTo>
                  <a:pt x="1466" y="1216"/>
                </a:lnTo>
                <a:lnTo>
                  <a:pt x="1440" y="1230"/>
                </a:lnTo>
                <a:lnTo>
                  <a:pt x="1416" y="1244"/>
                </a:lnTo>
                <a:lnTo>
                  <a:pt x="1390" y="1257"/>
                </a:lnTo>
                <a:lnTo>
                  <a:pt x="1365" y="1271"/>
                </a:lnTo>
                <a:lnTo>
                  <a:pt x="1340" y="1284"/>
                </a:lnTo>
                <a:lnTo>
                  <a:pt x="1315" y="1298"/>
                </a:lnTo>
                <a:lnTo>
                  <a:pt x="1289" y="1311"/>
                </a:lnTo>
                <a:lnTo>
                  <a:pt x="1265" y="1325"/>
                </a:lnTo>
                <a:lnTo>
                  <a:pt x="1239" y="1337"/>
                </a:lnTo>
                <a:lnTo>
                  <a:pt x="1214" y="1350"/>
                </a:lnTo>
                <a:lnTo>
                  <a:pt x="1190" y="1363"/>
                </a:lnTo>
                <a:lnTo>
                  <a:pt x="1164" y="1376"/>
                </a:lnTo>
                <a:lnTo>
                  <a:pt x="1140" y="1388"/>
                </a:lnTo>
                <a:lnTo>
                  <a:pt x="1115" y="1400"/>
                </a:lnTo>
                <a:lnTo>
                  <a:pt x="1091" y="1412"/>
                </a:lnTo>
                <a:lnTo>
                  <a:pt x="1066" y="1424"/>
                </a:lnTo>
                <a:lnTo>
                  <a:pt x="1042" y="1436"/>
                </a:lnTo>
                <a:lnTo>
                  <a:pt x="1018" y="1447"/>
                </a:lnTo>
                <a:lnTo>
                  <a:pt x="994" y="1459"/>
                </a:lnTo>
                <a:lnTo>
                  <a:pt x="969" y="1470"/>
                </a:lnTo>
                <a:lnTo>
                  <a:pt x="946" y="1481"/>
                </a:lnTo>
                <a:lnTo>
                  <a:pt x="922" y="1492"/>
                </a:lnTo>
                <a:lnTo>
                  <a:pt x="899" y="1503"/>
                </a:lnTo>
                <a:lnTo>
                  <a:pt x="875" y="1513"/>
                </a:lnTo>
                <a:lnTo>
                  <a:pt x="852" y="1523"/>
                </a:lnTo>
                <a:lnTo>
                  <a:pt x="829" y="1534"/>
                </a:lnTo>
                <a:lnTo>
                  <a:pt x="807" y="1543"/>
                </a:lnTo>
                <a:lnTo>
                  <a:pt x="784" y="1553"/>
                </a:lnTo>
                <a:lnTo>
                  <a:pt x="761" y="1562"/>
                </a:lnTo>
                <a:lnTo>
                  <a:pt x="740" y="1572"/>
                </a:lnTo>
                <a:lnTo>
                  <a:pt x="718" y="1581"/>
                </a:lnTo>
                <a:lnTo>
                  <a:pt x="696" y="1589"/>
                </a:lnTo>
                <a:lnTo>
                  <a:pt x="674" y="1598"/>
                </a:lnTo>
                <a:lnTo>
                  <a:pt x="654" y="1606"/>
                </a:lnTo>
                <a:lnTo>
                  <a:pt x="632" y="1615"/>
                </a:lnTo>
                <a:lnTo>
                  <a:pt x="611" y="1622"/>
                </a:lnTo>
                <a:lnTo>
                  <a:pt x="591" y="1630"/>
                </a:lnTo>
                <a:lnTo>
                  <a:pt x="570" y="1637"/>
                </a:lnTo>
                <a:lnTo>
                  <a:pt x="550" y="1645"/>
                </a:lnTo>
                <a:lnTo>
                  <a:pt x="531" y="1652"/>
                </a:lnTo>
                <a:lnTo>
                  <a:pt x="512" y="1658"/>
                </a:lnTo>
                <a:lnTo>
                  <a:pt x="493" y="1665"/>
                </a:lnTo>
                <a:lnTo>
                  <a:pt x="473" y="1671"/>
                </a:lnTo>
                <a:lnTo>
                  <a:pt x="455" y="1678"/>
                </a:lnTo>
                <a:lnTo>
                  <a:pt x="436" y="1683"/>
                </a:lnTo>
                <a:lnTo>
                  <a:pt x="419" y="1688"/>
                </a:lnTo>
                <a:lnTo>
                  <a:pt x="401" y="1694"/>
                </a:lnTo>
                <a:lnTo>
                  <a:pt x="384" y="1699"/>
                </a:lnTo>
                <a:lnTo>
                  <a:pt x="367" y="1703"/>
                </a:lnTo>
                <a:lnTo>
                  <a:pt x="350" y="1709"/>
                </a:lnTo>
                <a:lnTo>
                  <a:pt x="334" y="1713"/>
                </a:lnTo>
                <a:lnTo>
                  <a:pt x="318" y="1716"/>
                </a:lnTo>
                <a:lnTo>
                  <a:pt x="302" y="1720"/>
                </a:lnTo>
                <a:lnTo>
                  <a:pt x="287" y="1724"/>
                </a:lnTo>
                <a:lnTo>
                  <a:pt x="272" y="1727"/>
                </a:lnTo>
                <a:lnTo>
                  <a:pt x="257" y="1730"/>
                </a:lnTo>
                <a:lnTo>
                  <a:pt x="243" y="1733"/>
                </a:lnTo>
                <a:lnTo>
                  <a:pt x="229" y="1735"/>
                </a:lnTo>
                <a:lnTo>
                  <a:pt x="215" y="1737"/>
                </a:lnTo>
                <a:lnTo>
                  <a:pt x="203" y="1740"/>
                </a:lnTo>
                <a:lnTo>
                  <a:pt x="190" y="1741"/>
                </a:lnTo>
                <a:lnTo>
                  <a:pt x="178" y="1743"/>
                </a:lnTo>
                <a:lnTo>
                  <a:pt x="165" y="1744"/>
                </a:lnTo>
                <a:lnTo>
                  <a:pt x="155" y="1744"/>
                </a:lnTo>
                <a:lnTo>
                  <a:pt x="143" y="1745"/>
                </a:lnTo>
                <a:lnTo>
                  <a:pt x="132" y="1745"/>
                </a:lnTo>
                <a:lnTo>
                  <a:pt x="121" y="1745"/>
                </a:lnTo>
                <a:lnTo>
                  <a:pt x="112" y="1745"/>
                </a:lnTo>
                <a:lnTo>
                  <a:pt x="102" y="1745"/>
                </a:lnTo>
                <a:lnTo>
                  <a:pt x="93" y="1744"/>
                </a:lnTo>
                <a:lnTo>
                  <a:pt x="84" y="1743"/>
                </a:lnTo>
                <a:lnTo>
                  <a:pt x="76" y="1742"/>
                </a:lnTo>
                <a:lnTo>
                  <a:pt x="68" y="1740"/>
                </a:lnTo>
                <a:lnTo>
                  <a:pt x="61" y="1738"/>
                </a:lnTo>
                <a:lnTo>
                  <a:pt x="53" y="1736"/>
                </a:lnTo>
                <a:lnTo>
                  <a:pt x="47" y="1733"/>
                </a:lnTo>
                <a:lnTo>
                  <a:pt x="40" y="1731"/>
                </a:lnTo>
                <a:lnTo>
                  <a:pt x="35" y="1728"/>
                </a:lnTo>
                <a:lnTo>
                  <a:pt x="30" y="1725"/>
                </a:lnTo>
                <a:lnTo>
                  <a:pt x="24" y="1721"/>
                </a:lnTo>
                <a:lnTo>
                  <a:pt x="20" y="1718"/>
                </a:lnTo>
                <a:lnTo>
                  <a:pt x="16" y="1714"/>
                </a:lnTo>
                <a:lnTo>
                  <a:pt x="13" y="1710"/>
                </a:lnTo>
                <a:lnTo>
                  <a:pt x="10" y="1705"/>
                </a:lnTo>
                <a:lnTo>
                  <a:pt x="7" y="1700"/>
                </a:lnTo>
                <a:lnTo>
                  <a:pt x="4" y="1696"/>
                </a:lnTo>
                <a:lnTo>
                  <a:pt x="3" y="1690"/>
                </a:lnTo>
                <a:lnTo>
                  <a:pt x="1" y="1685"/>
                </a:lnTo>
                <a:lnTo>
                  <a:pt x="1" y="1680"/>
                </a:lnTo>
                <a:lnTo>
                  <a:pt x="0" y="1673"/>
                </a:lnTo>
                <a:lnTo>
                  <a:pt x="0" y="1667"/>
                </a:lnTo>
                <a:lnTo>
                  <a:pt x="0" y="1661"/>
                </a:lnTo>
                <a:lnTo>
                  <a:pt x="1" y="1654"/>
                </a:lnTo>
                <a:lnTo>
                  <a:pt x="2" y="1647"/>
                </a:lnTo>
                <a:lnTo>
                  <a:pt x="4" y="1640"/>
                </a:lnTo>
                <a:lnTo>
                  <a:pt x="6" y="1633"/>
                </a:lnTo>
                <a:lnTo>
                  <a:pt x="8" y="1625"/>
                </a:lnTo>
                <a:lnTo>
                  <a:pt x="12" y="1617"/>
                </a:lnTo>
                <a:lnTo>
                  <a:pt x="16" y="1609"/>
                </a:lnTo>
                <a:lnTo>
                  <a:pt x="19" y="1601"/>
                </a:lnTo>
                <a:lnTo>
                  <a:pt x="23" y="1592"/>
                </a:lnTo>
                <a:lnTo>
                  <a:pt x="29" y="1584"/>
                </a:lnTo>
                <a:lnTo>
                  <a:pt x="34" y="1574"/>
                </a:lnTo>
                <a:lnTo>
                  <a:pt x="39" y="1566"/>
                </a:lnTo>
                <a:lnTo>
                  <a:pt x="46" y="1556"/>
                </a:lnTo>
                <a:lnTo>
                  <a:pt x="52" y="1547"/>
                </a:lnTo>
                <a:lnTo>
                  <a:pt x="59" y="1537"/>
                </a:lnTo>
                <a:lnTo>
                  <a:pt x="66" y="1526"/>
                </a:lnTo>
                <a:lnTo>
                  <a:pt x="73" y="1517"/>
                </a:lnTo>
                <a:lnTo>
                  <a:pt x="82" y="1506"/>
                </a:lnTo>
                <a:lnTo>
                  <a:pt x="91" y="1495"/>
                </a:lnTo>
                <a:lnTo>
                  <a:pt x="100" y="1485"/>
                </a:lnTo>
                <a:lnTo>
                  <a:pt x="109" y="1474"/>
                </a:lnTo>
                <a:lnTo>
                  <a:pt x="119" y="1462"/>
                </a:lnTo>
                <a:lnTo>
                  <a:pt x="129" y="1451"/>
                </a:lnTo>
                <a:lnTo>
                  <a:pt x="140" y="1440"/>
                </a:lnTo>
                <a:lnTo>
                  <a:pt x="151" y="1428"/>
                </a:lnTo>
                <a:lnTo>
                  <a:pt x="162" y="1416"/>
                </a:lnTo>
                <a:lnTo>
                  <a:pt x="174" y="1404"/>
                </a:lnTo>
                <a:lnTo>
                  <a:pt x="187" y="1392"/>
                </a:lnTo>
                <a:lnTo>
                  <a:pt x="199" y="1379"/>
                </a:lnTo>
                <a:lnTo>
                  <a:pt x="212" y="1367"/>
                </a:lnTo>
                <a:lnTo>
                  <a:pt x="225" y="1355"/>
                </a:lnTo>
                <a:lnTo>
                  <a:pt x="239" y="1342"/>
                </a:lnTo>
                <a:lnTo>
                  <a:pt x="254" y="1329"/>
                </a:lnTo>
                <a:lnTo>
                  <a:pt x="268" y="1315"/>
                </a:lnTo>
                <a:lnTo>
                  <a:pt x="282" y="1302"/>
                </a:lnTo>
                <a:lnTo>
                  <a:pt x="297" y="1288"/>
                </a:lnTo>
                <a:lnTo>
                  <a:pt x="313" y="1276"/>
                </a:lnTo>
                <a:lnTo>
                  <a:pt x="329" y="1262"/>
                </a:lnTo>
                <a:lnTo>
                  <a:pt x="345" y="1248"/>
                </a:lnTo>
                <a:lnTo>
                  <a:pt x="362" y="1234"/>
                </a:lnTo>
                <a:lnTo>
                  <a:pt x="378" y="1220"/>
                </a:lnTo>
                <a:lnTo>
                  <a:pt x="397" y="1206"/>
                </a:lnTo>
                <a:lnTo>
                  <a:pt x="414" y="1191"/>
                </a:lnTo>
                <a:lnTo>
                  <a:pt x="432" y="1178"/>
                </a:lnTo>
                <a:lnTo>
                  <a:pt x="450" y="1164"/>
                </a:lnTo>
                <a:lnTo>
                  <a:pt x="468" y="1149"/>
                </a:lnTo>
                <a:lnTo>
                  <a:pt x="487" y="1134"/>
                </a:lnTo>
                <a:lnTo>
                  <a:pt x="506" y="1120"/>
                </a:lnTo>
                <a:lnTo>
                  <a:pt x="526" y="1105"/>
                </a:lnTo>
                <a:lnTo>
                  <a:pt x="545" y="1090"/>
                </a:lnTo>
                <a:lnTo>
                  <a:pt x="565" y="1075"/>
                </a:lnTo>
                <a:lnTo>
                  <a:pt x="585" y="1060"/>
                </a:lnTo>
                <a:lnTo>
                  <a:pt x="606" y="1045"/>
                </a:lnTo>
                <a:lnTo>
                  <a:pt x="626" y="1030"/>
                </a:lnTo>
                <a:lnTo>
                  <a:pt x="647" y="1015"/>
                </a:lnTo>
                <a:lnTo>
                  <a:pt x="668" y="1000"/>
                </a:lnTo>
                <a:lnTo>
                  <a:pt x="690" y="986"/>
                </a:lnTo>
                <a:lnTo>
                  <a:pt x="711" y="971"/>
                </a:lnTo>
                <a:lnTo>
                  <a:pt x="734" y="955"/>
                </a:lnTo>
                <a:lnTo>
                  <a:pt x="756" y="940"/>
                </a:lnTo>
                <a:lnTo>
                  <a:pt x="778" y="925"/>
                </a:lnTo>
                <a:lnTo>
                  <a:pt x="801" y="909"/>
                </a:lnTo>
                <a:lnTo>
                  <a:pt x="823" y="894"/>
                </a:lnTo>
                <a:lnTo>
                  <a:pt x="847" y="879"/>
                </a:lnTo>
                <a:lnTo>
                  <a:pt x="869" y="864"/>
                </a:lnTo>
                <a:lnTo>
                  <a:pt x="892" y="848"/>
                </a:lnTo>
                <a:lnTo>
                  <a:pt x="916" y="833"/>
                </a:lnTo>
                <a:lnTo>
                  <a:pt x="939" y="818"/>
                </a:lnTo>
                <a:lnTo>
                  <a:pt x="963" y="802"/>
                </a:lnTo>
                <a:lnTo>
                  <a:pt x="987" y="787"/>
                </a:lnTo>
                <a:lnTo>
                  <a:pt x="1011" y="772"/>
                </a:lnTo>
                <a:lnTo>
                  <a:pt x="1035" y="757"/>
                </a:lnTo>
                <a:lnTo>
                  <a:pt x="1060" y="741"/>
                </a:lnTo>
                <a:lnTo>
                  <a:pt x="1084" y="726"/>
                </a:lnTo>
                <a:lnTo>
                  <a:pt x="1109" y="711"/>
                </a:lnTo>
                <a:lnTo>
                  <a:pt x="1133" y="697"/>
                </a:lnTo>
                <a:lnTo>
                  <a:pt x="1158" y="682"/>
                </a:lnTo>
                <a:lnTo>
                  <a:pt x="1182" y="667"/>
                </a:lnTo>
                <a:lnTo>
                  <a:pt x="1208" y="652"/>
                </a:lnTo>
                <a:lnTo>
                  <a:pt x="1233" y="637"/>
                </a:lnTo>
                <a:lnTo>
                  <a:pt x="1258" y="623"/>
                </a:lnTo>
                <a:lnTo>
                  <a:pt x="1283" y="608"/>
                </a:lnTo>
                <a:lnTo>
                  <a:pt x="1308" y="593"/>
                </a:lnTo>
                <a:lnTo>
                  <a:pt x="1333" y="579"/>
                </a:lnTo>
                <a:lnTo>
                  <a:pt x="1358" y="564"/>
                </a:lnTo>
                <a:lnTo>
                  <a:pt x="1384" y="550"/>
                </a:lnTo>
                <a:lnTo>
                  <a:pt x="1408" y="537"/>
                </a:lnTo>
                <a:lnTo>
                  <a:pt x="1434" y="523"/>
                </a:lnTo>
                <a:lnTo>
                  <a:pt x="1460" y="509"/>
                </a:lnTo>
                <a:lnTo>
                  <a:pt x="1484" y="495"/>
                </a:lnTo>
                <a:lnTo>
                  <a:pt x="1510" y="481"/>
                </a:lnTo>
                <a:lnTo>
                  <a:pt x="1535" y="467"/>
                </a:lnTo>
                <a:lnTo>
                  <a:pt x="1560" y="453"/>
                </a:lnTo>
                <a:lnTo>
                  <a:pt x="1585" y="441"/>
                </a:lnTo>
                <a:lnTo>
                  <a:pt x="1610" y="428"/>
                </a:lnTo>
                <a:lnTo>
                  <a:pt x="1636" y="414"/>
                </a:lnTo>
                <a:lnTo>
                  <a:pt x="1660" y="401"/>
                </a:lnTo>
                <a:lnTo>
                  <a:pt x="1686" y="388"/>
                </a:lnTo>
                <a:lnTo>
                  <a:pt x="1710" y="376"/>
                </a:lnTo>
                <a:lnTo>
                  <a:pt x="1735" y="364"/>
                </a:lnTo>
                <a:lnTo>
                  <a:pt x="1760" y="351"/>
                </a:lnTo>
                <a:lnTo>
                  <a:pt x="1785" y="339"/>
                </a:lnTo>
                <a:lnTo>
                  <a:pt x="1809" y="326"/>
                </a:lnTo>
                <a:lnTo>
                  <a:pt x="1833" y="315"/>
                </a:lnTo>
                <a:lnTo>
                  <a:pt x="1857" y="303"/>
                </a:lnTo>
                <a:lnTo>
                  <a:pt x="1882" y="292"/>
                </a:lnTo>
                <a:lnTo>
                  <a:pt x="1905" y="281"/>
                </a:lnTo>
                <a:lnTo>
                  <a:pt x="1930" y="270"/>
                </a:lnTo>
                <a:lnTo>
                  <a:pt x="1953" y="258"/>
                </a:lnTo>
                <a:lnTo>
                  <a:pt x="1977" y="248"/>
                </a:lnTo>
                <a:lnTo>
                  <a:pt x="2000" y="237"/>
                </a:lnTo>
                <a:lnTo>
                  <a:pt x="2024" y="227"/>
                </a:lnTo>
                <a:lnTo>
                  <a:pt x="2046" y="217"/>
                </a:lnTo>
                <a:lnTo>
                  <a:pt x="2070" y="207"/>
                </a:lnTo>
                <a:lnTo>
                  <a:pt x="2092" y="196"/>
                </a:lnTo>
                <a:lnTo>
                  <a:pt x="2114" y="188"/>
                </a:lnTo>
                <a:lnTo>
                  <a:pt x="2137" y="178"/>
                </a:lnTo>
                <a:lnTo>
                  <a:pt x="2159" y="169"/>
                </a:lnTo>
                <a:lnTo>
                  <a:pt x="2180" y="160"/>
                </a:lnTo>
                <a:lnTo>
                  <a:pt x="2203" y="152"/>
                </a:lnTo>
                <a:lnTo>
                  <a:pt x="2224" y="143"/>
                </a:lnTo>
                <a:lnTo>
                  <a:pt x="2244" y="134"/>
                </a:lnTo>
                <a:lnTo>
                  <a:pt x="2266" y="126"/>
                </a:lnTo>
                <a:lnTo>
                  <a:pt x="2286" y="118"/>
                </a:lnTo>
                <a:lnTo>
                  <a:pt x="2307" y="111"/>
                </a:lnTo>
                <a:lnTo>
                  <a:pt x="2327" y="104"/>
                </a:lnTo>
                <a:lnTo>
                  <a:pt x="2347" y="96"/>
                </a:lnTo>
                <a:lnTo>
                  <a:pt x="2366" y="90"/>
                </a:lnTo>
                <a:lnTo>
                  <a:pt x="2386" y="83"/>
                </a:lnTo>
                <a:lnTo>
                  <a:pt x="2404" y="77"/>
                </a:lnTo>
                <a:lnTo>
                  <a:pt x="2424" y="71"/>
                </a:lnTo>
                <a:lnTo>
                  <a:pt x="2442" y="64"/>
                </a:lnTo>
                <a:lnTo>
                  <a:pt x="2460" y="59"/>
                </a:lnTo>
                <a:lnTo>
                  <a:pt x="2478" y="53"/>
                </a:lnTo>
                <a:lnTo>
                  <a:pt x="2495" y="48"/>
                </a:lnTo>
                <a:lnTo>
                  <a:pt x="2512" y="44"/>
                </a:lnTo>
                <a:lnTo>
                  <a:pt x="2529" y="39"/>
                </a:lnTo>
                <a:lnTo>
                  <a:pt x="2546" y="34"/>
                </a:lnTo>
                <a:lnTo>
                  <a:pt x="2562" y="30"/>
                </a:lnTo>
                <a:lnTo>
                  <a:pt x="2578" y="27"/>
                </a:lnTo>
                <a:lnTo>
                  <a:pt x="2593" y="23"/>
                </a:lnTo>
                <a:lnTo>
                  <a:pt x="2608" y="19"/>
                </a:lnTo>
                <a:lnTo>
                  <a:pt x="2623" y="16"/>
                </a:lnTo>
                <a:lnTo>
                  <a:pt x="2638" y="14"/>
                </a:lnTo>
                <a:lnTo>
                  <a:pt x="2652" y="11"/>
                </a:lnTo>
                <a:lnTo>
                  <a:pt x="2666" y="9"/>
                </a:lnTo>
                <a:lnTo>
                  <a:pt x="2678" y="7"/>
                </a:lnTo>
                <a:lnTo>
                  <a:pt x="2691" y="4"/>
                </a:lnTo>
                <a:lnTo>
                  <a:pt x="2704" y="3"/>
                </a:lnTo>
                <a:lnTo>
                  <a:pt x="2716" y="2"/>
                </a:lnTo>
                <a:lnTo>
                  <a:pt x="2727" y="1"/>
                </a:lnTo>
                <a:lnTo>
                  <a:pt x="2739" y="0"/>
                </a:lnTo>
                <a:lnTo>
                  <a:pt x="2750" y="0"/>
                </a:lnTo>
                <a:lnTo>
                  <a:pt x="2761" y="0"/>
                </a:lnTo>
                <a:lnTo>
                  <a:pt x="2771" y="0"/>
                </a:lnTo>
                <a:lnTo>
                  <a:pt x="2781" y="0"/>
                </a:lnTo>
                <a:lnTo>
                  <a:pt x="2790" y="1"/>
                </a:lnTo>
                <a:lnTo>
                  <a:pt x="2799" y="2"/>
                </a:lnTo>
                <a:lnTo>
                  <a:pt x="2807" y="3"/>
                </a:lnTo>
                <a:lnTo>
                  <a:pt x="2815" y="4"/>
                </a:lnTo>
                <a:lnTo>
                  <a:pt x="2823" y="7"/>
                </a:lnTo>
                <a:lnTo>
                  <a:pt x="2830" y="8"/>
                </a:lnTo>
                <a:lnTo>
                  <a:pt x="2837" y="10"/>
                </a:lnTo>
                <a:lnTo>
                  <a:pt x="2844" y="13"/>
                </a:lnTo>
                <a:lnTo>
                  <a:pt x="2849" y="15"/>
                </a:lnTo>
                <a:lnTo>
                  <a:pt x="2855" y="18"/>
                </a:lnTo>
                <a:lnTo>
                  <a:pt x="2860" y="21"/>
                </a:lnTo>
                <a:lnTo>
                  <a:pt x="2865" y="26"/>
                </a:lnTo>
                <a:lnTo>
                  <a:pt x="2869" y="29"/>
                </a:lnTo>
                <a:lnTo>
                  <a:pt x="2873" y="33"/>
                </a:lnTo>
                <a:lnTo>
                  <a:pt x="2877" y="37"/>
                </a:lnTo>
                <a:lnTo>
                  <a:pt x="2879" y="42"/>
                </a:lnTo>
                <a:close/>
              </a:path>
            </a:pathLst>
          </a:custGeom>
          <a:solidFill>
            <a:srgbClr val="B2B2B2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7" name="Line 11"/>
          <p:cNvSpPr>
            <a:spLocks noChangeShapeType="1"/>
          </p:cNvSpPr>
          <p:nvPr/>
        </p:nvSpPr>
        <p:spPr bwMode="auto">
          <a:xfrm>
            <a:off x="363538" y="1762125"/>
            <a:ext cx="1587" cy="2874963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8" name="Freeform 12"/>
          <p:cNvSpPr>
            <a:spLocks/>
          </p:cNvSpPr>
          <p:nvPr/>
        </p:nvSpPr>
        <p:spPr bwMode="auto">
          <a:xfrm>
            <a:off x="341313" y="1712913"/>
            <a:ext cx="44450" cy="88900"/>
          </a:xfrm>
          <a:custGeom>
            <a:avLst/>
            <a:gdLst>
              <a:gd name="T0" fmla="*/ 0 w 165"/>
              <a:gd name="T1" fmla="*/ 2147483647 h 332"/>
              <a:gd name="T2" fmla="*/ 1603139627 w 165"/>
              <a:gd name="T3" fmla="*/ 0 h 332"/>
              <a:gd name="T4" fmla="*/ 2147483647 w 165"/>
              <a:gd name="T5" fmla="*/ 2147483647 h 332"/>
              <a:gd name="T6" fmla="*/ 1603139627 w 165"/>
              <a:gd name="T7" fmla="*/ 2147483647 h 332"/>
              <a:gd name="T8" fmla="*/ 0 w 165"/>
              <a:gd name="T9" fmla="*/ 2147483647 h 3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5"/>
              <a:gd name="T16" fmla="*/ 0 h 332"/>
              <a:gd name="T17" fmla="*/ 165 w 165"/>
              <a:gd name="T18" fmla="*/ 332 h 3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5" h="332">
                <a:moveTo>
                  <a:pt x="0" y="332"/>
                </a:moveTo>
                <a:lnTo>
                  <a:pt x="82" y="0"/>
                </a:lnTo>
                <a:lnTo>
                  <a:pt x="165" y="332"/>
                </a:lnTo>
                <a:lnTo>
                  <a:pt x="82" y="266"/>
                </a:lnTo>
                <a:lnTo>
                  <a:pt x="0" y="332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9" name="Freeform 13"/>
          <p:cNvSpPr>
            <a:spLocks/>
          </p:cNvSpPr>
          <p:nvPr/>
        </p:nvSpPr>
        <p:spPr bwMode="auto">
          <a:xfrm>
            <a:off x="341313" y="4597400"/>
            <a:ext cx="44450" cy="88900"/>
          </a:xfrm>
          <a:custGeom>
            <a:avLst/>
            <a:gdLst>
              <a:gd name="T0" fmla="*/ 2147483647 w 165"/>
              <a:gd name="T1" fmla="*/ 0 h 332"/>
              <a:gd name="T2" fmla="*/ 1603139627 w 165"/>
              <a:gd name="T3" fmla="*/ 2147483647 h 332"/>
              <a:gd name="T4" fmla="*/ 0 w 165"/>
              <a:gd name="T5" fmla="*/ 0 h 332"/>
              <a:gd name="T6" fmla="*/ 1603139627 w 165"/>
              <a:gd name="T7" fmla="*/ 1267177922 h 332"/>
              <a:gd name="T8" fmla="*/ 2147483647 w 165"/>
              <a:gd name="T9" fmla="*/ 0 h 3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5"/>
              <a:gd name="T16" fmla="*/ 0 h 332"/>
              <a:gd name="T17" fmla="*/ 165 w 165"/>
              <a:gd name="T18" fmla="*/ 332 h 3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5" h="332">
                <a:moveTo>
                  <a:pt x="165" y="0"/>
                </a:moveTo>
                <a:lnTo>
                  <a:pt x="82" y="332"/>
                </a:lnTo>
                <a:lnTo>
                  <a:pt x="0" y="0"/>
                </a:lnTo>
                <a:lnTo>
                  <a:pt x="82" y="66"/>
                </a:lnTo>
                <a:lnTo>
                  <a:pt x="165" y="0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Line 14"/>
          <p:cNvSpPr>
            <a:spLocks noChangeShapeType="1"/>
          </p:cNvSpPr>
          <p:nvPr/>
        </p:nvSpPr>
        <p:spPr bwMode="auto">
          <a:xfrm>
            <a:off x="1295400" y="4706938"/>
            <a:ext cx="558800" cy="1587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1" name="Freeform 15"/>
          <p:cNvSpPr>
            <a:spLocks/>
          </p:cNvSpPr>
          <p:nvPr/>
        </p:nvSpPr>
        <p:spPr bwMode="auto">
          <a:xfrm>
            <a:off x="1816100" y="4691063"/>
            <a:ext cx="55563" cy="33337"/>
          </a:xfrm>
          <a:custGeom>
            <a:avLst/>
            <a:gdLst>
              <a:gd name="T0" fmla="*/ 0 w 206"/>
              <a:gd name="T1" fmla="*/ 0 h 124"/>
              <a:gd name="T2" fmla="*/ 2147483647 w 206"/>
              <a:gd name="T3" fmla="*/ 1204811816 h 124"/>
              <a:gd name="T4" fmla="*/ 0 w 206"/>
              <a:gd name="T5" fmla="*/ 2147483647 h 124"/>
              <a:gd name="T6" fmla="*/ 804549543 w 206"/>
              <a:gd name="T7" fmla="*/ 1204811816 h 124"/>
              <a:gd name="T8" fmla="*/ 0 w 206"/>
              <a:gd name="T9" fmla="*/ 0 h 1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6"/>
              <a:gd name="T16" fmla="*/ 0 h 124"/>
              <a:gd name="T17" fmla="*/ 206 w 206"/>
              <a:gd name="T18" fmla="*/ 124 h 1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6" h="124">
                <a:moveTo>
                  <a:pt x="0" y="0"/>
                </a:moveTo>
                <a:lnTo>
                  <a:pt x="206" y="62"/>
                </a:lnTo>
                <a:lnTo>
                  <a:pt x="0" y="124"/>
                </a:lnTo>
                <a:lnTo>
                  <a:pt x="41" y="62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1587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2" name="Line 16"/>
          <p:cNvSpPr>
            <a:spLocks noChangeShapeType="1"/>
          </p:cNvSpPr>
          <p:nvPr/>
        </p:nvSpPr>
        <p:spPr bwMode="auto">
          <a:xfrm flipV="1">
            <a:off x="2790825" y="4041775"/>
            <a:ext cx="484188" cy="279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3" name="Freeform 17"/>
          <p:cNvSpPr>
            <a:spLocks/>
          </p:cNvSpPr>
          <p:nvPr/>
        </p:nvSpPr>
        <p:spPr bwMode="auto">
          <a:xfrm>
            <a:off x="3233738" y="4033838"/>
            <a:ext cx="55562" cy="41275"/>
          </a:xfrm>
          <a:custGeom>
            <a:avLst/>
            <a:gdLst>
              <a:gd name="T0" fmla="*/ 0 w 211"/>
              <a:gd name="T1" fmla="*/ 890344602 h 157"/>
              <a:gd name="T2" fmla="*/ 2147483647 w 211"/>
              <a:gd name="T3" fmla="*/ 0 h 157"/>
              <a:gd name="T4" fmla="*/ 1132063110 w 211"/>
              <a:gd name="T5" fmla="*/ 2147483647 h 157"/>
              <a:gd name="T6" fmla="*/ 1223385445 w 211"/>
              <a:gd name="T7" fmla="*/ 1489989906 h 157"/>
              <a:gd name="T8" fmla="*/ 0 w 211"/>
              <a:gd name="T9" fmla="*/ 890344602 h 1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1"/>
              <a:gd name="T16" fmla="*/ 0 h 157"/>
              <a:gd name="T17" fmla="*/ 211 w 211"/>
              <a:gd name="T18" fmla="*/ 157 h 1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1" h="157">
                <a:moveTo>
                  <a:pt x="0" y="49"/>
                </a:moveTo>
                <a:lnTo>
                  <a:pt x="211" y="0"/>
                </a:lnTo>
                <a:lnTo>
                  <a:pt x="62" y="157"/>
                </a:lnTo>
                <a:lnTo>
                  <a:pt x="67" y="82"/>
                </a:lnTo>
                <a:lnTo>
                  <a:pt x="0" y="49"/>
                </a:lnTo>
                <a:close/>
              </a:path>
            </a:pathLst>
          </a:custGeom>
          <a:solidFill>
            <a:srgbClr val="FF0000"/>
          </a:solidFill>
          <a:ln w="1587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4" name="Rectangle 18"/>
          <p:cNvSpPr>
            <a:spLocks noChangeArrowheads="1"/>
          </p:cNvSpPr>
          <p:nvPr/>
        </p:nvSpPr>
        <p:spPr bwMode="auto">
          <a:xfrm>
            <a:off x="669925" y="1631950"/>
            <a:ext cx="5810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Times New Roman" pitchFamily="-109" charset="0"/>
              </a:rPr>
              <a:t>ICC</a:t>
            </a:r>
            <a:endParaRPr lang="en-US" sz="4400"/>
          </a:p>
        </p:txBody>
      </p:sp>
      <p:sp>
        <p:nvSpPr>
          <p:cNvPr id="26645" name="Rectangle 19"/>
          <p:cNvSpPr>
            <a:spLocks noChangeArrowheads="1"/>
          </p:cNvSpPr>
          <p:nvPr/>
        </p:nvSpPr>
        <p:spPr bwMode="auto">
          <a:xfrm>
            <a:off x="473075" y="3011488"/>
            <a:ext cx="211138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Times New Roman" pitchFamily="-109" charset="0"/>
              </a:rPr>
              <a:t>R</a:t>
            </a:r>
            <a:endParaRPr lang="en-US" sz="4400"/>
          </a:p>
        </p:txBody>
      </p:sp>
      <p:sp>
        <p:nvSpPr>
          <p:cNvPr id="26646" name="Rectangle 20"/>
          <p:cNvSpPr>
            <a:spLocks noChangeArrowheads="1"/>
          </p:cNvSpPr>
          <p:nvPr/>
        </p:nvSpPr>
        <p:spPr bwMode="auto">
          <a:xfrm>
            <a:off x="1514475" y="5314950"/>
            <a:ext cx="477838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Times New Roman" pitchFamily="-109" charset="0"/>
              </a:rPr>
              <a:t>P(t)</a:t>
            </a:r>
            <a:endParaRPr lang="en-US" sz="4400"/>
          </a:p>
        </p:txBody>
      </p:sp>
      <p:sp>
        <p:nvSpPr>
          <p:cNvPr id="26647" name="Rectangle 21"/>
          <p:cNvSpPr>
            <a:spLocks noChangeArrowheads="1"/>
          </p:cNvSpPr>
          <p:nvPr/>
        </p:nvSpPr>
        <p:spPr bwMode="auto">
          <a:xfrm>
            <a:off x="3179763" y="3573463"/>
            <a:ext cx="9032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500">
                <a:solidFill>
                  <a:srgbClr val="000000"/>
                </a:solidFill>
                <a:latin typeface="Times New Roman" pitchFamily="-109" charset="0"/>
              </a:rPr>
              <a:t>P(t+</a:t>
            </a:r>
            <a:r>
              <a:rPr lang="en-US" sz="2500">
                <a:solidFill>
                  <a:srgbClr val="000000"/>
                </a:solidFill>
                <a:latin typeface="Symbol" pitchFamily="-109" charset="2"/>
              </a:rPr>
              <a:t>d</a:t>
            </a:r>
            <a:r>
              <a:rPr lang="en-US" sz="2500">
                <a:solidFill>
                  <a:srgbClr val="000000"/>
                </a:solidFill>
                <a:latin typeface="Times New Roman" pitchFamily="-109" charset="0"/>
              </a:rPr>
              <a:t>t)</a:t>
            </a:r>
            <a:endParaRPr lang="en-US" sz="4400"/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2663825" y="1346200"/>
          <a:ext cx="6288088" cy="1344613"/>
        </p:xfrm>
        <a:graphic>
          <a:graphicData uri="http://schemas.openxmlformats.org/presentationml/2006/ole">
            <p:oleObj spid="_x0000_s26626" name="Equation" r:id="rId4" imgW="3327120" imgH="711000" progId="Equation.3">
              <p:embed/>
            </p:oleObj>
          </a:graphicData>
        </a:graphic>
      </p:graphicFrame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4629150" y="2984500"/>
          <a:ext cx="4368800" cy="2781300"/>
        </p:xfrm>
        <a:graphic>
          <a:graphicData uri="http://schemas.openxmlformats.org/presentationml/2006/ole">
            <p:oleObj spid="_x0000_s26627" name="Equation" r:id="rId5" imgW="2273040" imgH="144756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42913"/>
            <a:ext cx="8424863" cy="579437"/>
          </a:xfrm>
        </p:spPr>
        <p:txBody>
          <a:bodyPr/>
          <a:lstStyle/>
          <a:p>
            <a:pPr eaLnBrk="1" hangingPunct="1"/>
            <a:r>
              <a:rPr lang="en-US" sz="3200">
                <a:ea typeface="ＭＳ Ｐゴシック" pitchFamily="-109" charset="-128"/>
                <a:cs typeface="ＭＳ Ｐゴシック" pitchFamily="-109" charset="-128"/>
              </a:rPr>
              <a:t>Mecanum Wheels</a:t>
            </a:r>
          </a:p>
        </p:txBody>
      </p:sp>
      <p:pic>
        <p:nvPicPr>
          <p:cNvPr id="28676" name="Picture 36" descr="Uranus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66700" y="2525713"/>
            <a:ext cx="4483100" cy="2705100"/>
          </a:xfrm>
          <a:noFill/>
        </p:spPr>
      </p:pic>
      <p:graphicFrame>
        <p:nvGraphicFramePr>
          <p:cNvPr id="972823" name="Object 2"/>
          <p:cNvGraphicFramePr>
            <a:graphicFrameLocks noChangeAspect="1"/>
          </p:cNvGraphicFramePr>
          <p:nvPr/>
        </p:nvGraphicFramePr>
        <p:xfrm>
          <a:off x="4822825" y="809625"/>
          <a:ext cx="4071938" cy="2298700"/>
        </p:xfrm>
        <a:graphic>
          <a:graphicData uri="http://schemas.openxmlformats.org/presentationml/2006/ole">
            <p:oleObj spid="_x0000_s28674" name="Equation" r:id="rId4" imgW="1663560" imgH="939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42913"/>
            <a:ext cx="8424863" cy="579437"/>
          </a:xfrm>
        </p:spPr>
        <p:txBody>
          <a:bodyPr/>
          <a:lstStyle/>
          <a:p>
            <a:pPr eaLnBrk="1" hangingPunct="1"/>
            <a:r>
              <a:rPr lang="en-US" sz="3200">
                <a:ea typeface="ＭＳ Ｐゴシック" pitchFamily="-109" charset="-128"/>
                <a:cs typeface="ＭＳ Ｐゴシック" pitchFamily="-109" charset="-128"/>
              </a:rPr>
              <a:t>Example</a:t>
            </a:r>
          </a:p>
        </p:txBody>
      </p:sp>
      <p:pic>
        <p:nvPicPr>
          <p:cNvPr id="29699" name="Picture 3" descr="/Users/Shared/thrun/Movies/AIIT-08/Demo_Omni.mpg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3"/>
          <a:srcRect/>
          <a:stretch>
            <a:fillRect/>
          </a:stretch>
        </p:blipFill>
        <p:spPr>
          <a:xfrm>
            <a:off x="1511300" y="1355725"/>
            <a:ext cx="6127750" cy="4178300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89" fill="hold"/>
                                        <p:tgtEl>
                                          <p:spTgt spid="296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969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6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6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69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42913"/>
            <a:ext cx="8424863" cy="579437"/>
          </a:xfrm>
        </p:spPr>
        <p:txBody>
          <a:bodyPr/>
          <a:lstStyle/>
          <a:p>
            <a:pPr eaLnBrk="1" hangingPunct="1"/>
            <a:r>
              <a:rPr lang="en-US" sz="3200">
                <a:ea typeface="ＭＳ Ｐゴシック" pitchFamily="-109" charset="-128"/>
                <a:cs typeface="ＭＳ Ｐゴシック" pitchFamily="-109" charset="-128"/>
              </a:rPr>
              <a:t>XR4000 Drive</a:t>
            </a:r>
          </a:p>
        </p:txBody>
      </p:sp>
      <p:sp>
        <p:nvSpPr>
          <p:cNvPr id="30724" name="Freeform 4"/>
          <p:cNvSpPr>
            <a:spLocks/>
          </p:cNvSpPr>
          <p:nvPr/>
        </p:nvSpPr>
        <p:spPr bwMode="auto">
          <a:xfrm>
            <a:off x="2224088" y="3897313"/>
            <a:ext cx="107950" cy="339725"/>
          </a:xfrm>
          <a:custGeom>
            <a:avLst/>
            <a:gdLst>
              <a:gd name="T0" fmla="*/ 2147483647 w 439"/>
              <a:gd name="T1" fmla="*/ 2147483647 h 1379"/>
              <a:gd name="T2" fmla="*/ 2147483647 w 439"/>
              <a:gd name="T3" fmla="*/ 2147483647 h 1379"/>
              <a:gd name="T4" fmla="*/ 2147483647 w 439"/>
              <a:gd name="T5" fmla="*/ 2147483647 h 1379"/>
              <a:gd name="T6" fmla="*/ 2147483647 w 439"/>
              <a:gd name="T7" fmla="*/ 2147483647 h 1379"/>
              <a:gd name="T8" fmla="*/ 2147483647 w 439"/>
              <a:gd name="T9" fmla="*/ 2147483647 h 1379"/>
              <a:gd name="T10" fmla="*/ 2147483647 w 439"/>
              <a:gd name="T11" fmla="*/ 2147483647 h 1379"/>
              <a:gd name="T12" fmla="*/ 2147483647 w 439"/>
              <a:gd name="T13" fmla="*/ 2147483647 h 1379"/>
              <a:gd name="T14" fmla="*/ 2147483647 w 439"/>
              <a:gd name="T15" fmla="*/ 2147483647 h 1379"/>
              <a:gd name="T16" fmla="*/ 2147483647 w 439"/>
              <a:gd name="T17" fmla="*/ 2147483647 h 1379"/>
              <a:gd name="T18" fmla="*/ 2147483647 w 439"/>
              <a:gd name="T19" fmla="*/ 2147483647 h 1379"/>
              <a:gd name="T20" fmla="*/ 2147483647 w 439"/>
              <a:gd name="T21" fmla="*/ 2147483647 h 1379"/>
              <a:gd name="T22" fmla="*/ 2147483647 w 439"/>
              <a:gd name="T23" fmla="*/ 2147483647 h 1379"/>
              <a:gd name="T24" fmla="*/ 2147483647 w 439"/>
              <a:gd name="T25" fmla="*/ 2147483647 h 1379"/>
              <a:gd name="T26" fmla="*/ 2147483647 w 439"/>
              <a:gd name="T27" fmla="*/ 2147483647 h 1379"/>
              <a:gd name="T28" fmla="*/ 2147483647 w 439"/>
              <a:gd name="T29" fmla="*/ 2147483647 h 1379"/>
              <a:gd name="T30" fmla="*/ 2147483647 w 439"/>
              <a:gd name="T31" fmla="*/ 2147483647 h 1379"/>
              <a:gd name="T32" fmla="*/ 2147483647 w 439"/>
              <a:gd name="T33" fmla="*/ 2147483647 h 1379"/>
              <a:gd name="T34" fmla="*/ 2147483647 w 439"/>
              <a:gd name="T35" fmla="*/ 2147483647 h 1379"/>
              <a:gd name="T36" fmla="*/ 2147483647 w 439"/>
              <a:gd name="T37" fmla="*/ 2147483647 h 1379"/>
              <a:gd name="T38" fmla="*/ 2147483647 w 439"/>
              <a:gd name="T39" fmla="*/ 2147483647 h 1379"/>
              <a:gd name="T40" fmla="*/ 2147483647 w 439"/>
              <a:gd name="T41" fmla="*/ 2147483647 h 1379"/>
              <a:gd name="T42" fmla="*/ 2147483647 w 439"/>
              <a:gd name="T43" fmla="*/ 2147483647 h 1379"/>
              <a:gd name="T44" fmla="*/ 2147483647 w 439"/>
              <a:gd name="T45" fmla="*/ 2147483647 h 1379"/>
              <a:gd name="T46" fmla="*/ 2147483647 w 439"/>
              <a:gd name="T47" fmla="*/ 2147483647 h 1379"/>
              <a:gd name="T48" fmla="*/ 2147483647 w 439"/>
              <a:gd name="T49" fmla="*/ 2147483647 h 1379"/>
              <a:gd name="T50" fmla="*/ 2147483647 w 439"/>
              <a:gd name="T51" fmla="*/ 2147483647 h 1379"/>
              <a:gd name="T52" fmla="*/ 2147483647 w 439"/>
              <a:gd name="T53" fmla="*/ 2147483647 h 1379"/>
              <a:gd name="T54" fmla="*/ 2147483647 w 439"/>
              <a:gd name="T55" fmla="*/ 2147483647 h 1379"/>
              <a:gd name="T56" fmla="*/ 2147483647 w 439"/>
              <a:gd name="T57" fmla="*/ 2147483647 h 1379"/>
              <a:gd name="T58" fmla="*/ 2147483647 w 439"/>
              <a:gd name="T59" fmla="*/ 2147483647 h 1379"/>
              <a:gd name="T60" fmla="*/ 2147483647 w 439"/>
              <a:gd name="T61" fmla="*/ 2147483647 h 1379"/>
              <a:gd name="T62" fmla="*/ 2147483647 w 439"/>
              <a:gd name="T63" fmla="*/ 2147483647 h 1379"/>
              <a:gd name="T64" fmla="*/ 2147483647 w 439"/>
              <a:gd name="T65" fmla="*/ 2147483647 h 1379"/>
              <a:gd name="T66" fmla="*/ 2147483647 w 439"/>
              <a:gd name="T67" fmla="*/ 2147483647 h 1379"/>
              <a:gd name="T68" fmla="*/ 2147483647 w 439"/>
              <a:gd name="T69" fmla="*/ 2147483647 h 1379"/>
              <a:gd name="T70" fmla="*/ 2147483647 w 439"/>
              <a:gd name="T71" fmla="*/ 2147483647 h 1379"/>
              <a:gd name="T72" fmla="*/ 2147483647 w 439"/>
              <a:gd name="T73" fmla="*/ 2147483647 h 1379"/>
              <a:gd name="T74" fmla="*/ 2147483647 w 439"/>
              <a:gd name="T75" fmla="*/ 2147483647 h 1379"/>
              <a:gd name="T76" fmla="*/ 2147483647 w 439"/>
              <a:gd name="T77" fmla="*/ 2147483647 h 1379"/>
              <a:gd name="T78" fmla="*/ 2147483647 w 439"/>
              <a:gd name="T79" fmla="*/ 2147483647 h 1379"/>
              <a:gd name="T80" fmla="*/ 2147483647 w 439"/>
              <a:gd name="T81" fmla="*/ 2147483647 h 1379"/>
              <a:gd name="T82" fmla="*/ 2147483647 w 439"/>
              <a:gd name="T83" fmla="*/ 2147483647 h 1379"/>
              <a:gd name="T84" fmla="*/ 1947813653 w 439"/>
              <a:gd name="T85" fmla="*/ 2147483647 h 1379"/>
              <a:gd name="T86" fmla="*/ 1680188144 w 439"/>
              <a:gd name="T87" fmla="*/ 2123163985 h 1379"/>
              <a:gd name="T88" fmla="*/ 1412502144 w 439"/>
              <a:gd name="T89" fmla="*/ 1764296380 h 1379"/>
              <a:gd name="T90" fmla="*/ 1159751358 w 439"/>
              <a:gd name="T91" fmla="*/ 1390498613 h 1379"/>
              <a:gd name="T92" fmla="*/ 877250880 w 439"/>
              <a:gd name="T93" fmla="*/ 1046621528 h 1379"/>
              <a:gd name="T94" fmla="*/ 594750402 w 439"/>
              <a:gd name="T95" fmla="*/ 672823761 h 1379"/>
              <a:gd name="T96" fmla="*/ 297375201 w 439"/>
              <a:gd name="T97" fmla="*/ 343876839 h 1379"/>
              <a:gd name="T98" fmla="*/ 0 w 439"/>
              <a:gd name="T99" fmla="*/ 0 h 137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439"/>
              <a:gd name="T151" fmla="*/ 0 h 1379"/>
              <a:gd name="T152" fmla="*/ 439 w 439"/>
              <a:gd name="T153" fmla="*/ 1379 h 1379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439" h="1379">
                <a:moveTo>
                  <a:pt x="426" y="1379"/>
                </a:moveTo>
                <a:lnTo>
                  <a:pt x="429" y="1348"/>
                </a:lnTo>
                <a:lnTo>
                  <a:pt x="433" y="1318"/>
                </a:lnTo>
                <a:lnTo>
                  <a:pt x="435" y="1288"/>
                </a:lnTo>
                <a:lnTo>
                  <a:pt x="437" y="1258"/>
                </a:lnTo>
                <a:lnTo>
                  <a:pt x="438" y="1228"/>
                </a:lnTo>
                <a:lnTo>
                  <a:pt x="439" y="1197"/>
                </a:lnTo>
                <a:lnTo>
                  <a:pt x="439" y="1166"/>
                </a:lnTo>
                <a:lnTo>
                  <a:pt x="439" y="1136"/>
                </a:lnTo>
                <a:lnTo>
                  <a:pt x="438" y="1106"/>
                </a:lnTo>
                <a:lnTo>
                  <a:pt x="437" y="1075"/>
                </a:lnTo>
                <a:lnTo>
                  <a:pt x="436" y="1045"/>
                </a:lnTo>
                <a:lnTo>
                  <a:pt x="434" y="1015"/>
                </a:lnTo>
                <a:lnTo>
                  <a:pt x="431" y="985"/>
                </a:lnTo>
                <a:lnTo>
                  <a:pt x="427" y="955"/>
                </a:lnTo>
                <a:lnTo>
                  <a:pt x="424" y="925"/>
                </a:lnTo>
                <a:lnTo>
                  <a:pt x="419" y="895"/>
                </a:lnTo>
                <a:lnTo>
                  <a:pt x="415" y="865"/>
                </a:lnTo>
                <a:lnTo>
                  <a:pt x="409" y="835"/>
                </a:lnTo>
                <a:lnTo>
                  <a:pt x="404" y="805"/>
                </a:lnTo>
                <a:lnTo>
                  <a:pt x="397" y="775"/>
                </a:lnTo>
                <a:lnTo>
                  <a:pt x="390" y="746"/>
                </a:lnTo>
                <a:lnTo>
                  <a:pt x="383" y="717"/>
                </a:lnTo>
                <a:lnTo>
                  <a:pt x="375" y="687"/>
                </a:lnTo>
                <a:lnTo>
                  <a:pt x="366" y="658"/>
                </a:lnTo>
                <a:lnTo>
                  <a:pt x="357" y="629"/>
                </a:lnTo>
                <a:lnTo>
                  <a:pt x="348" y="600"/>
                </a:lnTo>
                <a:lnTo>
                  <a:pt x="338" y="571"/>
                </a:lnTo>
                <a:lnTo>
                  <a:pt x="327" y="543"/>
                </a:lnTo>
                <a:lnTo>
                  <a:pt x="316" y="514"/>
                </a:lnTo>
                <a:lnTo>
                  <a:pt x="305" y="486"/>
                </a:lnTo>
                <a:lnTo>
                  <a:pt x="292" y="458"/>
                </a:lnTo>
                <a:lnTo>
                  <a:pt x="280" y="431"/>
                </a:lnTo>
                <a:lnTo>
                  <a:pt x="268" y="403"/>
                </a:lnTo>
                <a:lnTo>
                  <a:pt x="255" y="376"/>
                </a:lnTo>
                <a:lnTo>
                  <a:pt x="240" y="349"/>
                </a:lnTo>
                <a:lnTo>
                  <a:pt x="226" y="323"/>
                </a:lnTo>
                <a:lnTo>
                  <a:pt x="211" y="296"/>
                </a:lnTo>
                <a:lnTo>
                  <a:pt x="196" y="269"/>
                </a:lnTo>
                <a:lnTo>
                  <a:pt x="180" y="244"/>
                </a:lnTo>
                <a:lnTo>
                  <a:pt x="164" y="218"/>
                </a:lnTo>
                <a:lnTo>
                  <a:pt x="148" y="192"/>
                </a:lnTo>
                <a:lnTo>
                  <a:pt x="131" y="167"/>
                </a:lnTo>
                <a:lnTo>
                  <a:pt x="113" y="142"/>
                </a:lnTo>
                <a:lnTo>
                  <a:pt x="95" y="118"/>
                </a:lnTo>
                <a:lnTo>
                  <a:pt x="78" y="93"/>
                </a:lnTo>
                <a:lnTo>
                  <a:pt x="59" y="70"/>
                </a:lnTo>
                <a:lnTo>
                  <a:pt x="40" y="45"/>
                </a:lnTo>
                <a:lnTo>
                  <a:pt x="20" y="23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5" name="Oval 5"/>
          <p:cNvSpPr>
            <a:spLocks noChangeArrowheads="1"/>
          </p:cNvSpPr>
          <p:nvPr/>
        </p:nvSpPr>
        <p:spPr bwMode="auto">
          <a:xfrm>
            <a:off x="257175" y="2286000"/>
            <a:ext cx="3400425" cy="3424238"/>
          </a:xfrm>
          <a:prstGeom prst="ellips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6" name="Freeform 6"/>
          <p:cNvSpPr>
            <a:spLocks/>
          </p:cNvSpPr>
          <p:nvPr/>
        </p:nvSpPr>
        <p:spPr bwMode="auto">
          <a:xfrm rot="1109381">
            <a:off x="3128963" y="3692525"/>
            <a:ext cx="520700" cy="604838"/>
          </a:xfrm>
          <a:custGeom>
            <a:avLst/>
            <a:gdLst>
              <a:gd name="T0" fmla="*/ 2147483647 w 2131"/>
              <a:gd name="T1" fmla="*/ 2147483647 h 2448"/>
              <a:gd name="T2" fmla="*/ 2147483647 w 2131"/>
              <a:gd name="T3" fmla="*/ 2147483647 h 2448"/>
              <a:gd name="T4" fmla="*/ 2147483647 w 2131"/>
              <a:gd name="T5" fmla="*/ 2147483647 h 2448"/>
              <a:gd name="T6" fmla="*/ 2147483647 w 2131"/>
              <a:gd name="T7" fmla="*/ 2147483647 h 2448"/>
              <a:gd name="T8" fmla="*/ 2147483647 w 2131"/>
              <a:gd name="T9" fmla="*/ 2147483647 h 2448"/>
              <a:gd name="T10" fmla="*/ 2147483647 w 2131"/>
              <a:gd name="T11" fmla="*/ 2147483647 h 2448"/>
              <a:gd name="T12" fmla="*/ 2147483647 w 2131"/>
              <a:gd name="T13" fmla="*/ 2147483647 h 2448"/>
              <a:gd name="T14" fmla="*/ 2147483647 w 2131"/>
              <a:gd name="T15" fmla="*/ 2147483647 h 2448"/>
              <a:gd name="T16" fmla="*/ 2147483647 w 2131"/>
              <a:gd name="T17" fmla="*/ 2147483647 h 2448"/>
              <a:gd name="T18" fmla="*/ 2147483647 w 2131"/>
              <a:gd name="T19" fmla="*/ 2147483647 h 2448"/>
              <a:gd name="T20" fmla="*/ 2147483647 w 2131"/>
              <a:gd name="T21" fmla="*/ 2147483647 h 2448"/>
              <a:gd name="T22" fmla="*/ 2147483647 w 2131"/>
              <a:gd name="T23" fmla="*/ 2147483647 h 2448"/>
              <a:gd name="T24" fmla="*/ 2147483647 w 2131"/>
              <a:gd name="T25" fmla="*/ 2147483647 h 2448"/>
              <a:gd name="T26" fmla="*/ 1867323051 w 2131"/>
              <a:gd name="T27" fmla="*/ 2147483647 h 2448"/>
              <a:gd name="T28" fmla="*/ 1167106656 w 2131"/>
              <a:gd name="T29" fmla="*/ 2147483647 h 2448"/>
              <a:gd name="T30" fmla="*/ 627316929 w 2131"/>
              <a:gd name="T31" fmla="*/ 2147483647 h 2448"/>
              <a:gd name="T32" fmla="*/ 248013246 w 2131"/>
              <a:gd name="T33" fmla="*/ 2147483647 h 2448"/>
              <a:gd name="T34" fmla="*/ 43763479 w 2131"/>
              <a:gd name="T35" fmla="*/ 2147483647 h 2448"/>
              <a:gd name="T36" fmla="*/ 14567871 w 2131"/>
              <a:gd name="T37" fmla="*/ 2147483647 h 2448"/>
              <a:gd name="T38" fmla="*/ 145858552 w 2131"/>
              <a:gd name="T39" fmla="*/ 2147483647 h 2448"/>
              <a:gd name="T40" fmla="*/ 452262769 w 2131"/>
              <a:gd name="T41" fmla="*/ 2147483647 h 2448"/>
              <a:gd name="T42" fmla="*/ 919093654 w 2131"/>
              <a:gd name="T43" fmla="*/ 2147483647 h 2448"/>
              <a:gd name="T44" fmla="*/ 1560978455 w 2131"/>
              <a:gd name="T45" fmla="*/ 2147483647 h 2448"/>
              <a:gd name="T46" fmla="*/ 2147483647 w 2131"/>
              <a:gd name="T47" fmla="*/ 2147483647 h 2448"/>
              <a:gd name="T48" fmla="*/ 2147483647 w 2131"/>
              <a:gd name="T49" fmla="*/ 2147483647 h 2448"/>
              <a:gd name="T50" fmla="*/ 2147483647 w 2131"/>
              <a:gd name="T51" fmla="*/ 2147483647 h 2448"/>
              <a:gd name="T52" fmla="*/ 2147483647 w 2131"/>
              <a:gd name="T53" fmla="*/ 2147483647 h 2448"/>
              <a:gd name="T54" fmla="*/ 2147483647 w 2131"/>
              <a:gd name="T55" fmla="*/ 2147483647 h 2448"/>
              <a:gd name="T56" fmla="*/ 2147483647 w 2131"/>
              <a:gd name="T57" fmla="*/ 2147483647 h 2448"/>
              <a:gd name="T58" fmla="*/ 2147483647 w 2131"/>
              <a:gd name="T59" fmla="*/ 2147483647 h 2448"/>
              <a:gd name="T60" fmla="*/ 2147483647 w 2131"/>
              <a:gd name="T61" fmla="*/ 2147483647 h 2448"/>
              <a:gd name="T62" fmla="*/ 2147483647 w 2131"/>
              <a:gd name="T63" fmla="*/ 2147483647 h 2448"/>
              <a:gd name="T64" fmla="*/ 2147483647 w 2131"/>
              <a:gd name="T65" fmla="*/ 2147483647 h 2448"/>
              <a:gd name="T66" fmla="*/ 2147483647 w 2131"/>
              <a:gd name="T67" fmla="*/ 2147483647 h 2448"/>
              <a:gd name="T68" fmla="*/ 2147483647 w 2131"/>
              <a:gd name="T69" fmla="*/ 2147483647 h 2448"/>
              <a:gd name="T70" fmla="*/ 2147483647 w 2131"/>
              <a:gd name="T71" fmla="*/ 2147483647 h 2448"/>
              <a:gd name="T72" fmla="*/ 2147483647 w 2131"/>
              <a:gd name="T73" fmla="*/ 2147483647 h 2448"/>
              <a:gd name="T74" fmla="*/ 2147483647 w 2131"/>
              <a:gd name="T75" fmla="*/ 1990945591 h 2448"/>
              <a:gd name="T76" fmla="*/ 2147483647 w 2131"/>
              <a:gd name="T77" fmla="*/ 1206630067 h 2448"/>
              <a:gd name="T78" fmla="*/ 2147483647 w 2131"/>
              <a:gd name="T79" fmla="*/ 618393240 h 2448"/>
              <a:gd name="T80" fmla="*/ 2147483647 w 2131"/>
              <a:gd name="T81" fmla="*/ 226235602 h 2448"/>
              <a:gd name="T82" fmla="*/ 2147483647 w 2131"/>
              <a:gd name="T83" fmla="*/ 30156659 h 2448"/>
              <a:gd name="T84" fmla="*/ 2147483647 w 2131"/>
              <a:gd name="T85" fmla="*/ 30156659 h 2448"/>
              <a:gd name="T86" fmla="*/ 2147483647 w 2131"/>
              <a:gd name="T87" fmla="*/ 256392014 h 2448"/>
              <a:gd name="T88" fmla="*/ 2147483647 w 2131"/>
              <a:gd name="T89" fmla="*/ 663628105 h 2448"/>
              <a:gd name="T90" fmla="*/ 2147483647 w 2131"/>
              <a:gd name="T91" fmla="*/ 1282021345 h 2448"/>
              <a:gd name="T92" fmla="*/ 2147483647 w 2131"/>
              <a:gd name="T93" fmla="*/ 2066337115 h 2448"/>
              <a:gd name="T94" fmla="*/ 2147483647 w 2131"/>
              <a:gd name="T95" fmla="*/ 2147483647 h 2448"/>
              <a:gd name="T96" fmla="*/ 2147483647 w 2131"/>
              <a:gd name="T97" fmla="*/ 2147483647 h 2448"/>
              <a:gd name="T98" fmla="*/ 2147483647 w 2131"/>
              <a:gd name="T99" fmla="*/ 2147483647 h 2448"/>
              <a:gd name="T100" fmla="*/ 2147483647 w 2131"/>
              <a:gd name="T101" fmla="*/ 2147483647 h 2448"/>
              <a:gd name="T102" fmla="*/ 2147483647 w 2131"/>
              <a:gd name="T103" fmla="*/ 2147483647 h 2448"/>
              <a:gd name="T104" fmla="*/ 2147483647 w 2131"/>
              <a:gd name="T105" fmla="*/ 2147483647 h 2448"/>
              <a:gd name="T106" fmla="*/ 2147483647 w 2131"/>
              <a:gd name="T107" fmla="*/ 2147483647 h 2448"/>
              <a:gd name="T108" fmla="*/ 2147483647 w 2131"/>
              <a:gd name="T109" fmla="*/ 2147483647 h 2448"/>
              <a:gd name="T110" fmla="*/ 2147483647 w 2131"/>
              <a:gd name="T111" fmla="*/ 2147483647 h 2448"/>
              <a:gd name="T112" fmla="*/ 2147483647 w 2131"/>
              <a:gd name="T113" fmla="*/ 2147483647 h 2448"/>
              <a:gd name="T114" fmla="*/ 2147483647 w 2131"/>
              <a:gd name="T115" fmla="*/ 2147483647 h 2448"/>
              <a:gd name="T116" fmla="*/ 2147483647 w 2131"/>
              <a:gd name="T117" fmla="*/ 2147483647 h 2448"/>
              <a:gd name="T118" fmla="*/ 2147483647 w 2131"/>
              <a:gd name="T119" fmla="*/ 2147483647 h 244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131"/>
              <a:gd name="T181" fmla="*/ 0 h 2448"/>
              <a:gd name="T182" fmla="*/ 2131 w 2131"/>
              <a:gd name="T183" fmla="*/ 2448 h 244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131" h="2448">
                <a:moveTo>
                  <a:pt x="1457" y="1553"/>
                </a:moveTo>
                <a:lnTo>
                  <a:pt x="1440" y="1573"/>
                </a:lnTo>
                <a:lnTo>
                  <a:pt x="1423" y="1593"/>
                </a:lnTo>
                <a:lnTo>
                  <a:pt x="1405" y="1615"/>
                </a:lnTo>
                <a:lnTo>
                  <a:pt x="1387" y="1635"/>
                </a:lnTo>
                <a:lnTo>
                  <a:pt x="1369" y="1655"/>
                </a:lnTo>
                <a:lnTo>
                  <a:pt x="1351" y="1675"/>
                </a:lnTo>
                <a:lnTo>
                  <a:pt x="1334" y="1695"/>
                </a:lnTo>
                <a:lnTo>
                  <a:pt x="1316" y="1714"/>
                </a:lnTo>
                <a:lnTo>
                  <a:pt x="1297" y="1734"/>
                </a:lnTo>
                <a:lnTo>
                  <a:pt x="1279" y="1753"/>
                </a:lnTo>
                <a:lnTo>
                  <a:pt x="1260" y="1773"/>
                </a:lnTo>
                <a:lnTo>
                  <a:pt x="1242" y="1792"/>
                </a:lnTo>
                <a:lnTo>
                  <a:pt x="1223" y="1810"/>
                </a:lnTo>
                <a:lnTo>
                  <a:pt x="1205" y="1829"/>
                </a:lnTo>
                <a:lnTo>
                  <a:pt x="1187" y="1847"/>
                </a:lnTo>
                <a:lnTo>
                  <a:pt x="1169" y="1866"/>
                </a:lnTo>
                <a:lnTo>
                  <a:pt x="1150" y="1884"/>
                </a:lnTo>
                <a:lnTo>
                  <a:pt x="1131" y="1902"/>
                </a:lnTo>
                <a:lnTo>
                  <a:pt x="1112" y="1920"/>
                </a:lnTo>
                <a:lnTo>
                  <a:pt x="1094" y="1937"/>
                </a:lnTo>
                <a:lnTo>
                  <a:pt x="1075" y="1954"/>
                </a:lnTo>
                <a:lnTo>
                  <a:pt x="1056" y="1972"/>
                </a:lnTo>
                <a:lnTo>
                  <a:pt x="1038" y="1989"/>
                </a:lnTo>
                <a:lnTo>
                  <a:pt x="1020" y="2005"/>
                </a:lnTo>
                <a:lnTo>
                  <a:pt x="1001" y="2021"/>
                </a:lnTo>
                <a:lnTo>
                  <a:pt x="982" y="2038"/>
                </a:lnTo>
                <a:lnTo>
                  <a:pt x="964" y="2053"/>
                </a:lnTo>
                <a:lnTo>
                  <a:pt x="945" y="2069"/>
                </a:lnTo>
                <a:lnTo>
                  <a:pt x="926" y="2084"/>
                </a:lnTo>
                <a:lnTo>
                  <a:pt x="908" y="2100"/>
                </a:lnTo>
                <a:lnTo>
                  <a:pt x="889" y="2114"/>
                </a:lnTo>
                <a:lnTo>
                  <a:pt x="871" y="2129"/>
                </a:lnTo>
                <a:lnTo>
                  <a:pt x="853" y="2143"/>
                </a:lnTo>
                <a:lnTo>
                  <a:pt x="835" y="2157"/>
                </a:lnTo>
                <a:lnTo>
                  <a:pt x="817" y="2171"/>
                </a:lnTo>
                <a:lnTo>
                  <a:pt x="798" y="2185"/>
                </a:lnTo>
                <a:lnTo>
                  <a:pt x="780" y="2197"/>
                </a:lnTo>
                <a:lnTo>
                  <a:pt x="762" y="2210"/>
                </a:lnTo>
                <a:lnTo>
                  <a:pt x="745" y="2222"/>
                </a:lnTo>
                <a:lnTo>
                  <a:pt x="727" y="2235"/>
                </a:lnTo>
                <a:lnTo>
                  <a:pt x="709" y="2247"/>
                </a:lnTo>
                <a:lnTo>
                  <a:pt x="692" y="2258"/>
                </a:lnTo>
                <a:lnTo>
                  <a:pt x="674" y="2270"/>
                </a:lnTo>
                <a:lnTo>
                  <a:pt x="657" y="2280"/>
                </a:lnTo>
                <a:lnTo>
                  <a:pt x="640" y="2291"/>
                </a:lnTo>
                <a:lnTo>
                  <a:pt x="623" y="2301"/>
                </a:lnTo>
                <a:lnTo>
                  <a:pt x="606" y="2311"/>
                </a:lnTo>
                <a:lnTo>
                  <a:pt x="590" y="2321"/>
                </a:lnTo>
                <a:lnTo>
                  <a:pt x="573" y="2330"/>
                </a:lnTo>
                <a:lnTo>
                  <a:pt x="556" y="2339"/>
                </a:lnTo>
                <a:lnTo>
                  <a:pt x="540" y="2348"/>
                </a:lnTo>
                <a:lnTo>
                  <a:pt x="524" y="2357"/>
                </a:lnTo>
                <a:lnTo>
                  <a:pt x="507" y="2365"/>
                </a:lnTo>
                <a:lnTo>
                  <a:pt x="492" y="2372"/>
                </a:lnTo>
                <a:lnTo>
                  <a:pt x="476" y="2379"/>
                </a:lnTo>
                <a:lnTo>
                  <a:pt x="461" y="2386"/>
                </a:lnTo>
                <a:lnTo>
                  <a:pt x="446" y="2393"/>
                </a:lnTo>
                <a:lnTo>
                  <a:pt x="431" y="2399"/>
                </a:lnTo>
                <a:lnTo>
                  <a:pt x="416" y="2405"/>
                </a:lnTo>
                <a:lnTo>
                  <a:pt x="402" y="2411"/>
                </a:lnTo>
                <a:lnTo>
                  <a:pt x="387" y="2415"/>
                </a:lnTo>
                <a:lnTo>
                  <a:pt x="373" y="2421"/>
                </a:lnTo>
                <a:lnTo>
                  <a:pt x="358" y="2424"/>
                </a:lnTo>
                <a:lnTo>
                  <a:pt x="345" y="2428"/>
                </a:lnTo>
                <a:lnTo>
                  <a:pt x="330" y="2432"/>
                </a:lnTo>
                <a:lnTo>
                  <a:pt x="317" y="2435"/>
                </a:lnTo>
                <a:lnTo>
                  <a:pt x="305" y="2438"/>
                </a:lnTo>
                <a:lnTo>
                  <a:pt x="291" y="2441"/>
                </a:lnTo>
                <a:lnTo>
                  <a:pt x="279" y="2443"/>
                </a:lnTo>
                <a:lnTo>
                  <a:pt x="266" y="2445"/>
                </a:lnTo>
                <a:lnTo>
                  <a:pt x="254" y="2446"/>
                </a:lnTo>
                <a:lnTo>
                  <a:pt x="242" y="2447"/>
                </a:lnTo>
                <a:lnTo>
                  <a:pt x="230" y="2447"/>
                </a:lnTo>
                <a:lnTo>
                  <a:pt x="219" y="2448"/>
                </a:lnTo>
                <a:lnTo>
                  <a:pt x="208" y="2448"/>
                </a:lnTo>
                <a:lnTo>
                  <a:pt x="197" y="2447"/>
                </a:lnTo>
                <a:lnTo>
                  <a:pt x="186" y="2446"/>
                </a:lnTo>
                <a:lnTo>
                  <a:pt x="176" y="2445"/>
                </a:lnTo>
                <a:lnTo>
                  <a:pt x="166" y="2444"/>
                </a:lnTo>
                <a:lnTo>
                  <a:pt x="156" y="2442"/>
                </a:lnTo>
                <a:lnTo>
                  <a:pt x="147" y="2439"/>
                </a:lnTo>
                <a:lnTo>
                  <a:pt x="137" y="2436"/>
                </a:lnTo>
                <a:lnTo>
                  <a:pt x="128" y="2434"/>
                </a:lnTo>
                <a:lnTo>
                  <a:pt x="119" y="2431"/>
                </a:lnTo>
                <a:lnTo>
                  <a:pt x="111" y="2426"/>
                </a:lnTo>
                <a:lnTo>
                  <a:pt x="103" y="2422"/>
                </a:lnTo>
                <a:lnTo>
                  <a:pt x="94" y="2417"/>
                </a:lnTo>
                <a:lnTo>
                  <a:pt x="88" y="2413"/>
                </a:lnTo>
                <a:lnTo>
                  <a:pt x="80" y="2407"/>
                </a:lnTo>
                <a:lnTo>
                  <a:pt x="73" y="2402"/>
                </a:lnTo>
                <a:lnTo>
                  <a:pt x="66" y="2396"/>
                </a:lnTo>
                <a:lnTo>
                  <a:pt x="60" y="2389"/>
                </a:lnTo>
                <a:lnTo>
                  <a:pt x="54" y="2383"/>
                </a:lnTo>
                <a:lnTo>
                  <a:pt x="49" y="2375"/>
                </a:lnTo>
                <a:lnTo>
                  <a:pt x="43" y="2368"/>
                </a:lnTo>
                <a:lnTo>
                  <a:pt x="37" y="2360"/>
                </a:lnTo>
                <a:lnTo>
                  <a:pt x="33" y="2352"/>
                </a:lnTo>
                <a:lnTo>
                  <a:pt x="29" y="2344"/>
                </a:lnTo>
                <a:lnTo>
                  <a:pt x="24" y="2335"/>
                </a:lnTo>
                <a:lnTo>
                  <a:pt x="21" y="2326"/>
                </a:lnTo>
                <a:lnTo>
                  <a:pt x="17" y="2316"/>
                </a:lnTo>
                <a:lnTo>
                  <a:pt x="14" y="2306"/>
                </a:lnTo>
                <a:lnTo>
                  <a:pt x="11" y="2296"/>
                </a:lnTo>
                <a:lnTo>
                  <a:pt x="9" y="2286"/>
                </a:lnTo>
                <a:lnTo>
                  <a:pt x="6" y="2275"/>
                </a:lnTo>
                <a:lnTo>
                  <a:pt x="5" y="2264"/>
                </a:lnTo>
                <a:lnTo>
                  <a:pt x="3" y="2252"/>
                </a:lnTo>
                <a:lnTo>
                  <a:pt x="2" y="2240"/>
                </a:lnTo>
                <a:lnTo>
                  <a:pt x="1" y="2228"/>
                </a:lnTo>
                <a:lnTo>
                  <a:pt x="1" y="2216"/>
                </a:lnTo>
                <a:lnTo>
                  <a:pt x="0" y="2203"/>
                </a:lnTo>
                <a:lnTo>
                  <a:pt x="1" y="2190"/>
                </a:lnTo>
                <a:lnTo>
                  <a:pt x="1" y="2177"/>
                </a:lnTo>
                <a:lnTo>
                  <a:pt x="2" y="2163"/>
                </a:lnTo>
                <a:lnTo>
                  <a:pt x="3" y="2149"/>
                </a:lnTo>
                <a:lnTo>
                  <a:pt x="4" y="2136"/>
                </a:lnTo>
                <a:lnTo>
                  <a:pt x="5" y="2121"/>
                </a:lnTo>
                <a:lnTo>
                  <a:pt x="7" y="2105"/>
                </a:lnTo>
                <a:lnTo>
                  <a:pt x="10" y="2091"/>
                </a:lnTo>
                <a:lnTo>
                  <a:pt x="13" y="2075"/>
                </a:lnTo>
                <a:lnTo>
                  <a:pt x="15" y="2060"/>
                </a:lnTo>
                <a:lnTo>
                  <a:pt x="19" y="2044"/>
                </a:lnTo>
                <a:lnTo>
                  <a:pt x="23" y="2029"/>
                </a:lnTo>
                <a:lnTo>
                  <a:pt x="26" y="2012"/>
                </a:lnTo>
                <a:lnTo>
                  <a:pt x="31" y="1995"/>
                </a:lnTo>
                <a:lnTo>
                  <a:pt x="35" y="1979"/>
                </a:lnTo>
                <a:lnTo>
                  <a:pt x="41" y="1962"/>
                </a:lnTo>
                <a:lnTo>
                  <a:pt x="45" y="1945"/>
                </a:lnTo>
                <a:lnTo>
                  <a:pt x="51" y="1927"/>
                </a:lnTo>
                <a:lnTo>
                  <a:pt x="56" y="1910"/>
                </a:lnTo>
                <a:lnTo>
                  <a:pt x="63" y="1892"/>
                </a:lnTo>
                <a:lnTo>
                  <a:pt x="70" y="1874"/>
                </a:lnTo>
                <a:lnTo>
                  <a:pt x="76" y="1856"/>
                </a:lnTo>
                <a:lnTo>
                  <a:pt x="83" y="1837"/>
                </a:lnTo>
                <a:lnTo>
                  <a:pt x="91" y="1818"/>
                </a:lnTo>
                <a:lnTo>
                  <a:pt x="99" y="1799"/>
                </a:lnTo>
                <a:lnTo>
                  <a:pt x="107" y="1780"/>
                </a:lnTo>
                <a:lnTo>
                  <a:pt x="114" y="1761"/>
                </a:lnTo>
                <a:lnTo>
                  <a:pt x="123" y="1743"/>
                </a:lnTo>
                <a:lnTo>
                  <a:pt x="132" y="1723"/>
                </a:lnTo>
                <a:lnTo>
                  <a:pt x="141" y="1704"/>
                </a:lnTo>
                <a:lnTo>
                  <a:pt x="151" y="1684"/>
                </a:lnTo>
                <a:lnTo>
                  <a:pt x="160" y="1664"/>
                </a:lnTo>
                <a:lnTo>
                  <a:pt x="170" y="1643"/>
                </a:lnTo>
                <a:lnTo>
                  <a:pt x="180" y="1623"/>
                </a:lnTo>
                <a:lnTo>
                  <a:pt x="191" y="1603"/>
                </a:lnTo>
                <a:lnTo>
                  <a:pt x="202" y="1582"/>
                </a:lnTo>
                <a:lnTo>
                  <a:pt x="212" y="1562"/>
                </a:lnTo>
                <a:lnTo>
                  <a:pt x="225" y="1541"/>
                </a:lnTo>
                <a:lnTo>
                  <a:pt x="236" y="1521"/>
                </a:lnTo>
                <a:lnTo>
                  <a:pt x="248" y="1500"/>
                </a:lnTo>
                <a:lnTo>
                  <a:pt x="259" y="1479"/>
                </a:lnTo>
                <a:lnTo>
                  <a:pt x="272" y="1458"/>
                </a:lnTo>
                <a:lnTo>
                  <a:pt x="285" y="1436"/>
                </a:lnTo>
                <a:lnTo>
                  <a:pt x="297" y="1415"/>
                </a:lnTo>
                <a:lnTo>
                  <a:pt x="310" y="1394"/>
                </a:lnTo>
                <a:lnTo>
                  <a:pt x="324" y="1373"/>
                </a:lnTo>
                <a:lnTo>
                  <a:pt x="337" y="1352"/>
                </a:lnTo>
                <a:lnTo>
                  <a:pt x="350" y="1331"/>
                </a:lnTo>
                <a:lnTo>
                  <a:pt x="365" y="1309"/>
                </a:lnTo>
                <a:lnTo>
                  <a:pt x="379" y="1288"/>
                </a:lnTo>
                <a:lnTo>
                  <a:pt x="393" y="1266"/>
                </a:lnTo>
                <a:lnTo>
                  <a:pt x="408" y="1245"/>
                </a:lnTo>
                <a:lnTo>
                  <a:pt x="423" y="1224"/>
                </a:lnTo>
                <a:lnTo>
                  <a:pt x="437" y="1203"/>
                </a:lnTo>
                <a:lnTo>
                  <a:pt x="453" y="1180"/>
                </a:lnTo>
                <a:lnTo>
                  <a:pt x="468" y="1159"/>
                </a:lnTo>
                <a:lnTo>
                  <a:pt x="484" y="1138"/>
                </a:lnTo>
                <a:lnTo>
                  <a:pt x="500" y="1117"/>
                </a:lnTo>
                <a:lnTo>
                  <a:pt x="515" y="1096"/>
                </a:lnTo>
                <a:lnTo>
                  <a:pt x="531" y="1075"/>
                </a:lnTo>
                <a:lnTo>
                  <a:pt x="547" y="1053"/>
                </a:lnTo>
                <a:lnTo>
                  <a:pt x="564" y="1032"/>
                </a:lnTo>
                <a:lnTo>
                  <a:pt x="580" y="1011"/>
                </a:lnTo>
                <a:lnTo>
                  <a:pt x="596" y="990"/>
                </a:lnTo>
                <a:lnTo>
                  <a:pt x="614" y="969"/>
                </a:lnTo>
                <a:lnTo>
                  <a:pt x="631" y="948"/>
                </a:lnTo>
                <a:lnTo>
                  <a:pt x="648" y="927"/>
                </a:lnTo>
                <a:lnTo>
                  <a:pt x="665" y="906"/>
                </a:lnTo>
                <a:lnTo>
                  <a:pt x="682" y="885"/>
                </a:lnTo>
                <a:lnTo>
                  <a:pt x="700" y="865"/>
                </a:lnTo>
                <a:lnTo>
                  <a:pt x="718" y="844"/>
                </a:lnTo>
                <a:lnTo>
                  <a:pt x="736" y="824"/>
                </a:lnTo>
                <a:lnTo>
                  <a:pt x="752" y="804"/>
                </a:lnTo>
                <a:lnTo>
                  <a:pt x="771" y="784"/>
                </a:lnTo>
                <a:lnTo>
                  <a:pt x="789" y="764"/>
                </a:lnTo>
                <a:lnTo>
                  <a:pt x="807" y="744"/>
                </a:lnTo>
                <a:lnTo>
                  <a:pt x="825" y="725"/>
                </a:lnTo>
                <a:lnTo>
                  <a:pt x="843" y="705"/>
                </a:lnTo>
                <a:lnTo>
                  <a:pt x="861" y="686"/>
                </a:lnTo>
                <a:lnTo>
                  <a:pt x="879" y="667"/>
                </a:lnTo>
                <a:lnTo>
                  <a:pt x="898" y="648"/>
                </a:lnTo>
                <a:lnTo>
                  <a:pt x="916" y="629"/>
                </a:lnTo>
                <a:lnTo>
                  <a:pt x="935" y="610"/>
                </a:lnTo>
                <a:lnTo>
                  <a:pt x="954" y="591"/>
                </a:lnTo>
                <a:lnTo>
                  <a:pt x="972" y="574"/>
                </a:lnTo>
                <a:lnTo>
                  <a:pt x="991" y="556"/>
                </a:lnTo>
                <a:lnTo>
                  <a:pt x="1010" y="538"/>
                </a:lnTo>
                <a:lnTo>
                  <a:pt x="1027" y="520"/>
                </a:lnTo>
                <a:lnTo>
                  <a:pt x="1046" y="502"/>
                </a:lnTo>
                <a:lnTo>
                  <a:pt x="1065" y="486"/>
                </a:lnTo>
                <a:lnTo>
                  <a:pt x="1084" y="469"/>
                </a:lnTo>
                <a:lnTo>
                  <a:pt x="1102" y="452"/>
                </a:lnTo>
                <a:lnTo>
                  <a:pt x="1121" y="436"/>
                </a:lnTo>
                <a:lnTo>
                  <a:pt x="1140" y="419"/>
                </a:lnTo>
                <a:lnTo>
                  <a:pt x="1159" y="403"/>
                </a:lnTo>
                <a:lnTo>
                  <a:pt x="1177" y="388"/>
                </a:lnTo>
                <a:lnTo>
                  <a:pt x="1195" y="372"/>
                </a:lnTo>
                <a:lnTo>
                  <a:pt x="1213" y="357"/>
                </a:lnTo>
                <a:lnTo>
                  <a:pt x="1232" y="342"/>
                </a:lnTo>
                <a:lnTo>
                  <a:pt x="1251" y="328"/>
                </a:lnTo>
                <a:lnTo>
                  <a:pt x="1269" y="313"/>
                </a:lnTo>
                <a:lnTo>
                  <a:pt x="1287" y="299"/>
                </a:lnTo>
                <a:lnTo>
                  <a:pt x="1306" y="284"/>
                </a:lnTo>
                <a:lnTo>
                  <a:pt x="1323" y="271"/>
                </a:lnTo>
                <a:lnTo>
                  <a:pt x="1341" y="257"/>
                </a:lnTo>
                <a:lnTo>
                  <a:pt x="1359" y="245"/>
                </a:lnTo>
                <a:lnTo>
                  <a:pt x="1377" y="232"/>
                </a:lnTo>
                <a:lnTo>
                  <a:pt x="1395" y="220"/>
                </a:lnTo>
                <a:lnTo>
                  <a:pt x="1413" y="207"/>
                </a:lnTo>
                <a:lnTo>
                  <a:pt x="1430" y="196"/>
                </a:lnTo>
                <a:lnTo>
                  <a:pt x="1448" y="184"/>
                </a:lnTo>
                <a:lnTo>
                  <a:pt x="1465" y="173"/>
                </a:lnTo>
                <a:lnTo>
                  <a:pt x="1483" y="163"/>
                </a:lnTo>
                <a:lnTo>
                  <a:pt x="1499" y="152"/>
                </a:lnTo>
                <a:lnTo>
                  <a:pt x="1516" y="142"/>
                </a:lnTo>
                <a:lnTo>
                  <a:pt x="1534" y="132"/>
                </a:lnTo>
                <a:lnTo>
                  <a:pt x="1551" y="123"/>
                </a:lnTo>
                <a:lnTo>
                  <a:pt x="1566" y="114"/>
                </a:lnTo>
                <a:lnTo>
                  <a:pt x="1583" y="105"/>
                </a:lnTo>
                <a:lnTo>
                  <a:pt x="1600" y="96"/>
                </a:lnTo>
                <a:lnTo>
                  <a:pt x="1615" y="88"/>
                </a:lnTo>
                <a:lnTo>
                  <a:pt x="1631" y="80"/>
                </a:lnTo>
                <a:lnTo>
                  <a:pt x="1646" y="73"/>
                </a:lnTo>
                <a:lnTo>
                  <a:pt x="1662" y="66"/>
                </a:lnTo>
                <a:lnTo>
                  <a:pt x="1678" y="59"/>
                </a:lnTo>
                <a:lnTo>
                  <a:pt x="1693" y="53"/>
                </a:lnTo>
                <a:lnTo>
                  <a:pt x="1708" y="47"/>
                </a:lnTo>
                <a:lnTo>
                  <a:pt x="1722" y="41"/>
                </a:lnTo>
                <a:lnTo>
                  <a:pt x="1738" y="36"/>
                </a:lnTo>
                <a:lnTo>
                  <a:pt x="1751" y="30"/>
                </a:lnTo>
                <a:lnTo>
                  <a:pt x="1766" y="26"/>
                </a:lnTo>
                <a:lnTo>
                  <a:pt x="1780" y="23"/>
                </a:lnTo>
                <a:lnTo>
                  <a:pt x="1793" y="18"/>
                </a:lnTo>
                <a:lnTo>
                  <a:pt x="1807" y="15"/>
                </a:lnTo>
                <a:lnTo>
                  <a:pt x="1820" y="11"/>
                </a:lnTo>
                <a:lnTo>
                  <a:pt x="1833" y="9"/>
                </a:lnTo>
                <a:lnTo>
                  <a:pt x="1846" y="7"/>
                </a:lnTo>
                <a:lnTo>
                  <a:pt x="1859" y="5"/>
                </a:lnTo>
                <a:lnTo>
                  <a:pt x="1871" y="4"/>
                </a:lnTo>
                <a:lnTo>
                  <a:pt x="1884" y="2"/>
                </a:lnTo>
                <a:lnTo>
                  <a:pt x="1895" y="1"/>
                </a:lnTo>
                <a:lnTo>
                  <a:pt x="1907" y="0"/>
                </a:lnTo>
                <a:lnTo>
                  <a:pt x="1918" y="0"/>
                </a:lnTo>
                <a:lnTo>
                  <a:pt x="1929" y="1"/>
                </a:lnTo>
                <a:lnTo>
                  <a:pt x="1939" y="1"/>
                </a:lnTo>
                <a:lnTo>
                  <a:pt x="1950" y="2"/>
                </a:lnTo>
                <a:lnTo>
                  <a:pt x="1960" y="4"/>
                </a:lnTo>
                <a:lnTo>
                  <a:pt x="1970" y="6"/>
                </a:lnTo>
                <a:lnTo>
                  <a:pt x="1980" y="8"/>
                </a:lnTo>
                <a:lnTo>
                  <a:pt x="1989" y="10"/>
                </a:lnTo>
                <a:lnTo>
                  <a:pt x="1998" y="14"/>
                </a:lnTo>
                <a:lnTo>
                  <a:pt x="2007" y="17"/>
                </a:lnTo>
                <a:lnTo>
                  <a:pt x="2016" y="20"/>
                </a:lnTo>
                <a:lnTo>
                  <a:pt x="2024" y="25"/>
                </a:lnTo>
                <a:lnTo>
                  <a:pt x="2033" y="29"/>
                </a:lnTo>
                <a:lnTo>
                  <a:pt x="2041" y="34"/>
                </a:lnTo>
                <a:lnTo>
                  <a:pt x="2047" y="38"/>
                </a:lnTo>
                <a:lnTo>
                  <a:pt x="2055" y="44"/>
                </a:lnTo>
                <a:lnTo>
                  <a:pt x="2062" y="50"/>
                </a:lnTo>
                <a:lnTo>
                  <a:pt x="2067" y="56"/>
                </a:lnTo>
                <a:lnTo>
                  <a:pt x="2074" y="63"/>
                </a:lnTo>
                <a:lnTo>
                  <a:pt x="2080" y="69"/>
                </a:lnTo>
                <a:lnTo>
                  <a:pt x="2085" y="77"/>
                </a:lnTo>
                <a:lnTo>
                  <a:pt x="2091" y="85"/>
                </a:lnTo>
                <a:lnTo>
                  <a:pt x="2095" y="93"/>
                </a:lnTo>
                <a:lnTo>
                  <a:pt x="2100" y="100"/>
                </a:lnTo>
                <a:lnTo>
                  <a:pt x="2104" y="109"/>
                </a:lnTo>
                <a:lnTo>
                  <a:pt x="2108" y="118"/>
                </a:lnTo>
                <a:lnTo>
                  <a:pt x="2112" y="128"/>
                </a:lnTo>
                <a:lnTo>
                  <a:pt x="2115" y="137"/>
                </a:lnTo>
                <a:lnTo>
                  <a:pt x="2118" y="147"/>
                </a:lnTo>
                <a:lnTo>
                  <a:pt x="2121" y="157"/>
                </a:lnTo>
                <a:lnTo>
                  <a:pt x="2123" y="168"/>
                </a:lnTo>
                <a:lnTo>
                  <a:pt x="2125" y="180"/>
                </a:lnTo>
                <a:lnTo>
                  <a:pt x="2127" y="191"/>
                </a:lnTo>
                <a:lnTo>
                  <a:pt x="2128" y="203"/>
                </a:lnTo>
                <a:lnTo>
                  <a:pt x="2130" y="214"/>
                </a:lnTo>
                <a:lnTo>
                  <a:pt x="2131" y="226"/>
                </a:lnTo>
                <a:lnTo>
                  <a:pt x="2131" y="240"/>
                </a:lnTo>
                <a:lnTo>
                  <a:pt x="2131" y="252"/>
                </a:lnTo>
                <a:lnTo>
                  <a:pt x="2131" y="265"/>
                </a:lnTo>
                <a:lnTo>
                  <a:pt x="2130" y="279"/>
                </a:lnTo>
                <a:lnTo>
                  <a:pt x="2130" y="292"/>
                </a:lnTo>
                <a:lnTo>
                  <a:pt x="2128" y="306"/>
                </a:lnTo>
                <a:lnTo>
                  <a:pt x="2126" y="321"/>
                </a:lnTo>
                <a:lnTo>
                  <a:pt x="2124" y="335"/>
                </a:lnTo>
                <a:lnTo>
                  <a:pt x="2122" y="350"/>
                </a:lnTo>
                <a:lnTo>
                  <a:pt x="2120" y="365"/>
                </a:lnTo>
                <a:lnTo>
                  <a:pt x="2117" y="381"/>
                </a:lnTo>
                <a:lnTo>
                  <a:pt x="2114" y="397"/>
                </a:lnTo>
                <a:lnTo>
                  <a:pt x="2111" y="412"/>
                </a:lnTo>
                <a:lnTo>
                  <a:pt x="2106" y="428"/>
                </a:lnTo>
                <a:lnTo>
                  <a:pt x="2103" y="444"/>
                </a:lnTo>
                <a:lnTo>
                  <a:pt x="2098" y="461"/>
                </a:lnTo>
                <a:lnTo>
                  <a:pt x="2093" y="478"/>
                </a:lnTo>
                <a:lnTo>
                  <a:pt x="2088" y="496"/>
                </a:lnTo>
                <a:lnTo>
                  <a:pt x="2083" y="512"/>
                </a:lnTo>
                <a:lnTo>
                  <a:pt x="2077" y="530"/>
                </a:lnTo>
                <a:lnTo>
                  <a:pt x="2071" y="548"/>
                </a:lnTo>
                <a:lnTo>
                  <a:pt x="2065" y="566"/>
                </a:lnTo>
                <a:lnTo>
                  <a:pt x="2058" y="584"/>
                </a:lnTo>
                <a:lnTo>
                  <a:pt x="2052" y="603"/>
                </a:lnTo>
                <a:lnTo>
                  <a:pt x="2044" y="620"/>
                </a:lnTo>
                <a:lnTo>
                  <a:pt x="2036" y="639"/>
                </a:lnTo>
                <a:lnTo>
                  <a:pt x="2028" y="658"/>
                </a:lnTo>
                <a:lnTo>
                  <a:pt x="2020" y="677"/>
                </a:lnTo>
                <a:lnTo>
                  <a:pt x="2013" y="696"/>
                </a:lnTo>
                <a:lnTo>
                  <a:pt x="2004" y="716"/>
                </a:lnTo>
                <a:lnTo>
                  <a:pt x="1995" y="735"/>
                </a:lnTo>
                <a:lnTo>
                  <a:pt x="1985" y="755"/>
                </a:lnTo>
                <a:lnTo>
                  <a:pt x="1976" y="775"/>
                </a:lnTo>
                <a:lnTo>
                  <a:pt x="1966" y="795"/>
                </a:lnTo>
                <a:lnTo>
                  <a:pt x="1956" y="815"/>
                </a:lnTo>
                <a:lnTo>
                  <a:pt x="1945" y="835"/>
                </a:lnTo>
                <a:lnTo>
                  <a:pt x="1935" y="856"/>
                </a:lnTo>
                <a:lnTo>
                  <a:pt x="1924" y="876"/>
                </a:lnTo>
                <a:lnTo>
                  <a:pt x="1912" y="896"/>
                </a:lnTo>
                <a:lnTo>
                  <a:pt x="1901" y="918"/>
                </a:lnTo>
                <a:lnTo>
                  <a:pt x="1889" y="939"/>
                </a:lnTo>
                <a:lnTo>
                  <a:pt x="1878" y="959"/>
                </a:lnTo>
                <a:lnTo>
                  <a:pt x="1866" y="980"/>
                </a:lnTo>
                <a:lnTo>
                  <a:pt x="1852" y="1001"/>
                </a:lnTo>
                <a:lnTo>
                  <a:pt x="1840" y="1022"/>
                </a:lnTo>
                <a:lnTo>
                  <a:pt x="1827" y="1043"/>
                </a:lnTo>
                <a:lnTo>
                  <a:pt x="1815" y="1065"/>
                </a:lnTo>
                <a:lnTo>
                  <a:pt x="1801" y="1086"/>
                </a:lnTo>
                <a:lnTo>
                  <a:pt x="1787" y="1107"/>
                </a:lnTo>
                <a:lnTo>
                  <a:pt x="1773" y="1128"/>
                </a:lnTo>
                <a:lnTo>
                  <a:pt x="1759" y="1150"/>
                </a:lnTo>
                <a:lnTo>
                  <a:pt x="1745" y="1171"/>
                </a:lnTo>
                <a:lnTo>
                  <a:pt x="1731" y="1193"/>
                </a:lnTo>
                <a:lnTo>
                  <a:pt x="1715" y="1214"/>
                </a:lnTo>
                <a:lnTo>
                  <a:pt x="1701" y="1236"/>
                </a:lnTo>
                <a:lnTo>
                  <a:pt x="1686" y="1257"/>
                </a:lnTo>
                <a:lnTo>
                  <a:pt x="1671" y="1278"/>
                </a:lnTo>
                <a:lnTo>
                  <a:pt x="1655" y="1299"/>
                </a:lnTo>
                <a:lnTo>
                  <a:pt x="1640" y="1321"/>
                </a:lnTo>
                <a:lnTo>
                  <a:pt x="1624" y="1343"/>
                </a:lnTo>
                <a:lnTo>
                  <a:pt x="1607" y="1364"/>
                </a:lnTo>
                <a:lnTo>
                  <a:pt x="1592" y="1385"/>
                </a:lnTo>
                <a:lnTo>
                  <a:pt x="1575" y="1406"/>
                </a:lnTo>
                <a:lnTo>
                  <a:pt x="1560" y="1427"/>
                </a:lnTo>
                <a:lnTo>
                  <a:pt x="1543" y="1449"/>
                </a:lnTo>
                <a:lnTo>
                  <a:pt x="1526" y="1470"/>
                </a:lnTo>
                <a:lnTo>
                  <a:pt x="1508" y="1491"/>
                </a:lnTo>
                <a:lnTo>
                  <a:pt x="1492" y="1511"/>
                </a:lnTo>
                <a:lnTo>
                  <a:pt x="1475" y="1532"/>
                </a:lnTo>
                <a:lnTo>
                  <a:pt x="1457" y="1552"/>
                </a:lnTo>
                <a:lnTo>
                  <a:pt x="1457" y="1553"/>
                </a:lnTo>
                <a:close/>
              </a:path>
            </a:pathLst>
          </a:custGeom>
          <a:solidFill>
            <a:srgbClr val="B2B2B2"/>
          </a:solidFill>
          <a:ln w="33338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7" name="Freeform 7"/>
          <p:cNvSpPr>
            <a:spLocks/>
          </p:cNvSpPr>
          <p:nvPr/>
        </p:nvSpPr>
        <p:spPr bwMode="auto">
          <a:xfrm rot="-881303">
            <a:off x="342900" y="3895725"/>
            <a:ext cx="522288" cy="604838"/>
          </a:xfrm>
          <a:custGeom>
            <a:avLst/>
            <a:gdLst>
              <a:gd name="T0" fmla="*/ 2147483647 w 2131"/>
              <a:gd name="T1" fmla="*/ 2147483647 h 2447"/>
              <a:gd name="T2" fmla="*/ 2147483647 w 2131"/>
              <a:gd name="T3" fmla="*/ 2147483647 h 2447"/>
              <a:gd name="T4" fmla="*/ 2147483647 w 2131"/>
              <a:gd name="T5" fmla="*/ 2147483647 h 2447"/>
              <a:gd name="T6" fmla="*/ 2147483647 w 2131"/>
              <a:gd name="T7" fmla="*/ 2147483647 h 2447"/>
              <a:gd name="T8" fmla="*/ 2147483647 w 2131"/>
              <a:gd name="T9" fmla="*/ 2147483647 h 2447"/>
              <a:gd name="T10" fmla="*/ 2147483647 w 2131"/>
              <a:gd name="T11" fmla="*/ 2147483647 h 2447"/>
              <a:gd name="T12" fmla="*/ 2147483647 w 2131"/>
              <a:gd name="T13" fmla="*/ 2147483647 h 2447"/>
              <a:gd name="T14" fmla="*/ 2147483647 w 2131"/>
              <a:gd name="T15" fmla="*/ 2147483647 h 2447"/>
              <a:gd name="T16" fmla="*/ 2147483647 w 2131"/>
              <a:gd name="T17" fmla="*/ 2147483647 h 2447"/>
              <a:gd name="T18" fmla="*/ 2147483647 w 2131"/>
              <a:gd name="T19" fmla="*/ 2147483647 h 2447"/>
              <a:gd name="T20" fmla="*/ 2147483647 w 2131"/>
              <a:gd name="T21" fmla="*/ 2147483647 h 2447"/>
              <a:gd name="T22" fmla="*/ 2147483647 w 2131"/>
              <a:gd name="T23" fmla="*/ 2147483647 h 2447"/>
              <a:gd name="T24" fmla="*/ 2147483647 w 2131"/>
              <a:gd name="T25" fmla="*/ 2147483647 h 2447"/>
              <a:gd name="T26" fmla="*/ 1884496719 w 2131"/>
              <a:gd name="T27" fmla="*/ 2147483647 h 2447"/>
              <a:gd name="T28" fmla="*/ 1177780518 w 2131"/>
              <a:gd name="T29" fmla="*/ 2147483647 h 2447"/>
              <a:gd name="T30" fmla="*/ 633071142 w 2131"/>
              <a:gd name="T31" fmla="*/ 2147483647 h 2447"/>
              <a:gd name="T32" fmla="*/ 265026235 w 2131"/>
              <a:gd name="T33" fmla="*/ 2147483647 h 2447"/>
              <a:gd name="T34" fmla="*/ 44151105 w 2131"/>
              <a:gd name="T35" fmla="*/ 2147483647 h 2447"/>
              <a:gd name="T36" fmla="*/ 14716953 w 2131"/>
              <a:gd name="T37" fmla="*/ 2147483647 h 2447"/>
              <a:gd name="T38" fmla="*/ 147230071 w 2131"/>
              <a:gd name="T39" fmla="*/ 2147483647 h 2447"/>
              <a:gd name="T40" fmla="*/ 456407165 w 2131"/>
              <a:gd name="T41" fmla="*/ 2147483647 h 2447"/>
              <a:gd name="T42" fmla="*/ 927531284 w 2131"/>
              <a:gd name="T43" fmla="*/ 2147483647 h 2447"/>
              <a:gd name="T44" fmla="*/ 1560602671 w 2131"/>
              <a:gd name="T45" fmla="*/ 2147483647 h 2447"/>
              <a:gd name="T46" fmla="*/ 2147483647 w 2131"/>
              <a:gd name="T47" fmla="*/ 2147483647 h 2447"/>
              <a:gd name="T48" fmla="*/ 2147483647 w 2131"/>
              <a:gd name="T49" fmla="*/ 2147483647 h 2447"/>
              <a:gd name="T50" fmla="*/ 2147483647 w 2131"/>
              <a:gd name="T51" fmla="*/ 2147483647 h 2447"/>
              <a:gd name="T52" fmla="*/ 2147483647 w 2131"/>
              <a:gd name="T53" fmla="*/ 2147483647 h 2447"/>
              <a:gd name="T54" fmla="*/ 2147483647 w 2131"/>
              <a:gd name="T55" fmla="*/ 2147483647 h 2447"/>
              <a:gd name="T56" fmla="*/ 2147483647 w 2131"/>
              <a:gd name="T57" fmla="*/ 2147483647 h 2447"/>
              <a:gd name="T58" fmla="*/ 2147483647 w 2131"/>
              <a:gd name="T59" fmla="*/ 2147483647 h 2447"/>
              <a:gd name="T60" fmla="*/ 2147483647 w 2131"/>
              <a:gd name="T61" fmla="*/ 2147483647 h 2447"/>
              <a:gd name="T62" fmla="*/ 2147483647 w 2131"/>
              <a:gd name="T63" fmla="*/ 2147483647 h 2447"/>
              <a:gd name="T64" fmla="*/ 2147483647 w 2131"/>
              <a:gd name="T65" fmla="*/ 2147483647 h 2447"/>
              <a:gd name="T66" fmla="*/ 2147483647 w 2131"/>
              <a:gd name="T67" fmla="*/ 2147483647 h 2447"/>
              <a:gd name="T68" fmla="*/ 2147483647 w 2131"/>
              <a:gd name="T69" fmla="*/ 2147483647 h 2447"/>
              <a:gd name="T70" fmla="*/ 2147483647 w 2131"/>
              <a:gd name="T71" fmla="*/ 2147483647 h 2447"/>
              <a:gd name="T72" fmla="*/ 2147483647 w 2131"/>
              <a:gd name="T73" fmla="*/ 2147483647 h 2447"/>
              <a:gd name="T74" fmla="*/ 2147483647 w 2131"/>
              <a:gd name="T75" fmla="*/ 1993367340 h 2447"/>
              <a:gd name="T76" fmla="*/ 2147483647 w 2131"/>
              <a:gd name="T77" fmla="*/ 1193014406 h 2447"/>
              <a:gd name="T78" fmla="*/ 2147483647 w 2131"/>
              <a:gd name="T79" fmla="*/ 619143271 h 2447"/>
              <a:gd name="T80" fmla="*/ 2147483647 w 2131"/>
              <a:gd name="T81" fmla="*/ 226542604 h 2447"/>
              <a:gd name="T82" fmla="*/ 2147483647 w 2131"/>
              <a:gd name="T83" fmla="*/ 30181342 h 2447"/>
              <a:gd name="T84" fmla="*/ 2147483647 w 2131"/>
              <a:gd name="T85" fmla="*/ 45332942 h 2447"/>
              <a:gd name="T86" fmla="*/ 2147483647 w 2131"/>
              <a:gd name="T87" fmla="*/ 241633152 h 2447"/>
              <a:gd name="T88" fmla="*/ 2147483647 w 2131"/>
              <a:gd name="T89" fmla="*/ 664476213 h 2447"/>
              <a:gd name="T90" fmla="*/ 2147483647 w 2131"/>
              <a:gd name="T91" fmla="*/ 1268528690 h 2447"/>
              <a:gd name="T92" fmla="*/ 2147483647 w 2131"/>
              <a:gd name="T93" fmla="*/ 2068881624 h 2447"/>
              <a:gd name="T94" fmla="*/ 2147483647 w 2131"/>
              <a:gd name="T95" fmla="*/ 2147483647 h 2447"/>
              <a:gd name="T96" fmla="*/ 2147483647 w 2131"/>
              <a:gd name="T97" fmla="*/ 2147483647 h 2447"/>
              <a:gd name="T98" fmla="*/ 2147483647 w 2131"/>
              <a:gd name="T99" fmla="*/ 2147483647 h 2447"/>
              <a:gd name="T100" fmla="*/ 2147483647 w 2131"/>
              <a:gd name="T101" fmla="*/ 2147483647 h 2447"/>
              <a:gd name="T102" fmla="*/ 2147483647 w 2131"/>
              <a:gd name="T103" fmla="*/ 2147483647 h 2447"/>
              <a:gd name="T104" fmla="*/ 2147483647 w 2131"/>
              <a:gd name="T105" fmla="*/ 2147483647 h 2447"/>
              <a:gd name="T106" fmla="*/ 2147483647 w 2131"/>
              <a:gd name="T107" fmla="*/ 2147483647 h 2447"/>
              <a:gd name="T108" fmla="*/ 2147483647 w 2131"/>
              <a:gd name="T109" fmla="*/ 2147483647 h 2447"/>
              <a:gd name="T110" fmla="*/ 2147483647 w 2131"/>
              <a:gd name="T111" fmla="*/ 2147483647 h 2447"/>
              <a:gd name="T112" fmla="*/ 2147483647 w 2131"/>
              <a:gd name="T113" fmla="*/ 2147483647 h 2447"/>
              <a:gd name="T114" fmla="*/ 2147483647 w 2131"/>
              <a:gd name="T115" fmla="*/ 2147483647 h 2447"/>
              <a:gd name="T116" fmla="*/ 2147483647 w 2131"/>
              <a:gd name="T117" fmla="*/ 2147483647 h 2447"/>
              <a:gd name="T118" fmla="*/ 2147483647 w 2131"/>
              <a:gd name="T119" fmla="*/ 2147483647 h 2447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131"/>
              <a:gd name="T181" fmla="*/ 0 h 2447"/>
              <a:gd name="T182" fmla="*/ 2131 w 2131"/>
              <a:gd name="T183" fmla="*/ 2447 h 2447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131" h="2447">
                <a:moveTo>
                  <a:pt x="1457" y="1552"/>
                </a:moveTo>
                <a:lnTo>
                  <a:pt x="1440" y="1572"/>
                </a:lnTo>
                <a:lnTo>
                  <a:pt x="1422" y="1594"/>
                </a:lnTo>
                <a:lnTo>
                  <a:pt x="1405" y="1614"/>
                </a:lnTo>
                <a:lnTo>
                  <a:pt x="1387" y="1634"/>
                </a:lnTo>
                <a:lnTo>
                  <a:pt x="1370" y="1654"/>
                </a:lnTo>
                <a:lnTo>
                  <a:pt x="1352" y="1674"/>
                </a:lnTo>
                <a:lnTo>
                  <a:pt x="1333" y="1694"/>
                </a:lnTo>
                <a:lnTo>
                  <a:pt x="1315" y="1714"/>
                </a:lnTo>
                <a:lnTo>
                  <a:pt x="1297" y="1733"/>
                </a:lnTo>
                <a:lnTo>
                  <a:pt x="1279" y="1753"/>
                </a:lnTo>
                <a:lnTo>
                  <a:pt x="1260" y="1772"/>
                </a:lnTo>
                <a:lnTo>
                  <a:pt x="1243" y="1791"/>
                </a:lnTo>
                <a:lnTo>
                  <a:pt x="1224" y="1810"/>
                </a:lnTo>
                <a:lnTo>
                  <a:pt x="1205" y="1828"/>
                </a:lnTo>
                <a:lnTo>
                  <a:pt x="1187" y="1847"/>
                </a:lnTo>
                <a:lnTo>
                  <a:pt x="1168" y="1865"/>
                </a:lnTo>
                <a:lnTo>
                  <a:pt x="1150" y="1883"/>
                </a:lnTo>
                <a:lnTo>
                  <a:pt x="1131" y="1902"/>
                </a:lnTo>
                <a:lnTo>
                  <a:pt x="1112" y="1919"/>
                </a:lnTo>
                <a:lnTo>
                  <a:pt x="1093" y="1936"/>
                </a:lnTo>
                <a:lnTo>
                  <a:pt x="1076" y="1954"/>
                </a:lnTo>
                <a:lnTo>
                  <a:pt x="1057" y="1971"/>
                </a:lnTo>
                <a:lnTo>
                  <a:pt x="1038" y="1988"/>
                </a:lnTo>
                <a:lnTo>
                  <a:pt x="1019" y="2004"/>
                </a:lnTo>
                <a:lnTo>
                  <a:pt x="1001" y="2021"/>
                </a:lnTo>
                <a:lnTo>
                  <a:pt x="982" y="2037"/>
                </a:lnTo>
                <a:lnTo>
                  <a:pt x="963" y="2053"/>
                </a:lnTo>
                <a:lnTo>
                  <a:pt x="945" y="2069"/>
                </a:lnTo>
                <a:lnTo>
                  <a:pt x="926" y="2083"/>
                </a:lnTo>
                <a:lnTo>
                  <a:pt x="907" y="2099"/>
                </a:lnTo>
                <a:lnTo>
                  <a:pt x="890" y="2113"/>
                </a:lnTo>
                <a:lnTo>
                  <a:pt x="871" y="2128"/>
                </a:lnTo>
                <a:lnTo>
                  <a:pt x="853" y="2142"/>
                </a:lnTo>
                <a:lnTo>
                  <a:pt x="835" y="2157"/>
                </a:lnTo>
                <a:lnTo>
                  <a:pt x="816" y="2170"/>
                </a:lnTo>
                <a:lnTo>
                  <a:pt x="798" y="2184"/>
                </a:lnTo>
                <a:lnTo>
                  <a:pt x="781" y="2197"/>
                </a:lnTo>
                <a:lnTo>
                  <a:pt x="763" y="2210"/>
                </a:lnTo>
                <a:lnTo>
                  <a:pt x="745" y="2223"/>
                </a:lnTo>
                <a:lnTo>
                  <a:pt x="727" y="2235"/>
                </a:lnTo>
                <a:lnTo>
                  <a:pt x="709" y="2246"/>
                </a:lnTo>
                <a:lnTo>
                  <a:pt x="691" y="2258"/>
                </a:lnTo>
                <a:lnTo>
                  <a:pt x="675" y="2269"/>
                </a:lnTo>
                <a:lnTo>
                  <a:pt x="657" y="2280"/>
                </a:lnTo>
                <a:lnTo>
                  <a:pt x="640" y="2290"/>
                </a:lnTo>
                <a:lnTo>
                  <a:pt x="622" y="2302"/>
                </a:lnTo>
                <a:lnTo>
                  <a:pt x="606" y="2312"/>
                </a:lnTo>
                <a:lnTo>
                  <a:pt x="589" y="2321"/>
                </a:lnTo>
                <a:lnTo>
                  <a:pt x="572" y="2331"/>
                </a:lnTo>
                <a:lnTo>
                  <a:pt x="556" y="2339"/>
                </a:lnTo>
                <a:lnTo>
                  <a:pt x="540" y="2348"/>
                </a:lnTo>
                <a:lnTo>
                  <a:pt x="523" y="2356"/>
                </a:lnTo>
                <a:lnTo>
                  <a:pt x="508" y="2364"/>
                </a:lnTo>
                <a:lnTo>
                  <a:pt x="492" y="2372"/>
                </a:lnTo>
                <a:lnTo>
                  <a:pt x="477" y="2378"/>
                </a:lnTo>
                <a:lnTo>
                  <a:pt x="461" y="2386"/>
                </a:lnTo>
                <a:lnTo>
                  <a:pt x="445" y="2393"/>
                </a:lnTo>
                <a:lnTo>
                  <a:pt x="431" y="2398"/>
                </a:lnTo>
                <a:lnTo>
                  <a:pt x="415" y="2404"/>
                </a:lnTo>
                <a:lnTo>
                  <a:pt x="401" y="2410"/>
                </a:lnTo>
                <a:lnTo>
                  <a:pt x="386" y="2415"/>
                </a:lnTo>
                <a:lnTo>
                  <a:pt x="372" y="2420"/>
                </a:lnTo>
                <a:lnTo>
                  <a:pt x="359" y="2424"/>
                </a:lnTo>
                <a:lnTo>
                  <a:pt x="344" y="2429"/>
                </a:lnTo>
                <a:lnTo>
                  <a:pt x="331" y="2432"/>
                </a:lnTo>
                <a:lnTo>
                  <a:pt x="317" y="2435"/>
                </a:lnTo>
                <a:lnTo>
                  <a:pt x="304" y="2437"/>
                </a:lnTo>
                <a:lnTo>
                  <a:pt x="292" y="2441"/>
                </a:lnTo>
                <a:lnTo>
                  <a:pt x="278" y="2442"/>
                </a:lnTo>
                <a:lnTo>
                  <a:pt x="266" y="2444"/>
                </a:lnTo>
                <a:lnTo>
                  <a:pt x="254" y="2445"/>
                </a:lnTo>
                <a:lnTo>
                  <a:pt x="242" y="2446"/>
                </a:lnTo>
                <a:lnTo>
                  <a:pt x="230" y="2447"/>
                </a:lnTo>
                <a:lnTo>
                  <a:pt x="219" y="2447"/>
                </a:lnTo>
                <a:lnTo>
                  <a:pt x="207" y="2447"/>
                </a:lnTo>
                <a:lnTo>
                  <a:pt x="197" y="2447"/>
                </a:lnTo>
                <a:lnTo>
                  <a:pt x="186" y="2446"/>
                </a:lnTo>
                <a:lnTo>
                  <a:pt x="176" y="2445"/>
                </a:lnTo>
                <a:lnTo>
                  <a:pt x="166" y="2443"/>
                </a:lnTo>
                <a:lnTo>
                  <a:pt x="156" y="2441"/>
                </a:lnTo>
                <a:lnTo>
                  <a:pt x="146" y="2439"/>
                </a:lnTo>
                <a:lnTo>
                  <a:pt x="137" y="2436"/>
                </a:lnTo>
                <a:lnTo>
                  <a:pt x="128" y="2433"/>
                </a:lnTo>
                <a:lnTo>
                  <a:pt x="119" y="2430"/>
                </a:lnTo>
                <a:lnTo>
                  <a:pt x="110" y="2426"/>
                </a:lnTo>
                <a:lnTo>
                  <a:pt x="102" y="2422"/>
                </a:lnTo>
                <a:lnTo>
                  <a:pt x="95" y="2417"/>
                </a:lnTo>
                <a:lnTo>
                  <a:pt x="87" y="2412"/>
                </a:lnTo>
                <a:lnTo>
                  <a:pt x="80" y="2407"/>
                </a:lnTo>
                <a:lnTo>
                  <a:pt x="74" y="2401"/>
                </a:lnTo>
                <a:lnTo>
                  <a:pt x="67" y="2395"/>
                </a:lnTo>
                <a:lnTo>
                  <a:pt x="60" y="2388"/>
                </a:lnTo>
                <a:lnTo>
                  <a:pt x="55" y="2382"/>
                </a:lnTo>
                <a:lnTo>
                  <a:pt x="48" y="2375"/>
                </a:lnTo>
                <a:lnTo>
                  <a:pt x="43" y="2367"/>
                </a:lnTo>
                <a:lnTo>
                  <a:pt x="38" y="2359"/>
                </a:lnTo>
                <a:lnTo>
                  <a:pt x="33" y="2352"/>
                </a:lnTo>
                <a:lnTo>
                  <a:pt x="29" y="2343"/>
                </a:lnTo>
                <a:lnTo>
                  <a:pt x="25" y="2334"/>
                </a:lnTo>
                <a:lnTo>
                  <a:pt x="21" y="2325"/>
                </a:lnTo>
                <a:lnTo>
                  <a:pt x="18" y="2316"/>
                </a:lnTo>
                <a:lnTo>
                  <a:pt x="14" y="2306"/>
                </a:lnTo>
                <a:lnTo>
                  <a:pt x="11" y="2296"/>
                </a:lnTo>
                <a:lnTo>
                  <a:pt x="9" y="2285"/>
                </a:lnTo>
                <a:lnTo>
                  <a:pt x="7" y="2274"/>
                </a:lnTo>
                <a:lnTo>
                  <a:pt x="4" y="2263"/>
                </a:lnTo>
                <a:lnTo>
                  <a:pt x="3" y="2252"/>
                </a:lnTo>
                <a:lnTo>
                  <a:pt x="2" y="2240"/>
                </a:lnTo>
                <a:lnTo>
                  <a:pt x="1" y="2228"/>
                </a:lnTo>
                <a:lnTo>
                  <a:pt x="0" y="2216"/>
                </a:lnTo>
                <a:lnTo>
                  <a:pt x="0" y="2203"/>
                </a:lnTo>
                <a:lnTo>
                  <a:pt x="0" y="2189"/>
                </a:lnTo>
                <a:lnTo>
                  <a:pt x="1" y="2177"/>
                </a:lnTo>
                <a:lnTo>
                  <a:pt x="1" y="2162"/>
                </a:lnTo>
                <a:lnTo>
                  <a:pt x="2" y="2149"/>
                </a:lnTo>
                <a:lnTo>
                  <a:pt x="3" y="2135"/>
                </a:lnTo>
                <a:lnTo>
                  <a:pt x="6" y="2120"/>
                </a:lnTo>
                <a:lnTo>
                  <a:pt x="8" y="2106"/>
                </a:lnTo>
                <a:lnTo>
                  <a:pt x="10" y="2090"/>
                </a:lnTo>
                <a:lnTo>
                  <a:pt x="12" y="2076"/>
                </a:lnTo>
                <a:lnTo>
                  <a:pt x="16" y="2060"/>
                </a:lnTo>
                <a:lnTo>
                  <a:pt x="19" y="2044"/>
                </a:lnTo>
                <a:lnTo>
                  <a:pt x="22" y="2028"/>
                </a:lnTo>
                <a:lnTo>
                  <a:pt x="27" y="2012"/>
                </a:lnTo>
                <a:lnTo>
                  <a:pt x="31" y="1995"/>
                </a:lnTo>
                <a:lnTo>
                  <a:pt x="36" y="1979"/>
                </a:lnTo>
                <a:lnTo>
                  <a:pt x="40" y="1962"/>
                </a:lnTo>
                <a:lnTo>
                  <a:pt x="46" y="1944"/>
                </a:lnTo>
                <a:lnTo>
                  <a:pt x="51" y="1926"/>
                </a:lnTo>
                <a:lnTo>
                  <a:pt x="57" y="1910"/>
                </a:lnTo>
                <a:lnTo>
                  <a:pt x="63" y="1892"/>
                </a:lnTo>
                <a:lnTo>
                  <a:pt x="69" y="1873"/>
                </a:lnTo>
                <a:lnTo>
                  <a:pt x="76" y="1855"/>
                </a:lnTo>
                <a:lnTo>
                  <a:pt x="84" y="1836"/>
                </a:lnTo>
                <a:lnTo>
                  <a:pt x="90" y="1818"/>
                </a:lnTo>
                <a:lnTo>
                  <a:pt x="98" y="1800"/>
                </a:lnTo>
                <a:lnTo>
                  <a:pt x="106" y="1781"/>
                </a:lnTo>
                <a:lnTo>
                  <a:pt x="115" y="1762"/>
                </a:lnTo>
                <a:lnTo>
                  <a:pt x="124" y="1742"/>
                </a:lnTo>
                <a:lnTo>
                  <a:pt x="133" y="1723"/>
                </a:lnTo>
                <a:lnTo>
                  <a:pt x="141" y="1703"/>
                </a:lnTo>
                <a:lnTo>
                  <a:pt x="150" y="1683"/>
                </a:lnTo>
                <a:lnTo>
                  <a:pt x="160" y="1663"/>
                </a:lnTo>
                <a:lnTo>
                  <a:pt x="170" y="1643"/>
                </a:lnTo>
                <a:lnTo>
                  <a:pt x="180" y="1623"/>
                </a:lnTo>
                <a:lnTo>
                  <a:pt x="190" y="1602"/>
                </a:lnTo>
                <a:lnTo>
                  <a:pt x="202" y="1582"/>
                </a:lnTo>
                <a:lnTo>
                  <a:pt x="213" y="1561"/>
                </a:lnTo>
                <a:lnTo>
                  <a:pt x="224" y="1541"/>
                </a:lnTo>
                <a:lnTo>
                  <a:pt x="236" y="1520"/>
                </a:lnTo>
                <a:lnTo>
                  <a:pt x="247" y="1499"/>
                </a:lnTo>
                <a:lnTo>
                  <a:pt x="259" y="1479"/>
                </a:lnTo>
                <a:lnTo>
                  <a:pt x="272" y="1458"/>
                </a:lnTo>
                <a:lnTo>
                  <a:pt x="284" y="1437"/>
                </a:lnTo>
                <a:lnTo>
                  <a:pt x="297" y="1415"/>
                </a:lnTo>
                <a:lnTo>
                  <a:pt x="311" y="1394"/>
                </a:lnTo>
                <a:lnTo>
                  <a:pt x="324" y="1373"/>
                </a:lnTo>
                <a:lnTo>
                  <a:pt x="337" y="1352"/>
                </a:lnTo>
                <a:lnTo>
                  <a:pt x="351" y="1330"/>
                </a:lnTo>
                <a:lnTo>
                  <a:pt x="364" y="1309"/>
                </a:lnTo>
                <a:lnTo>
                  <a:pt x="379" y="1287"/>
                </a:lnTo>
                <a:lnTo>
                  <a:pt x="393" y="1266"/>
                </a:lnTo>
                <a:lnTo>
                  <a:pt x="408" y="1245"/>
                </a:lnTo>
                <a:lnTo>
                  <a:pt x="422" y="1223"/>
                </a:lnTo>
                <a:lnTo>
                  <a:pt x="438" y="1202"/>
                </a:lnTo>
                <a:lnTo>
                  <a:pt x="452" y="1181"/>
                </a:lnTo>
                <a:lnTo>
                  <a:pt x="468" y="1159"/>
                </a:lnTo>
                <a:lnTo>
                  <a:pt x="483" y="1138"/>
                </a:lnTo>
                <a:lnTo>
                  <a:pt x="499" y="1116"/>
                </a:lnTo>
                <a:lnTo>
                  <a:pt x="516" y="1095"/>
                </a:lnTo>
                <a:lnTo>
                  <a:pt x="531" y="1074"/>
                </a:lnTo>
                <a:lnTo>
                  <a:pt x="548" y="1053"/>
                </a:lnTo>
                <a:lnTo>
                  <a:pt x="563" y="1031"/>
                </a:lnTo>
                <a:lnTo>
                  <a:pt x="580" y="1010"/>
                </a:lnTo>
                <a:lnTo>
                  <a:pt x="597" y="989"/>
                </a:lnTo>
                <a:lnTo>
                  <a:pt x="614" y="968"/>
                </a:lnTo>
                <a:lnTo>
                  <a:pt x="630" y="948"/>
                </a:lnTo>
                <a:lnTo>
                  <a:pt x="648" y="927"/>
                </a:lnTo>
                <a:lnTo>
                  <a:pt x="665" y="906"/>
                </a:lnTo>
                <a:lnTo>
                  <a:pt x="683" y="886"/>
                </a:lnTo>
                <a:lnTo>
                  <a:pt x="699" y="864"/>
                </a:lnTo>
                <a:lnTo>
                  <a:pt x="717" y="844"/>
                </a:lnTo>
                <a:lnTo>
                  <a:pt x="735" y="824"/>
                </a:lnTo>
                <a:lnTo>
                  <a:pt x="753" y="804"/>
                </a:lnTo>
                <a:lnTo>
                  <a:pt x="771" y="784"/>
                </a:lnTo>
                <a:lnTo>
                  <a:pt x="788" y="764"/>
                </a:lnTo>
                <a:lnTo>
                  <a:pt x="806" y="744"/>
                </a:lnTo>
                <a:lnTo>
                  <a:pt x="825" y="724"/>
                </a:lnTo>
                <a:lnTo>
                  <a:pt x="843" y="705"/>
                </a:lnTo>
                <a:lnTo>
                  <a:pt x="862" y="685"/>
                </a:lnTo>
                <a:lnTo>
                  <a:pt x="880" y="666"/>
                </a:lnTo>
                <a:lnTo>
                  <a:pt x="897" y="647"/>
                </a:lnTo>
                <a:lnTo>
                  <a:pt x="916" y="628"/>
                </a:lnTo>
                <a:lnTo>
                  <a:pt x="935" y="611"/>
                </a:lnTo>
                <a:lnTo>
                  <a:pt x="953" y="592"/>
                </a:lnTo>
                <a:lnTo>
                  <a:pt x="972" y="574"/>
                </a:lnTo>
                <a:lnTo>
                  <a:pt x="991" y="555"/>
                </a:lnTo>
                <a:lnTo>
                  <a:pt x="1009" y="537"/>
                </a:lnTo>
                <a:lnTo>
                  <a:pt x="1028" y="520"/>
                </a:lnTo>
                <a:lnTo>
                  <a:pt x="1047" y="503"/>
                </a:lnTo>
                <a:lnTo>
                  <a:pt x="1066" y="485"/>
                </a:lnTo>
                <a:lnTo>
                  <a:pt x="1083" y="468"/>
                </a:lnTo>
                <a:lnTo>
                  <a:pt x="1102" y="451"/>
                </a:lnTo>
                <a:lnTo>
                  <a:pt x="1121" y="435"/>
                </a:lnTo>
                <a:lnTo>
                  <a:pt x="1140" y="419"/>
                </a:lnTo>
                <a:lnTo>
                  <a:pt x="1158" y="402"/>
                </a:lnTo>
                <a:lnTo>
                  <a:pt x="1177" y="387"/>
                </a:lnTo>
                <a:lnTo>
                  <a:pt x="1196" y="371"/>
                </a:lnTo>
                <a:lnTo>
                  <a:pt x="1214" y="357"/>
                </a:lnTo>
                <a:lnTo>
                  <a:pt x="1233" y="341"/>
                </a:lnTo>
                <a:lnTo>
                  <a:pt x="1250" y="327"/>
                </a:lnTo>
                <a:lnTo>
                  <a:pt x="1269" y="312"/>
                </a:lnTo>
                <a:lnTo>
                  <a:pt x="1287" y="298"/>
                </a:lnTo>
                <a:lnTo>
                  <a:pt x="1305" y="284"/>
                </a:lnTo>
                <a:lnTo>
                  <a:pt x="1324" y="271"/>
                </a:lnTo>
                <a:lnTo>
                  <a:pt x="1342" y="258"/>
                </a:lnTo>
                <a:lnTo>
                  <a:pt x="1360" y="244"/>
                </a:lnTo>
                <a:lnTo>
                  <a:pt x="1377" y="232"/>
                </a:lnTo>
                <a:lnTo>
                  <a:pt x="1395" y="220"/>
                </a:lnTo>
                <a:lnTo>
                  <a:pt x="1413" y="208"/>
                </a:lnTo>
                <a:lnTo>
                  <a:pt x="1431" y="195"/>
                </a:lnTo>
                <a:lnTo>
                  <a:pt x="1447" y="184"/>
                </a:lnTo>
                <a:lnTo>
                  <a:pt x="1465" y="173"/>
                </a:lnTo>
                <a:lnTo>
                  <a:pt x="1482" y="162"/>
                </a:lnTo>
                <a:lnTo>
                  <a:pt x="1500" y="152"/>
                </a:lnTo>
                <a:lnTo>
                  <a:pt x="1516" y="142"/>
                </a:lnTo>
                <a:lnTo>
                  <a:pt x="1533" y="132"/>
                </a:lnTo>
                <a:lnTo>
                  <a:pt x="1550" y="122"/>
                </a:lnTo>
                <a:lnTo>
                  <a:pt x="1567" y="113"/>
                </a:lnTo>
                <a:lnTo>
                  <a:pt x="1583" y="104"/>
                </a:lnTo>
                <a:lnTo>
                  <a:pt x="1599" y="96"/>
                </a:lnTo>
                <a:lnTo>
                  <a:pt x="1616" y="87"/>
                </a:lnTo>
                <a:lnTo>
                  <a:pt x="1631" y="79"/>
                </a:lnTo>
                <a:lnTo>
                  <a:pt x="1647" y="73"/>
                </a:lnTo>
                <a:lnTo>
                  <a:pt x="1662" y="65"/>
                </a:lnTo>
                <a:lnTo>
                  <a:pt x="1678" y="58"/>
                </a:lnTo>
                <a:lnTo>
                  <a:pt x="1692" y="53"/>
                </a:lnTo>
                <a:lnTo>
                  <a:pt x="1708" y="46"/>
                </a:lnTo>
                <a:lnTo>
                  <a:pt x="1722" y="41"/>
                </a:lnTo>
                <a:lnTo>
                  <a:pt x="1737" y="35"/>
                </a:lnTo>
                <a:lnTo>
                  <a:pt x="1751" y="31"/>
                </a:lnTo>
                <a:lnTo>
                  <a:pt x="1766" y="26"/>
                </a:lnTo>
                <a:lnTo>
                  <a:pt x="1779" y="22"/>
                </a:lnTo>
                <a:lnTo>
                  <a:pt x="1794" y="18"/>
                </a:lnTo>
                <a:lnTo>
                  <a:pt x="1807" y="15"/>
                </a:lnTo>
                <a:lnTo>
                  <a:pt x="1820" y="12"/>
                </a:lnTo>
                <a:lnTo>
                  <a:pt x="1833" y="8"/>
                </a:lnTo>
                <a:lnTo>
                  <a:pt x="1846" y="6"/>
                </a:lnTo>
                <a:lnTo>
                  <a:pt x="1858" y="5"/>
                </a:lnTo>
                <a:lnTo>
                  <a:pt x="1871" y="3"/>
                </a:lnTo>
                <a:lnTo>
                  <a:pt x="1883" y="2"/>
                </a:lnTo>
                <a:lnTo>
                  <a:pt x="1895" y="0"/>
                </a:lnTo>
                <a:lnTo>
                  <a:pt x="1906" y="0"/>
                </a:lnTo>
                <a:lnTo>
                  <a:pt x="1917" y="0"/>
                </a:lnTo>
                <a:lnTo>
                  <a:pt x="1928" y="0"/>
                </a:lnTo>
                <a:lnTo>
                  <a:pt x="1940" y="2"/>
                </a:lnTo>
                <a:lnTo>
                  <a:pt x="1950" y="3"/>
                </a:lnTo>
                <a:lnTo>
                  <a:pt x="1961" y="4"/>
                </a:lnTo>
                <a:lnTo>
                  <a:pt x="1971" y="5"/>
                </a:lnTo>
                <a:lnTo>
                  <a:pt x="1980" y="7"/>
                </a:lnTo>
                <a:lnTo>
                  <a:pt x="1990" y="10"/>
                </a:lnTo>
                <a:lnTo>
                  <a:pt x="1999" y="13"/>
                </a:lnTo>
                <a:lnTo>
                  <a:pt x="2008" y="16"/>
                </a:lnTo>
                <a:lnTo>
                  <a:pt x="2016" y="20"/>
                </a:lnTo>
                <a:lnTo>
                  <a:pt x="2024" y="24"/>
                </a:lnTo>
                <a:lnTo>
                  <a:pt x="2032" y="28"/>
                </a:lnTo>
                <a:lnTo>
                  <a:pt x="2040" y="33"/>
                </a:lnTo>
                <a:lnTo>
                  <a:pt x="2048" y="38"/>
                </a:lnTo>
                <a:lnTo>
                  <a:pt x="2054" y="44"/>
                </a:lnTo>
                <a:lnTo>
                  <a:pt x="2061" y="49"/>
                </a:lnTo>
                <a:lnTo>
                  <a:pt x="2068" y="56"/>
                </a:lnTo>
                <a:lnTo>
                  <a:pt x="2074" y="63"/>
                </a:lnTo>
                <a:lnTo>
                  <a:pt x="2080" y="69"/>
                </a:lnTo>
                <a:lnTo>
                  <a:pt x="2085" y="76"/>
                </a:lnTo>
                <a:lnTo>
                  <a:pt x="2091" y="84"/>
                </a:lnTo>
                <a:lnTo>
                  <a:pt x="2095" y="92"/>
                </a:lnTo>
                <a:lnTo>
                  <a:pt x="2100" y="101"/>
                </a:lnTo>
                <a:lnTo>
                  <a:pt x="2104" y="110"/>
                </a:lnTo>
                <a:lnTo>
                  <a:pt x="2109" y="118"/>
                </a:lnTo>
                <a:lnTo>
                  <a:pt x="2112" y="127"/>
                </a:lnTo>
                <a:lnTo>
                  <a:pt x="2116" y="137"/>
                </a:lnTo>
                <a:lnTo>
                  <a:pt x="2118" y="147"/>
                </a:lnTo>
                <a:lnTo>
                  <a:pt x="2121" y="157"/>
                </a:lnTo>
                <a:lnTo>
                  <a:pt x="2123" y="169"/>
                </a:lnTo>
                <a:lnTo>
                  <a:pt x="2126" y="179"/>
                </a:lnTo>
                <a:lnTo>
                  <a:pt x="2127" y="191"/>
                </a:lnTo>
                <a:lnTo>
                  <a:pt x="2129" y="202"/>
                </a:lnTo>
                <a:lnTo>
                  <a:pt x="2130" y="214"/>
                </a:lnTo>
                <a:lnTo>
                  <a:pt x="2130" y="226"/>
                </a:lnTo>
                <a:lnTo>
                  <a:pt x="2131" y="239"/>
                </a:lnTo>
                <a:lnTo>
                  <a:pt x="2131" y="252"/>
                </a:lnTo>
                <a:lnTo>
                  <a:pt x="2131" y="264"/>
                </a:lnTo>
                <a:lnTo>
                  <a:pt x="2130" y="278"/>
                </a:lnTo>
                <a:lnTo>
                  <a:pt x="2129" y="292"/>
                </a:lnTo>
                <a:lnTo>
                  <a:pt x="2128" y="305"/>
                </a:lnTo>
                <a:lnTo>
                  <a:pt x="2127" y="320"/>
                </a:lnTo>
                <a:lnTo>
                  <a:pt x="2124" y="334"/>
                </a:lnTo>
                <a:lnTo>
                  <a:pt x="2122" y="350"/>
                </a:lnTo>
                <a:lnTo>
                  <a:pt x="2120" y="364"/>
                </a:lnTo>
                <a:lnTo>
                  <a:pt x="2117" y="380"/>
                </a:lnTo>
                <a:lnTo>
                  <a:pt x="2113" y="396"/>
                </a:lnTo>
                <a:lnTo>
                  <a:pt x="2110" y="411"/>
                </a:lnTo>
                <a:lnTo>
                  <a:pt x="2107" y="428"/>
                </a:lnTo>
                <a:lnTo>
                  <a:pt x="2102" y="445"/>
                </a:lnTo>
                <a:lnTo>
                  <a:pt x="2098" y="461"/>
                </a:lnTo>
                <a:lnTo>
                  <a:pt x="2093" y="478"/>
                </a:lnTo>
                <a:lnTo>
                  <a:pt x="2088" y="495"/>
                </a:lnTo>
                <a:lnTo>
                  <a:pt x="2083" y="513"/>
                </a:lnTo>
                <a:lnTo>
                  <a:pt x="2077" y="529"/>
                </a:lnTo>
                <a:lnTo>
                  <a:pt x="2071" y="547"/>
                </a:lnTo>
                <a:lnTo>
                  <a:pt x="2064" y="565"/>
                </a:lnTo>
                <a:lnTo>
                  <a:pt x="2058" y="584"/>
                </a:lnTo>
                <a:lnTo>
                  <a:pt x="2051" y="602"/>
                </a:lnTo>
                <a:lnTo>
                  <a:pt x="2044" y="621"/>
                </a:lnTo>
                <a:lnTo>
                  <a:pt x="2036" y="639"/>
                </a:lnTo>
                <a:lnTo>
                  <a:pt x="2029" y="658"/>
                </a:lnTo>
                <a:lnTo>
                  <a:pt x="2021" y="677"/>
                </a:lnTo>
                <a:lnTo>
                  <a:pt x="2012" y="696"/>
                </a:lnTo>
                <a:lnTo>
                  <a:pt x="2003" y="715"/>
                </a:lnTo>
                <a:lnTo>
                  <a:pt x="1994" y="735"/>
                </a:lnTo>
                <a:lnTo>
                  <a:pt x="1985" y="755"/>
                </a:lnTo>
                <a:lnTo>
                  <a:pt x="1975" y="775"/>
                </a:lnTo>
                <a:lnTo>
                  <a:pt x="1966" y="794"/>
                </a:lnTo>
                <a:lnTo>
                  <a:pt x="1955" y="815"/>
                </a:lnTo>
                <a:lnTo>
                  <a:pt x="1945" y="835"/>
                </a:lnTo>
                <a:lnTo>
                  <a:pt x="1935" y="855"/>
                </a:lnTo>
                <a:lnTo>
                  <a:pt x="1924" y="875"/>
                </a:lnTo>
                <a:lnTo>
                  <a:pt x="1913" y="897"/>
                </a:lnTo>
                <a:lnTo>
                  <a:pt x="1901" y="917"/>
                </a:lnTo>
                <a:lnTo>
                  <a:pt x="1889" y="938"/>
                </a:lnTo>
                <a:lnTo>
                  <a:pt x="1877" y="959"/>
                </a:lnTo>
                <a:lnTo>
                  <a:pt x="1865" y="980"/>
                </a:lnTo>
                <a:lnTo>
                  <a:pt x="1853" y="1001"/>
                </a:lnTo>
                <a:lnTo>
                  <a:pt x="1841" y="1022"/>
                </a:lnTo>
                <a:lnTo>
                  <a:pt x="1827" y="1044"/>
                </a:lnTo>
                <a:lnTo>
                  <a:pt x="1814" y="1065"/>
                </a:lnTo>
                <a:lnTo>
                  <a:pt x="1800" y="1086"/>
                </a:lnTo>
                <a:lnTo>
                  <a:pt x="1787" y="1107"/>
                </a:lnTo>
                <a:lnTo>
                  <a:pt x="1774" y="1128"/>
                </a:lnTo>
                <a:lnTo>
                  <a:pt x="1759" y="1149"/>
                </a:lnTo>
                <a:lnTo>
                  <a:pt x="1745" y="1171"/>
                </a:lnTo>
                <a:lnTo>
                  <a:pt x="1730" y="1193"/>
                </a:lnTo>
                <a:lnTo>
                  <a:pt x="1716" y="1214"/>
                </a:lnTo>
                <a:lnTo>
                  <a:pt x="1701" y="1235"/>
                </a:lnTo>
                <a:lnTo>
                  <a:pt x="1686" y="1256"/>
                </a:lnTo>
                <a:lnTo>
                  <a:pt x="1670" y="1278"/>
                </a:lnTo>
                <a:lnTo>
                  <a:pt x="1656" y="1300"/>
                </a:lnTo>
                <a:lnTo>
                  <a:pt x="1640" y="1321"/>
                </a:lnTo>
                <a:lnTo>
                  <a:pt x="1623" y="1342"/>
                </a:lnTo>
                <a:lnTo>
                  <a:pt x="1608" y="1363"/>
                </a:lnTo>
                <a:lnTo>
                  <a:pt x="1592" y="1384"/>
                </a:lnTo>
                <a:lnTo>
                  <a:pt x="1576" y="1405"/>
                </a:lnTo>
                <a:lnTo>
                  <a:pt x="1559" y="1427"/>
                </a:lnTo>
                <a:lnTo>
                  <a:pt x="1542" y="1448"/>
                </a:lnTo>
                <a:lnTo>
                  <a:pt x="1525" y="1469"/>
                </a:lnTo>
                <a:lnTo>
                  <a:pt x="1509" y="1490"/>
                </a:lnTo>
                <a:lnTo>
                  <a:pt x="1492" y="1511"/>
                </a:lnTo>
                <a:lnTo>
                  <a:pt x="1474" y="1531"/>
                </a:lnTo>
                <a:lnTo>
                  <a:pt x="1457" y="1552"/>
                </a:lnTo>
                <a:close/>
              </a:path>
            </a:pathLst>
          </a:custGeom>
          <a:solidFill>
            <a:srgbClr val="B2B2B2"/>
          </a:solidFill>
          <a:ln w="33338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8" name="Freeform 8"/>
          <p:cNvSpPr>
            <a:spLocks/>
          </p:cNvSpPr>
          <p:nvPr/>
        </p:nvSpPr>
        <p:spPr bwMode="auto">
          <a:xfrm rot="509451">
            <a:off x="1395413" y="2284413"/>
            <a:ext cx="522287" cy="603250"/>
          </a:xfrm>
          <a:custGeom>
            <a:avLst/>
            <a:gdLst>
              <a:gd name="T0" fmla="*/ 2147483647 w 2131"/>
              <a:gd name="T1" fmla="*/ 2147483647 h 2452"/>
              <a:gd name="T2" fmla="*/ 2147483647 w 2131"/>
              <a:gd name="T3" fmla="*/ 2147483647 h 2452"/>
              <a:gd name="T4" fmla="*/ 2147483647 w 2131"/>
              <a:gd name="T5" fmla="*/ 2147483647 h 2452"/>
              <a:gd name="T6" fmla="*/ 2147483647 w 2131"/>
              <a:gd name="T7" fmla="*/ 2147483647 h 2452"/>
              <a:gd name="T8" fmla="*/ 2147483647 w 2131"/>
              <a:gd name="T9" fmla="*/ 2147483647 h 2452"/>
              <a:gd name="T10" fmla="*/ 2147483647 w 2131"/>
              <a:gd name="T11" fmla="*/ 2147483647 h 2452"/>
              <a:gd name="T12" fmla="*/ 2147483647 w 2131"/>
              <a:gd name="T13" fmla="*/ 2147483647 h 2452"/>
              <a:gd name="T14" fmla="*/ 2147483647 w 2131"/>
              <a:gd name="T15" fmla="*/ 2147483647 h 2452"/>
              <a:gd name="T16" fmla="*/ 2147483647 w 2131"/>
              <a:gd name="T17" fmla="*/ 2147483647 h 2452"/>
              <a:gd name="T18" fmla="*/ 2147483647 w 2131"/>
              <a:gd name="T19" fmla="*/ 2147483647 h 2452"/>
              <a:gd name="T20" fmla="*/ 2147483647 w 2131"/>
              <a:gd name="T21" fmla="*/ 2147483647 h 2452"/>
              <a:gd name="T22" fmla="*/ 2147483647 w 2131"/>
              <a:gd name="T23" fmla="*/ 2147483647 h 2452"/>
              <a:gd name="T24" fmla="*/ 2147483647 w 2131"/>
              <a:gd name="T25" fmla="*/ 2147483647 h 2452"/>
              <a:gd name="T26" fmla="*/ 1884489680 w 2131"/>
              <a:gd name="T27" fmla="*/ 2147483647 h 2452"/>
              <a:gd name="T28" fmla="*/ 1177776057 w 2131"/>
              <a:gd name="T29" fmla="*/ 2147483647 h 2452"/>
              <a:gd name="T30" fmla="*/ 633068950 w 2131"/>
              <a:gd name="T31" fmla="*/ 2147483647 h 2452"/>
              <a:gd name="T32" fmla="*/ 235531095 w 2131"/>
              <a:gd name="T33" fmla="*/ 2147483647 h 2452"/>
              <a:gd name="T34" fmla="*/ 44150775 w 2131"/>
              <a:gd name="T35" fmla="*/ 2147483647 h 2452"/>
              <a:gd name="T36" fmla="*/ 0 w 2131"/>
              <a:gd name="T37" fmla="*/ 2147483647 h 2452"/>
              <a:gd name="T38" fmla="*/ 147229544 w 2131"/>
              <a:gd name="T39" fmla="*/ 2147483647 h 2452"/>
              <a:gd name="T40" fmla="*/ 456405556 w 2131"/>
              <a:gd name="T41" fmla="*/ 2147483647 h 2452"/>
              <a:gd name="T42" fmla="*/ 927527792 w 2131"/>
              <a:gd name="T43" fmla="*/ 2147483647 h 2452"/>
              <a:gd name="T44" fmla="*/ 1545819770 w 2131"/>
              <a:gd name="T45" fmla="*/ 2147483647 h 2452"/>
              <a:gd name="T46" fmla="*/ 2147483647 w 2131"/>
              <a:gd name="T47" fmla="*/ 2147483647 h 2452"/>
              <a:gd name="T48" fmla="*/ 2147483647 w 2131"/>
              <a:gd name="T49" fmla="*/ 2147483647 h 2452"/>
              <a:gd name="T50" fmla="*/ 2147483647 w 2131"/>
              <a:gd name="T51" fmla="*/ 2147483647 h 2452"/>
              <a:gd name="T52" fmla="*/ 2147483647 w 2131"/>
              <a:gd name="T53" fmla="*/ 2147483647 h 2452"/>
              <a:gd name="T54" fmla="*/ 2147483647 w 2131"/>
              <a:gd name="T55" fmla="*/ 2147483647 h 2452"/>
              <a:gd name="T56" fmla="*/ 2147483647 w 2131"/>
              <a:gd name="T57" fmla="*/ 2147483647 h 2452"/>
              <a:gd name="T58" fmla="*/ 2147483647 w 2131"/>
              <a:gd name="T59" fmla="*/ 2147483647 h 2452"/>
              <a:gd name="T60" fmla="*/ 2147483647 w 2131"/>
              <a:gd name="T61" fmla="*/ 2147483647 h 2452"/>
              <a:gd name="T62" fmla="*/ 2147483647 w 2131"/>
              <a:gd name="T63" fmla="*/ 2147483647 h 2452"/>
              <a:gd name="T64" fmla="*/ 2147483647 w 2131"/>
              <a:gd name="T65" fmla="*/ 2147483647 h 2452"/>
              <a:gd name="T66" fmla="*/ 2147483647 w 2131"/>
              <a:gd name="T67" fmla="*/ 2147483647 h 2452"/>
              <a:gd name="T68" fmla="*/ 2147483647 w 2131"/>
              <a:gd name="T69" fmla="*/ 2147483647 h 2452"/>
              <a:gd name="T70" fmla="*/ 2147483647 w 2131"/>
              <a:gd name="T71" fmla="*/ 2147483647 h 2452"/>
              <a:gd name="T72" fmla="*/ 2147483647 w 2131"/>
              <a:gd name="T73" fmla="*/ 2147483647 h 2452"/>
              <a:gd name="T74" fmla="*/ 2147483647 w 2131"/>
              <a:gd name="T75" fmla="*/ 1950745172 h 2452"/>
              <a:gd name="T76" fmla="*/ 2147483647 w 2131"/>
              <a:gd name="T77" fmla="*/ 1191305087 h 2452"/>
              <a:gd name="T78" fmla="*/ 2147483647 w 2131"/>
              <a:gd name="T79" fmla="*/ 610542387 h 2452"/>
              <a:gd name="T80" fmla="*/ 2147483647 w 2131"/>
              <a:gd name="T81" fmla="*/ 208457072 h 2452"/>
              <a:gd name="T82" fmla="*/ 2147483647 w 2131"/>
              <a:gd name="T83" fmla="*/ 29779687 h 2452"/>
              <a:gd name="T84" fmla="*/ 2147483647 w 2131"/>
              <a:gd name="T85" fmla="*/ 29779687 h 2452"/>
              <a:gd name="T86" fmla="*/ 2147483647 w 2131"/>
              <a:gd name="T87" fmla="*/ 238236759 h 2452"/>
              <a:gd name="T88" fmla="*/ 2147483647 w 2131"/>
              <a:gd name="T89" fmla="*/ 655211672 h 2452"/>
              <a:gd name="T90" fmla="*/ 2147483647 w 2131"/>
              <a:gd name="T91" fmla="*/ 1250864215 h 2452"/>
              <a:gd name="T92" fmla="*/ 2147483647 w 2131"/>
              <a:gd name="T93" fmla="*/ 2054973831 h 2452"/>
              <a:gd name="T94" fmla="*/ 2147483647 w 2131"/>
              <a:gd name="T95" fmla="*/ 2147483647 h 2452"/>
              <a:gd name="T96" fmla="*/ 2147483647 w 2131"/>
              <a:gd name="T97" fmla="*/ 2147483647 h 2452"/>
              <a:gd name="T98" fmla="*/ 2147483647 w 2131"/>
              <a:gd name="T99" fmla="*/ 2147483647 h 2452"/>
              <a:gd name="T100" fmla="*/ 2147483647 w 2131"/>
              <a:gd name="T101" fmla="*/ 2147483647 h 2452"/>
              <a:gd name="T102" fmla="*/ 2147483647 w 2131"/>
              <a:gd name="T103" fmla="*/ 2147483647 h 2452"/>
              <a:gd name="T104" fmla="*/ 2147483647 w 2131"/>
              <a:gd name="T105" fmla="*/ 2147483647 h 2452"/>
              <a:gd name="T106" fmla="*/ 2147483647 w 2131"/>
              <a:gd name="T107" fmla="*/ 2147483647 h 2452"/>
              <a:gd name="T108" fmla="*/ 2147483647 w 2131"/>
              <a:gd name="T109" fmla="*/ 2147483647 h 2452"/>
              <a:gd name="T110" fmla="*/ 2147483647 w 2131"/>
              <a:gd name="T111" fmla="*/ 2147483647 h 2452"/>
              <a:gd name="T112" fmla="*/ 2147483647 w 2131"/>
              <a:gd name="T113" fmla="*/ 2147483647 h 2452"/>
              <a:gd name="T114" fmla="*/ 2147483647 w 2131"/>
              <a:gd name="T115" fmla="*/ 2147483647 h 2452"/>
              <a:gd name="T116" fmla="*/ 2147483647 w 2131"/>
              <a:gd name="T117" fmla="*/ 2147483647 h 2452"/>
              <a:gd name="T118" fmla="*/ 2147483647 w 2131"/>
              <a:gd name="T119" fmla="*/ 2147483647 h 245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131"/>
              <a:gd name="T181" fmla="*/ 0 h 2452"/>
              <a:gd name="T182" fmla="*/ 2131 w 2131"/>
              <a:gd name="T183" fmla="*/ 2452 h 2452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131" h="2452">
                <a:moveTo>
                  <a:pt x="1457" y="1556"/>
                </a:moveTo>
                <a:lnTo>
                  <a:pt x="1439" y="1577"/>
                </a:lnTo>
                <a:lnTo>
                  <a:pt x="1421" y="1597"/>
                </a:lnTo>
                <a:lnTo>
                  <a:pt x="1405" y="1617"/>
                </a:lnTo>
                <a:lnTo>
                  <a:pt x="1387" y="1639"/>
                </a:lnTo>
                <a:lnTo>
                  <a:pt x="1369" y="1659"/>
                </a:lnTo>
                <a:lnTo>
                  <a:pt x="1351" y="1679"/>
                </a:lnTo>
                <a:lnTo>
                  <a:pt x="1332" y="1698"/>
                </a:lnTo>
                <a:lnTo>
                  <a:pt x="1315" y="1718"/>
                </a:lnTo>
                <a:lnTo>
                  <a:pt x="1297" y="1738"/>
                </a:lnTo>
                <a:lnTo>
                  <a:pt x="1278" y="1757"/>
                </a:lnTo>
                <a:lnTo>
                  <a:pt x="1260" y="1775"/>
                </a:lnTo>
                <a:lnTo>
                  <a:pt x="1242" y="1796"/>
                </a:lnTo>
                <a:lnTo>
                  <a:pt x="1223" y="1814"/>
                </a:lnTo>
                <a:lnTo>
                  <a:pt x="1204" y="1832"/>
                </a:lnTo>
                <a:lnTo>
                  <a:pt x="1187" y="1851"/>
                </a:lnTo>
                <a:lnTo>
                  <a:pt x="1168" y="1870"/>
                </a:lnTo>
                <a:lnTo>
                  <a:pt x="1149" y="1888"/>
                </a:lnTo>
                <a:lnTo>
                  <a:pt x="1131" y="1906"/>
                </a:lnTo>
                <a:lnTo>
                  <a:pt x="1112" y="1924"/>
                </a:lnTo>
                <a:lnTo>
                  <a:pt x="1093" y="1941"/>
                </a:lnTo>
                <a:lnTo>
                  <a:pt x="1075" y="1958"/>
                </a:lnTo>
                <a:lnTo>
                  <a:pt x="1056" y="1976"/>
                </a:lnTo>
                <a:lnTo>
                  <a:pt x="1037" y="1993"/>
                </a:lnTo>
                <a:lnTo>
                  <a:pt x="1018" y="2009"/>
                </a:lnTo>
                <a:lnTo>
                  <a:pt x="1001" y="2025"/>
                </a:lnTo>
                <a:lnTo>
                  <a:pt x="982" y="2042"/>
                </a:lnTo>
                <a:lnTo>
                  <a:pt x="963" y="2057"/>
                </a:lnTo>
                <a:lnTo>
                  <a:pt x="945" y="2073"/>
                </a:lnTo>
                <a:lnTo>
                  <a:pt x="926" y="2088"/>
                </a:lnTo>
                <a:lnTo>
                  <a:pt x="907" y="2104"/>
                </a:lnTo>
                <a:lnTo>
                  <a:pt x="889" y="2118"/>
                </a:lnTo>
                <a:lnTo>
                  <a:pt x="870" y="2133"/>
                </a:lnTo>
                <a:lnTo>
                  <a:pt x="853" y="2147"/>
                </a:lnTo>
                <a:lnTo>
                  <a:pt x="835" y="2161"/>
                </a:lnTo>
                <a:lnTo>
                  <a:pt x="816" y="2175"/>
                </a:lnTo>
                <a:lnTo>
                  <a:pt x="798" y="2189"/>
                </a:lnTo>
                <a:lnTo>
                  <a:pt x="780" y="2202"/>
                </a:lnTo>
                <a:lnTo>
                  <a:pt x="762" y="2214"/>
                </a:lnTo>
                <a:lnTo>
                  <a:pt x="745" y="2226"/>
                </a:lnTo>
                <a:lnTo>
                  <a:pt x="727" y="2239"/>
                </a:lnTo>
                <a:lnTo>
                  <a:pt x="709" y="2251"/>
                </a:lnTo>
                <a:lnTo>
                  <a:pt x="691" y="2263"/>
                </a:lnTo>
                <a:lnTo>
                  <a:pt x="674" y="2274"/>
                </a:lnTo>
                <a:lnTo>
                  <a:pt x="657" y="2285"/>
                </a:lnTo>
                <a:lnTo>
                  <a:pt x="640" y="2295"/>
                </a:lnTo>
                <a:lnTo>
                  <a:pt x="622" y="2305"/>
                </a:lnTo>
                <a:lnTo>
                  <a:pt x="605" y="2315"/>
                </a:lnTo>
                <a:lnTo>
                  <a:pt x="589" y="2325"/>
                </a:lnTo>
                <a:lnTo>
                  <a:pt x="572" y="2334"/>
                </a:lnTo>
                <a:lnTo>
                  <a:pt x="555" y="2344"/>
                </a:lnTo>
                <a:lnTo>
                  <a:pt x="540" y="2352"/>
                </a:lnTo>
                <a:lnTo>
                  <a:pt x="523" y="2361"/>
                </a:lnTo>
                <a:lnTo>
                  <a:pt x="507" y="2369"/>
                </a:lnTo>
                <a:lnTo>
                  <a:pt x="492" y="2377"/>
                </a:lnTo>
                <a:lnTo>
                  <a:pt x="476" y="2383"/>
                </a:lnTo>
                <a:lnTo>
                  <a:pt x="461" y="2390"/>
                </a:lnTo>
                <a:lnTo>
                  <a:pt x="445" y="2397"/>
                </a:lnTo>
                <a:lnTo>
                  <a:pt x="431" y="2403"/>
                </a:lnTo>
                <a:lnTo>
                  <a:pt x="415" y="2409"/>
                </a:lnTo>
                <a:lnTo>
                  <a:pt x="400" y="2415"/>
                </a:lnTo>
                <a:lnTo>
                  <a:pt x="386" y="2419"/>
                </a:lnTo>
                <a:lnTo>
                  <a:pt x="372" y="2425"/>
                </a:lnTo>
                <a:lnTo>
                  <a:pt x="358" y="2429"/>
                </a:lnTo>
                <a:lnTo>
                  <a:pt x="344" y="2432"/>
                </a:lnTo>
                <a:lnTo>
                  <a:pt x="330" y="2436"/>
                </a:lnTo>
                <a:lnTo>
                  <a:pt x="317" y="2439"/>
                </a:lnTo>
                <a:lnTo>
                  <a:pt x="304" y="2442"/>
                </a:lnTo>
                <a:lnTo>
                  <a:pt x="291" y="2445"/>
                </a:lnTo>
                <a:lnTo>
                  <a:pt x="278" y="2447"/>
                </a:lnTo>
                <a:lnTo>
                  <a:pt x="266" y="2449"/>
                </a:lnTo>
                <a:lnTo>
                  <a:pt x="254" y="2450"/>
                </a:lnTo>
                <a:lnTo>
                  <a:pt x="241" y="2451"/>
                </a:lnTo>
                <a:lnTo>
                  <a:pt x="230" y="2451"/>
                </a:lnTo>
                <a:lnTo>
                  <a:pt x="218" y="2452"/>
                </a:lnTo>
                <a:lnTo>
                  <a:pt x="207" y="2451"/>
                </a:lnTo>
                <a:lnTo>
                  <a:pt x="197" y="2451"/>
                </a:lnTo>
                <a:lnTo>
                  <a:pt x="186" y="2450"/>
                </a:lnTo>
                <a:lnTo>
                  <a:pt x="176" y="2449"/>
                </a:lnTo>
                <a:lnTo>
                  <a:pt x="166" y="2448"/>
                </a:lnTo>
                <a:lnTo>
                  <a:pt x="156" y="2446"/>
                </a:lnTo>
                <a:lnTo>
                  <a:pt x="146" y="2443"/>
                </a:lnTo>
                <a:lnTo>
                  <a:pt x="137" y="2440"/>
                </a:lnTo>
                <a:lnTo>
                  <a:pt x="128" y="2437"/>
                </a:lnTo>
                <a:lnTo>
                  <a:pt x="119" y="2433"/>
                </a:lnTo>
                <a:lnTo>
                  <a:pt x="110" y="2430"/>
                </a:lnTo>
                <a:lnTo>
                  <a:pt x="102" y="2426"/>
                </a:lnTo>
                <a:lnTo>
                  <a:pt x="94" y="2421"/>
                </a:lnTo>
                <a:lnTo>
                  <a:pt x="86" y="2416"/>
                </a:lnTo>
                <a:lnTo>
                  <a:pt x="80" y="2411"/>
                </a:lnTo>
                <a:lnTo>
                  <a:pt x="73" y="2406"/>
                </a:lnTo>
                <a:lnTo>
                  <a:pt x="66" y="2399"/>
                </a:lnTo>
                <a:lnTo>
                  <a:pt x="60" y="2392"/>
                </a:lnTo>
                <a:lnTo>
                  <a:pt x="54" y="2386"/>
                </a:lnTo>
                <a:lnTo>
                  <a:pt x="48" y="2379"/>
                </a:lnTo>
                <a:lnTo>
                  <a:pt x="43" y="2371"/>
                </a:lnTo>
                <a:lnTo>
                  <a:pt x="38" y="2363"/>
                </a:lnTo>
                <a:lnTo>
                  <a:pt x="33" y="2356"/>
                </a:lnTo>
                <a:lnTo>
                  <a:pt x="29" y="2347"/>
                </a:lnTo>
                <a:lnTo>
                  <a:pt x="24" y="2338"/>
                </a:lnTo>
                <a:lnTo>
                  <a:pt x="21" y="2329"/>
                </a:lnTo>
                <a:lnTo>
                  <a:pt x="16" y="2319"/>
                </a:lnTo>
                <a:lnTo>
                  <a:pt x="14" y="2309"/>
                </a:lnTo>
                <a:lnTo>
                  <a:pt x="11" y="2299"/>
                </a:lnTo>
                <a:lnTo>
                  <a:pt x="9" y="2289"/>
                </a:lnTo>
                <a:lnTo>
                  <a:pt x="6" y="2278"/>
                </a:lnTo>
                <a:lnTo>
                  <a:pt x="4" y="2266"/>
                </a:lnTo>
                <a:lnTo>
                  <a:pt x="3" y="2255"/>
                </a:lnTo>
                <a:lnTo>
                  <a:pt x="2" y="2243"/>
                </a:lnTo>
                <a:lnTo>
                  <a:pt x="1" y="2231"/>
                </a:lnTo>
                <a:lnTo>
                  <a:pt x="0" y="2219"/>
                </a:lnTo>
                <a:lnTo>
                  <a:pt x="0" y="2206"/>
                </a:lnTo>
                <a:lnTo>
                  <a:pt x="0" y="2193"/>
                </a:lnTo>
                <a:lnTo>
                  <a:pt x="0" y="2180"/>
                </a:lnTo>
                <a:lnTo>
                  <a:pt x="1" y="2166"/>
                </a:lnTo>
                <a:lnTo>
                  <a:pt x="2" y="2152"/>
                </a:lnTo>
                <a:lnTo>
                  <a:pt x="3" y="2137"/>
                </a:lnTo>
                <a:lnTo>
                  <a:pt x="5" y="2123"/>
                </a:lnTo>
                <a:lnTo>
                  <a:pt x="7" y="2108"/>
                </a:lnTo>
                <a:lnTo>
                  <a:pt x="10" y="2094"/>
                </a:lnTo>
                <a:lnTo>
                  <a:pt x="12" y="2078"/>
                </a:lnTo>
                <a:lnTo>
                  <a:pt x="15" y="2063"/>
                </a:lnTo>
                <a:lnTo>
                  <a:pt x="19" y="2047"/>
                </a:lnTo>
                <a:lnTo>
                  <a:pt x="22" y="2030"/>
                </a:lnTo>
                <a:lnTo>
                  <a:pt x="26" y="2015"/>
                </a:lnTo>
                <a:lnTo>
                  <a:pt x="31" y="1998"/>
                </a:lnTo>
                <a:lnTo>
                  <a:pt x="35" y="1981"/>
                </a:lnTo>
                <a:lnTo>
                  <a:pt x="40" y="1964"/>
                </a:lnTo>
                <a:lnTo>
                  <a:pt x="45" y="1947"/>
                </a:lnTo>
                <a:lnTo>
                  <a:pt x="51" y="1929"/>
                </a:lnTo>
                <a:lnTo>
                  <a:pt x="56" y="1911"/>
                </a:lnTo>
                <a:lnTo>
                  <a:pt x="63" y="1893"/>
                </a:lnTo>
                <a:lnTo>
                  <a:pt x="69" y="1876"/>
                </a:lnTo>
                <a:lnTo>
                  <a:pt x="75" y="1858"/>
                </a:lnTo>
                <a:lnTo>
                  <a:pt x="83" y="1839"/>
                </a:lnTo>
                <a:lnTo>
                  <a:pt x="90" y="1820"/>
                </a:lnTo>
                <a:lnTo>
                  <a:pt x="98" y="1801"/>
                </a:lnTo>
                <a:lnTo>
                  <a:pt x="105" y="1782"/>
                </a:lnTo>
                <a:lnTo>
                  <a:pt x="114" y="1763"/>
                </a:lnTo>
                <a:lnTo>
                  <a:pt x="123" y="1744"/>
                </a:lnTo>
                <a:lnTo>
                  <a:pt x="131" y="1724"/>
                </a:lnTo>
                <a:lnTo>
                  <a:pt x="141" y="1704"/>
                </a:lnTo>
                <a:lnTo>
                  <a:pt x="150" y="1685"/>
                </a:lnTo>
                <a:lnTo>
                  <a:pt x="160" y="1665"/>
                </a:lnTo>
                <a:lnTo>
                  <a:pt x="170" y="1645"/>
                </a:lnTo>
                <a:lnTo>
                  <a:pt x="180" y="1624"/>
                </a:lnTo>
                <a:lnTo>
                  <a:pt x="190" y="1604"/>
                </a:lnTo>
                <a:lnTo>
                  <a:pt x="201" y="1584"/>
                </a:lnTo>
                <a:lnTo>
                  <a:pt x="212" y="1563"/>
                </a:lnTo>
                <a:lnTo>
                  <a:pt x="223" y="1543"/>
                </a:lnTo>
                <a:lnTo>
                  <a:pt x="236" y="1522"/>
                </a:lnTo>
                <a:lnTo>
                  <a:pt x="247" y="1501"/>
                </a:lnTo>
                <a:lnTo>
                  <a:pt x="259" y="1479"/>
                </a:lnTo>
                <a:lnTo>
                  <a:pt x="271" y="1459"/>
                </a:lnTo>
                <a:lnTo>
                  <a:pt x="284" y="1438"/>
                </a:lnTo>
                <a:lnTo>
                  <a:pt x="297" y="1417"/>
                </a:lnTo>
                <a:lnTo>
                  <a:pt x="310" y="1396"/>
                </a:lnTo>
                <a:lnTo>
                  <a:pt x="323" y="1374"/>
                </a:lnTo>
                <a:lnTo>
                  <a:pt x="337" y="1352"/>
                </a:lnTo>
                <a:lnTo>
                  <a:pt x="350" y="1331"/>
                </a:lnTo>
                <a:lnTo>
                  <a:pt x="364" y="1310"/>
                </a:lnTo>
                <a:lnTo>
                  <a:pt x="378" y="1289"/>
                </a:lnTo>
                <a:lnTo>
                  <a:pt x="393" y="1267"/>
                </a:lnTo>
                <a:lnTo>
                  <a:pt x="407" y="1246"/>
                </a:lnTo>
                <a:lnTo>
                  <a:pt x="422" y="1224"/>
                </a:lnTo>
                <a:lnTo>
                  <a:pt x="437" y="1203"/>
                </a:lnTo>
                <a:lnTo>
                  <a:pt x="452" y="1181"/>
                </a:lnTo>
                <a:lnTo>
                  <a:pt x="467" y="1160"/>
                </a:lnTo>
                <a:lnTo>
                  <a:pt x="483" y="1139"/>
                </a:lnTo>
                <a:lnTo>
                  <a:pt x="498" y="1118"/>
                </a:lnTo>
                <a:lnTo>
                  <a:pt x="515" y="1096"/>
                </a:lnTo>
                <a:lnTo>
                  <a:pt x="531" y="1074"/>
                </a:lnTo>
                <a:lnTo>
                  <a:pt x="547" y="1053"/>
                </a:lnTo>
                <a:lnTo>
                  <a:pt x="563" y="1032"/>
                </a:lnTo>
                <a:lnTo>
                  <a:pt x="580" y="1011"/>
                </a:lnTo>
                <a:lnTo>
                  <a:pt x="596" y="990"/>
                </a:lnTo>
                <a:lnTo>
                  <a:pt x="613" y="968"/>
                </a:lnTo>
                <a:lnTo>
                  <a:pt x="630" y="948"/>
                </a:lnTo>
                <a:lnTo>
                  <a:pt x="648" y="927"/>
                </a:lnTo>
                <a:lnTo>
                  <a:pt x="664" y="906"/>
                </a:lnTo>
                <a:lnTo>
                  <a:pt x="682" y="886"/>
                </a:lnTo>
                <a:lnTo>
                  <a:pt x="699" y="865"/>
                </a:lnTo>
                <a:lnTo>
                  <a:pt x="717" y="845"/>
                </a:lnTo>
                <a:lnTo>
                  <a:pt x="735" y="825"/>
                </a:lnTo>
                <a:lnTo>
                  <a:pt x="752" y="804"/>
                </a:lnTo>
                <a:lnTo>
                  <a:pt x="770" y="784"/>
                </a:lnTo>
                <a:lnTo>
                  <a:pt x="788" y="764"/>
                </a:lnTo>
                <a:lnTo>
                  <a:pt x="806" y="745"/>
                </a:lnTo>
                <a:lnTo>
                  <a:pt x="825" y="725"/>
                </a:lnTo>
                <a:lnTo>
                  <a:pt x="843" y="706"/>
                </a:lnTo>
                <a:lnTo>
                  <a:pt x="860" y="686"/>
                </a:lnTo>
                <a:lnTo>
                  <a:pt x="879" y="667"/>
                </a:lnTo>
                <a:lnTo>
                  <a:pt x="897" y="648"/>
                </a:lnTo>
                <a:lnTo>
                  <a:pt x="916" y="629"/>
                </a:lnTo>
                <a:lnTo>
                  <a:pt x="935" y="610"/>
                </a:lnTo>
                <a:lnTo>
                  <a:pt x="953" y="592"/>
                </a:lnTo>
                <a:lnTo>
                  <a:pt x="972" y="573"/>
                </a:lnTo>
                <a:lnTo>
                  <a:pt x="991" y="555"/>
                </a:lnTo>
                <a:lnTo>
                  <a:pt x="1008" y="538"/>
                </a:lnTo>
                <a:lnTo>
                  <a:pt x="1027" y="520"/>
                </a:lnTo>
                <a:lnTo>
                  <a:pt x="1046" y="502"/>
                </a:lnTo>
                <a:lnTo>
                  <a:pt x="1065" y="485"/>
                </a:lnTo>
                <a:lnTo>
                  <a:pt x="1083" y="468"/>
                </a:lnTo>
                <a:lnTo>
                  <a:pt x="1102" y="452"/>
                </a:lnTo>
                <a:lnTo>
                  <a:pt x="1121" y="435"/>
                </a:lnTo>
                <a:lnTo>
                  <a:pt x="1139" y="418"/>
                </a:lnTo>
                <a:lnTo>
                  <a:pt x="1158" y="403"/>
                </a:lnTo>
                <a:lnTo>
                  <a:pt x="1177" y="387"/>
                </a:lnTo>
                <a:lnTo>
                  <a:pt x="1194" y="372"/>
                </a:lnTo>
                <a:lnTo>
                  <a:pt x="1213" y="356"/>
                </a:lnTo>
                <a:lnTo>
                  <a:pt x="1232" y="342"/>
                </a:lnTo>
                <a:lnTo>
                  <a:pt x="1250" y="326"/>
                </a:lnTo>
                <a:lnTo>
                  <a:pt x="1269" y="312"/>
                </a:lnTo>
                <a:lnTo>
                  <a:pt x="1287" y="298"/>
                </a:lnTo>
                <a:lnTo>
                  <a:pt x="1305" y="284"/>
                </a:lnTo>
                <a:lnTo>
                  <a:pt x="1324" y="270"/>
                </a:lnTo>
                <a:lnTo>
                  <a:pt x="1341" y="257"/>
                </a:lnTo>
                <a:lnTo>
                  <a:pt x="1359" y="245"/>
                </a:lnTo>
                <a:lnTo>
                  <a:pt x="1377" y="231"/>
                </a:lnTo>
                <a:lnTo>
                  <a:pt x="1395" y="219"/>
                </a:lnTo>
                <a:lnTo>
                  <a:pt x="1413" y="207"/>
                </a:lnTo>
                <a:lnTo>
                  <a:pt x="1430" y="196"/>
                </a:lnTo>
                <a:lnTo>
                  <a:pt x="1447" y="183"/>
                </a:lnTo>
                <a:lnTo>
                  <a:pt x="1465" y="172"/>
                </a:lnTo>
                <a:lnTo>
                  <a:pt x="1482" y="162"/>
                </a:lnTo>
                <a:lnTo>
                  <a:pt x="1499" y="151"/>
                </a:lnTo>
                <a:lnTo>
                  <a:pt x="1516" y="141"/>
                </a:lnTo>
                <a:lnTo>
                  <a:pt x="1533" y="131"/>
                </a:lnTo>
                <a:lnTo>
                  <a:pt x="1550" y="122"/>
                </a:lnTo>
                <a:lnTo>
                  <a:pt x="1566" y="112"/>
                </a:lnTo>
                <a:lnTo>
                  <a:pt x="1583" y="104"/>
                </a:lnTo>
                <a:lnTo>
                  <a:pt x="1599" y="96"/>
                </a:lnTo>
                <a:lnTo>
                  <a:pt x="1615" y="88"/>
                </a:lnTo>
                <a:lnTo>
                  <a:pt x="1631" y="80"/>
                </a:lnTo>
                <a:lnTo>
                  <a:pt x="1646" y="72"/>
                </a:lnTo>
                <a:lnTo>
                  <a:pt x="1662" y="65"/>
                </a:lnTo>
                <a:lnTo>
                  <a:pt x="1678" y="59"/>
                </a:lnTo>
                <a:lnTo>
                  <a:pt x="1692" y="52"/>
                </a:lnTo>
                <a:lnTo>
                  <a:pt x="1708" y="47"/>
                </a:lnTo>
                <a:lnTo>
                  <a:pt x="1722" y="41"/>
                </a:lnTo>
                <a:lnTo>
                  <a:pt x="1737" y="35"/>
                </a:lnTo>
                <a:lnTo>
                  <a:pt x="1751" y="30"/>
                </a:lnTo>
                <a:lnTo>
                  <a:pt x="1766" y="25"/>
                </a:lnTo>
                <a:lnTo>
                  <a:pt x="1779" y="22"/>
                </a:lnTo>
                <a:lnTo>
                  <a:pt x="1793" y="18"/>
                </a:lnTo>
                <a:lnTo>
                  <a:pt x="1807" y="14"/>
                </a:lnTo>
                <a:lnTo>
                  <a:pt x="1820" y="11"/>
                </a:lnTo>
                <a:lnTo>
                  <a:pt x="1832" y="9"/>
                </a:lnTo>
                <a:lnTo>
                  <a:pt x="1846" y="6"/>
                </a:lnTo>
                <a:lnTo>
                  <a:pt x="1858" y="4"/>
                </a:lnTo>
                <a:lnTo>
                  <a:pt x="1870" y="3"/>
                </a:lnTo>
                <a:lnTo>
                  <a:pt x="1882" y="2"/>
                </a:lnTo>
                <a:lnTo>
                  <a:pt x="1895" y="1"/>
                </a:lnTo>
                <a:lnTo>
                  <a:pt x="1906" y="1"/>
                </a:lnTo>
                <a:lnTo>
                  <a:pt x="1917" y="0"/>
                </a:lnTo>
                <a:lnTo>
                  <a:pt x="1928" y="1"/>
                </a:lnTo>
                <a:lnTo>
                  <a:pt x="1939" y="1"/>
                </a:lnTo>
                <a:lnTo>
                  <a:pt x="1949" y="2"/>
                </a:lnTo>
                <a:lnTo>
                  <a:pt x="1960" y="4"/>
                </a:lnTo>
                <a:lnTo>
                  <a:pt x="1970" y="5"/>
                </a:lnTo>
                <a:lnTo>
                  <a:pt x="1979" y="8"/>
                </a:lnTo>
                <a:lnTo>
                  <a:pt x="1989" y="11"/>
                </a:lnTo>
                <a:lnTo>
                  <a:pt x="1998" y="13"/>
                </a:lnTo>
                <a:lnTo>
                  <a:pt x="2007" y="16"/>
                </a:lnTo>
                <a:lnTo>
                  <a:pt x="2016" y="20"/>
                </a:lnTo>
                <a:lnTo>
                  <a:pt x="2024" y="24"/>
                </a:lnTo>
                <a:lnTo>
                  <a:pt x="2032" y="29"/>
                </a:lnTo>
                <a:lnTo>
                  <a:pt x="2039" y="33"/>
                </a:lnTo>
                <a:lnTo>
                  <a:pt x="2047" y="39"/>
                </a:lnTo>
                <a:lnTo>
                  <a:pt x="2054" y="44"/>
                </a:lnTo>
                <a:lnTo>
                  <a:pt x="2061" y="50"/>
                </a:lnTo>
                <a:lnTo>
                  <a:pt x="2067" y="57"/>
                </a:lnTo>
                <a:lnTo>
                  <a:pt x="2074" y="63"/>
                </a:lnTo>
                <a:lnTo>
                  <a:pt x="2080" y="70"/>
                </a:lnTo>
                <a:lnTo>
                  <a:pt x="2085" y="77"/>
                </a:lnTo>
                <a:lnTo>
                  <a:pt x="2090" y="84"/>
                </a:lnTo>
                <a:lnTo>
                  <a:pt x="2095" y="92"/>
                </a:lnTo>
                <a:lnTo>
                  <a:pt x="2100" y="101"/>
                </a:lnTo>
                <a:lnTo>
                  <a:pt x="2104" y="110"/>
                </a:lnTo>
                <a:lnTo>
                  <a:pt x="2107" y="119"/>
                </a:lnTo>
                <a:lnTo>
                  <a:pt x="2112" y="128"/>
                </a:lnTo>
                <a:lnTo>
                  <a:pt x="2115" y="138"/>
                </a:lnTo>
                <a:lnTo>
                  <a:pt x="2117" y="148"/>
                </a:lnTo>
                <a:lnTo>
                  <a:pt x="2121" y="158"/>
                </a:lnTo>
                <a:lnTo>
                  <a:pt x="2123" y="169"/>
                </a:lnTo>
                <a:lnTo>
                  <a:pt x="2125" y="180"/>
                </a:lnTo>
                <a:lnTo>
                  <a:pt x="2126" y="191"/>
                </a:lnTo>
                <a:lnTo>
                  <a:pt x="2129" y="204"/>
                </a:lnTo>
                <a:lnTo>
                  <a:pt x="2130" y="215"/>
                </a:lnTo>
                <a:lnTo>
                  <a:pt x="2130" y="227"/>
                </a:lnTo>
                <a:lnTo>
                  <a:pt x="2131" y="240"/>
                </a:lnTo>
                <a:lnTo>
                  <a:pt x="2131" y="253"/>
                </a:lnTo>
                <a:lnTo>
                  <a:pt x="2130" y="266"/>
                </a:lnTo>
                <a:lnTo>
                  <a:pt x="2130" y="279"/>
                </a:lnTo>
                <a:lnTo>
                  <a:pt x="2129" y="294"/>
                </a:lnTo>
                <a:lnTo>
                  <a:pt x="2127" y="307"/>
                </a:lnTo>
                <a:lnTo>
                  <a:pt x="2126" y="322"/>
                </a:lnTo>
                <a:lnTo>
                  <a:pt x="2124" y="336"/>
                </a:lnTo>
                <a:lnTo>
                  <a:pt x="2122" y="352"/>
                </a:lnTo>
                <a:lnTo>
                  <a:pt x="2120" y="366"/>
                </a:lnTo>
                <a:lnTo>
                  <a:pt x="2116" y="382"/>
                </a:lnTo>
                <a:lnTo>
                  <a:pt x="2113" y="397"/>
                </a:lnTo>
                <a:lnTo>
                  <a:pt x="2110" y="413"/>
                </a:lnTo>
                <a:lnTo>
                  <a:pt x="2106" y="430"/>
                </a:lnTo>
                <a:lnTo>
                  <a:pt x="2102" y="446"/>
                </a:lnTo>
                <a:lnTo>
                  <a:pt x="2097" y="463"/>
                </a:lnTo>
                <a:lnTo>
                  <a:pt x="2093" y="480"/>
                </a:lnTo>
                <a:lnTo>
                  <a:pt x="2087" y="496"/>
                </a:lnTo>
                <a:lnTo>
                  <a:pt x="2083" y="514"/>
                </a:lnTo>
                <a:lnTo>
                  <a:pt x="2076" y="532"/>
                </a:lnTo>
                <a:lnTo>
                  <a:pt x="2071" y="550"/>
                </a:lnTo>
                <a:lnTo>
                  <a:pt x="2064" y="568"/>
                </a:lnTo>
                <a:lnTo>
                  <a:pt x="2057" y="585"/>
                </a:lnTo>
                <a:lnTo>
                  <a:pt x="2051" y="604"/>
                </a:lnTo>
                <a:lnTo>
                  <a:pt x="2044" y="622"/>
                </a:lnTo>
                <a:lnTo>
                  <a:pt x="2036" y="641"/>
                </a:lnTo>
                <a:lnTo>
                  <a:pt x="2028" y="660"/>
                </a:lnTo>
                <a:lnTo>
                  <a:pt x="2021" y="679"/>
                </a:lnTo>
                <a:lnTo>
                  <a:pt x="2012" y="699"/>
                </a:lnTo>
                <a:lnTo>
                  <a:pt x="2003" y="718"/>
                </a:lnTo>
                <a:lnTo>
                  <a:pt x="1994" y="738"/>
                </a:lnTo>
                <a:lnTo>
                  <a:pt x="1985" y="757"/>
                </a:lnTo>
                <a:lnTo>
                  <a:pt x="1975" y="777"/>
                </a:lnTo>
                <a:lnTo>
                  <a:pt x="1965" y="797"/>
                </a:lnTo>
                <a:lnTo>
                  <a:pt x="1955" y="817"/>
                </a:lnTo>
                <a:lnTo>
                  <a:pt x="1945" y="838"/>
                </a:lnTo>
                <a:lnTo>
                  <a:pt x="1935" y="858"/>
                </a:lnTo>
                <a:lnTo>
                  <a:pt x="1924" y="878"/>
                </a:lnTo>
                <a:lnTo>
                  <a:pt x="1913" y="899"/>
                </a:lnTo>
                <a:lnTo>
                  <a:pt x="1900" y="920"/>
                </a:lnTo>
                <a:lnTo>
                  <a:pt x="1889" y="941"/>
                </a:lnTo>
                <a:lnTo>
                  <a:pt x="1877" y="962"/>
                </a:lnTo>
                <a:lnTo>
                  <a:pt x="1865" y="983"/>
                </a:lnTo>
                <a:lnTo>
                  <a:pt x="1852" y="1004"/>
                </a:lnTo>
                <a:lnTo>
                  <a:pt x="1840" y="1025"/>
                </a:lnTo>
                <a:lnTo>
                  <a:pt x="1827" y="1046"/>
                </a:lnTo>
                <a:lnTo>
                  <a:pt x="1813" y="1067"/>
                </a:lnTo>
                <a:lnTo>
                  <a:pt x="1800" y="1089"/>
                </a:lnTo>
                <a:lnTo>
                  <a:pt x="1787" y="1110"/>
                </a:lnTo>
                <a:lnTo>
                  <a:pt x="1773" y="1131"/>
                </a:lnTo>
                <a:lnTo>
                  <a:pt x="1759" y="1153"/>
                </a:lnTo>
                <a:lnTo>
                  <a:pt x="1744" y="1174"/>
                </a:lnTo>
                <a:lnTo>
                  <a:pt x="1730" y="1195"/>
                </a:lnTo>
                <a:lnTo>
                  <a:pt x="1715" y="1217"/>
                </a:lnTo>
                <a:lnTo>
                  <a:pt x="1701" y="1239"/>
                </a:lnTo>
                <a:lnTo>
                  <a:pt x="1685" y="1260"/>
                </a:lnTo>
                <a:lnTo>
                  <a:pt x="1670" y="1281"/>
                </a:lnTo>
                <a:lnTo>
                  <a:pt x="1655" y="1302"/>
                </a:lnTo>
                <a:lnTo>
                  <a:pt x="1640" y="1325"/>
                </a:lnTo>
                <a:lnTo>
                  <a:pt x="1623" y="1346"/>
                </a:lnTo>
                <a:lnTo>
                  <a:pt x="1607" y="1367"/>
                </a:lnTo>
                <a:lnTo>
                  <a:pt x="1592" y="1388"/>
                </a:lnTo>
                <a:lnTo>
                  <a:pt x="1575" y="1409"/>
                </a:lnTo>
                <a:lnTo>
                  <a:pt x="1558" y="1430"/>
                </a:lnTo>
                <a:lnTo>
                  <a:pt x="1542" y="1452"/>
                </a:lnTo>
                <a:lnTo>
                  <a:pt x="1525" y="1473"/>
                </a:lnTo>
                <a:lnTo>
                  <a:pt x="1508" y="1494"/>
                </a:lnTo>
                <a:lnTo>
                  <a:pt x="1492" y="1515"/>
                </a:lnTo>
                <a:lnTo>
                  <a:pt x="1474" y="1535"/>
                </a:lnTo>
                <a:lnTo>
                  <a:pt x="1457" y="1556"/>
                </a:lnTo>
                <a:close/>
              </a:path>
            </a:pathLst>
          </a:custGeom>
          <a:solidFill>
            <a:srgbClr val="B2B2B2"/>
          </a:solidFill>
          <a:ln w="33338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 flipV="1">
            <a:off x="1882775" y="4235450"/>
            <a:ext cx="2749550" cy="793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0" name="Freeform 10"/>
          <p:cNvSpPr>
            <a:spLocks/>
          </p:cNvSpPr>
          <p:nvPr/>
        </p:nvSpPr>
        <p:spPr bwMode="auto">
          <a:xfrm>
            <a:off x="4594225" y="4216400"/>
            <a:ext cx="74613" cy="38100"/>
          </a:xfrm>
          <a:custGeom>
            <a:avLst/>
            <a:gdLst>
              <a:gd name="T0" fmla="*/ 0 w 309"/>
              <a:gd name="T1" fmla="*/ 0 h 155"/>
              <a:gd name="T2" fmla="*/ 2147483647 w 309"/>
              <a:gd name="T3" fmla="*/ 1143584774 h 155"/>
              <a:gd name="T4" fmla="*/ 0 w 309"/>
              <a:gd name="T5" fmla="*/ 2147483647 h 155"/>
              <a:gd name="T6" fmla="*/ 0 w 309"/>
              <a:gd name="T7" fmla="*/ 0 h 155"/>
              <a:gd name="T8" fmla="*/ 0 60000 65536"/>
              <a:gd name="T9" fmla="*/ 0 60000 65536"/>
              <a:gd name="T10" fmla="*/ 0 60000 65536"/>
              <a:gd name="T11" fmla="*/ 0 60000 65536"/>
              <a:gd name="T12" fmla="*/ 0 w 309"/>
              <a:gd name="T13" fmla="*/ 0 h 155"/>
              <a:gd name="T14" fmla="*/ 309 w 309"/>
              <a:gd name="T15" fmla="*/ 155 h 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9" h="155">
                <a:moveTo>
                  <a:pt x="0" y="0"/>
                </a:moveTo>
                <a:lnTo>
                  <a:pt x="309" y="77"/>
                </a:lnTo>
                <a:lnTo>
                  <a:pt x="0" y="1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0638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 flipV="1">
            <a:off x="1882775" y="2470150"/>
            <a:ext cx="1571625" cy="177323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2" name="Freeform 12"/>
          <p:cNvSpPr>
            <a:spLocks/>
          </p:cNvSpPr>
          <p:nvPr/>
        </p:nvSpPr>
        <p:spPr bwMode="auto">
          <a:xfrm>
            <a:off x="3413125" y="2468563"/>
            <a:ext cx="44450" cy="44450"/>
          </a:xfrm>
          <a:custGeom>
            <a:avLst/>
            <a:gdLst>
              <a:gd name="T0" fmla="*/ 0 w 175"/>
              <a:gd name="T1" fmla="*/ 1584811743 h 187"/>
              <a:gd name="T2" fmla="*/ 2147483647 w 175"/>
              <a:gd name="T3" fmla="*/ 0 h 187"/>
              <a:gd name="T4" fmla="*/ 1245416864 w 175"/>
              <a:gd name="T5" fmla="*/ 2147483647 h 187"/>
              <a:gd name="T6" fmla="*/ 1081546224 w 175"/>
              <a:gd name="T7" fmla="*/ 1651935759 h 187"/>
              <a:gd name="T8" fmla="*/ 0 w 175"/>
              <a:gd name="T9" fmla="*/ 1584811743 h 1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5"/>
              <a:gd name="T16" fmla="*/ 0 h 187"/>
              <a:gd name="T17" fmla="*/ 175 w 175"/>
              <a:gd name="T18" fmla="*/ 187 h 18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5" h="187">
                <a:moveTo>
                  <a:pt x="0" y="118"/>
                </a:moveTo>
                <a:lnTo>
                  <a:pt x="175" y="0"/>
                </a:lnTo>
                <a:lnTo>
                  <a:pt x="76" y="187"/>
                </a:lnTo>
                <a:lnTo>
                  <a:pt x="66" y="123"/>
                </a:lnTo>
                <a:lnTo>
                  <a:pt x="0" y="118"/>
                </a:lnTo>
                <a:close/>
              </a:path>
            </a:pathLst>
          </a:custGeom>
          <a:solidFill>
            <a:srgbClr val="000000"/>
          </a:solidFill>
          <a:ln w="20638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 flipH="1" flipV="1">
            <a:off x="1874838" y="1724025"/>
            <a:ext cx="7937" cy="2519363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4" name="Freeform 14"/>
          <p:cNvSpPr>
            <a:spLocks/>
          </p:cNvSpPr>
          <p:nvPr/>
        </p:nvSpPr>
        <p:spPr bwMode="auto">
          <a:xfrm>
            <a:off x="1855788" y="1700213"/>
            <a:ext cx="38100" cy="74612"/>
          </a:xfrm>
          <a:custGeom>
            <a:avLst/>
            <a:gdLst>
              <a:gd name="T0" fmla="*/ 0 w 155"/>
              <a:gd name="T1" fmla="*/ 2147483647 h 308"/>
              <a:gd name="T2" fmla="*/ 1158448198 w 155"/>
              <a:gd name="T3" fmla="*/ 0 h 308"/>
              <a:gd name="T4" fmla="*/ 2147483647 w 155"/>
              <a:gd name="T5" fmla="*/ 2147483647 h 308"/>
              <a:gd name="T6" fmla="*/ 0 w 155"/>
              <a:gd name="T7" fmla="*/ 2147483647 h 308"/>
              <a:gd name="T8" fmla="*/ 0 60000 65536"/>
              <a:gd name="T9" fmla="*/ 0 60000 65536"/>
              <a:gd name="T10" fmla="*/ 0 60000 65536"/>
              <a:gd name="T11" fmla="*/ 0 60000 65536"/>
              <a:gd name="T12" fmla="*/ 0 w 155"/>
              <a:gd name="T13" fmla="*/ 0 h 308"/>
              <a:gd name="T14" fmla="*/ 155 w 155"/>
              <a:gd name="T15" fmla="*/ 308 h 3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5" h="308">
                <a:moveTo>
                  <a:pt x="0" y="308"/>
                </a:moveTo>
                <a:lnTo>
                  <a:pt x="78" y="0"/>
                </a:lnTo>
                <a:lnTo>
                  <a:pt x="155" y="308"/>
                </a:lnTo>
                <a:lnTo>
                  <a:pt x="0" y="308"/>
                </a:lnTo>
                <a:close/>
              </a:path>
            </a:pathLst>
          </a:custGeom>
          <a:solidFill>
            <a:srgbClr val="000000"/>
          </a:solidFill>
          <a:ln w="26988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5" name="Rectangle 17"/>
          <p:cNvSpPr>
            <a:spLocks noChangeArrowheads="1"/>
          </p:cNvSpPr>
          <p:nvPr/>
        </p:nvSpPr>
        <p:spPr bwMode="auto">
          <a:xfrm>
            <a:off x="1711325" y="3949700"/>
            <a:ext cx="6223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lvl="1"/>
            <a:r>
              <a:rPr lang="en-US" sz="2500">
                <a:solidFill>
                  <a:srgbClr val="000000"/>
                </a:solidFill>
                <a:latin typeface="Symbol" pitchFamily="-109" charset="2"/>
              </a:rPr>
              <a:t>q</a:t>
            </a:r>
            <a:endParaRPr lang="en-US" sz="4400"/>
          </a:p>
        </p:txBody>
      </p:sp>
      <p:sp>
        <p:nvSpPr>
          <p:cNvPr id="30736" name="Rectangle 18"/>
          <p:cNvSpPr>
            <a:spLocks noChangeArrowheads="1"/>
          </p:cNvSpPr>
          <p:nvPr/>
        </p:nvSpPr>
        <p:spPr bwMode="auto">
          <a:xfrm>
            <a:off x="2005013" y="1666875"/>
            <a:ext cx="152400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Times New Roman" pitchFamily="-109" charset="0"/>
              </a:rPr>
              <a:t>y</a:t>
            </a:r>
            <a:endParaRPr lang="en-US" sz="4400"/>
          </a:p>
        </p:txBody>
      </p:sp>
      <p:sp>
        <p:nvSpPr>
          <p:cNvPr id="30737" name="Rectangle 19"/>
          <p:cNvSpPr>
            <a:spLocks noChangeArrowheads="1"/>
          </p:cNvSpPr>
          <p:nvPr/>
        </p:nvSpPr>
        <p:spPr bwMode="auto">
          <a:xfrm>
            <a:off x="4516438" y="4294188"/>
            <a:ext cx="182562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400"/>
              <a:t>x</a:t>
            </a:r>
          </a:p>
        </p:txBody>
      </p:sp>
      <p:sp>
        <p:nvSpPr>
          <p:cNvPr id="30738" name="Rectangle 20"/>
          <p:cNvSpPr>
            <a:spLocks noChangeArrowheads="1"/>
          </p:cNvSpPr>
          <p:nvPr/>
        </p:nvSpPr>
        <p:spPr bwMode="auto">
          <a:xfrm>
            <a:off x="1300163" y="3749675"/>
            <a:ext cx="5207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500">
                <a:solidFill>
                  <a:srgbClr val="FF0000"/>
                </a:solidFill>
                <a:latin typeface="Times New Roman" pitchFamily="-109" charset="0"/>
              </a:rPr>
              <a:t>v</a:t>
            </a:r>
            <a:r>
              <a:rPr lang="en-US" sz="2500" baseline="-25000">
                <a:solidFill>
                  <a:srgbClr val="FF0000"/>
                </a:solidFill>
                <a:latin typeface="Times New Roman" pitchFamily="-109" charset="0"/>
              </a:rPr>
              <a:t>i</a:t>
            </a:r>
            <a:r>
              <a:rPr lang="en-US" sz="2500">
                <a:solidFill>
                  <a:srgbClr val="FF0000"/>
                </a:solidFill>
                <a:latin typeface="Times New Roman" pitchFamily="-109" charset="0"/>
              </a:rPr>
              <a:t>(t)</a:t>
            </a:r>
            <a:endParaRPr lang="en-US" sz="3600"/>
          </a:p>
        </p:txBody>
      </p:sp>
      <p:sp>
        <p:nvSpPr>
          <p:cNvPr id="30739" name="Rectangle 21"/>
          <p:cNvSpPr>
            <a:spLocks noChangeArrowheads="1"/>
          </p:cNvSpPr>
          <p:nvPr/>
        </p:nvSpPr>
        <p:spPr bwMode="auto">
          <a:xfrm>
            <a:off x="2130425" y="4314825"/>
            <a:ext cx="585788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2500">
                <a:solidFill>
                  <a:srgbClr val="FF0000"/>
                </a:solidFill>
                <a:latin typeface="Symbol" pitchFamily="-109" charset="2"/>
              </a:rPr>
              <a:t>w</a:t>
            </a:r>
            <a:r>
              <a:rPr lang="en-US" baseline="-25000">
                <a:solidFill>
                  <a:srgbClr val="FF0000"/>
                </a:solidFill>
                <a:latin typeface="Times New Roman" pitchFamily="-109" charset="0"/>
              </a:rPr>
              <a:t>i</a:t>
            </a:r>
            <a:r>
              <a:rPr lang="en-US" sz="2500">
                <a:solidFill>
                  <a:srgbClr val="FF0000"/>
                </a:solidFill>
                <a:latin typeface="Times New Roman" pitchFamily="-109" charset="0"/>
              </a:rPr>
              <a:t>(t)</a:t>
            </a:r>
          </a:p>
        </p:txBody>
      </p:sp>
      <p:grpSp>
        <p:nvGrpSpPr>
          <p:cNvPr id="30740" name="Group 38"/>
          <p:cNvGrpSpPr>
            <a:grpSpLocks/>
          </p:cNvGrpSpPr>
          <p:nvPr/>
        </p:nvGrpSpPr>
        <p:grpSpPr bwMode="auto">
          <a:xfrm>
            <a:off x="1684338" y="3930650"/>
            <a:ext cx="473075" cy="473075"/>
            <a:chOff x="549" y="3020"/>
            <a:chExt cx="298" cy="298"/>
          </a:xfrm>
        </p:grpSpPr>
        <p:sp>
          <p:nvSpPr>
            <p:cNvPr id="30752" name="Freeform 23"/>
            <p:cNvSpPr>
              <a:spLocks/>
            </p:cNvSpPr>
            <p:nvPr/>
          </p:nvSpPr>
          <p:spPr bwMode="auto">
            <a:xfrm>
              <a:off x="557" y="3027"/>
              <a:ext cx="290" cy="291"/>
            </a:xfrm>
            <a:custGeom>
              <a:avLst/>
              <a:gdLst>
                <a:gd name="T0" fmla="*/ 0 w 1876"/>
                <a:gd name="T1" fmla="*/ 3 h 1875"/>
                <a:gd name="T2" fmla="*/ 0 w 1876"/>
                <a:gd name="T3" fmla="*/ 3 h 1875"/>
                <a:gd name="T4" fmla="*/ 0 w 1876"/>
                <a:gd name="T5" fmla="*/ 4 h 1875"/>
                <a:gd name="T6" fmla="*/ 0 w 1876"/>
                <a:gd name="T7" fmla="*/ 4 h 1875"/>
                <a:gd name="T8" fmla="*/ 0 w 1876"/>
                <a:gd name="T9" fmla="*/ 4 h 1875"/>
                <a:gd name="T10" fmla="*/ 0 w 1876"/>
                <a:gd name="T11" fmla="*/ 5 h 1875"/>
                <a:gd name="T12" fmla="*/ 0 w 1876"/>
                <a:gd name="T13" fmla="*/ 5 h 1875"/>
                <a:gd name="T14" fmla="*/ 0 w 1876"/>
                <a:gd name="T15" fmla="*/ 5 h 1875"/>
                <a:gd name="T16" fmla="*/ 1 w 1876"/>
                <a:gd name="T17" fmla="*/ 5 h 1875"/>
                <a:gd name="T18" fmla="*/ 1 w 1876"/>
                <a:gd name="T19" fmla="*/ 6 h 1875"/>
                <a:gd name="T20" fmla="*/ 1 w 1876"/>
                <a:gd name="T21" fmla="*/ 6 h 1875"/>
                <a:gd name="T22" fmla="*/ 1 w 1876"/>
                <a:gd name="T23" fmla="*/ 6 h 1875"/>
                <a:gd name="T24" fmla="*/ 1 w 1876"/>
                <a:gd name="T25" fmla="*/ 6 h 1875"/>
                <a:gd name="T26" fmla="*/ 2 w 1876"/>
                <a:gd name="T27" fmla="*/ 7 h 1875"/>
                <a:gd name="T28" fmla="*/ 2 w 1876"/>
                <a:gd name="T29" fmla="*/ 7 h 1875"/>
                <a:gd name="T30" fmla="*/ 2 w 1876"/>
                <a:gd name="T31" fmla="*/ 7 h 1875"/>
                <a:gd name="T32" fmla="*/ 2 w 1876"/>
                <a:gd name="T33" fmla="*/ 7 h 1875"/>
                <a:gd name="T34" fmla="*/ 3 w 1876"/>
                <a:gd name="T35" fmla="*/ 7 h 1875"/>
                <a:gd name="T36" fmla="*/ 3 w 1876"/>
                <a:gd name="T37" fmla="*/ 7 h 1875"/>
                <a:gd name="T38" fmla="*/ 3 w 1876"/>
                <a:gd name="T39" fmla="*/ 7 h 1875"/>
                <a:gd name="T40" fmla="*/ 4 w 1876"/>
                <a:gd name="T41" fmla="*/ 7 h 1875"/>
                <a:gd name="T42" fmla="*/ 4 w 1876"/>
                <a:gd name="T43" fmla="*/ 7 h 1875"/>
                <a:gd name="T44" fmla="*/ 4 w 1876"/>
                <a:gd name="T45" fmla="*/ 7 h 1875"/>
                <a:gd name="T46" fmla="*/ 5 w 1876"/>
                <a:gd name="T47" fmla="*/ 7 h 1875"/>
                <a:gd name="T48" fmla="*/ 5 w 1876"/>
                <a:gd name="T49" fmla="*/ 7 h 1875"/>
                <a:gd name="T50" fmla="*/ 5 w 1876"/>
                <a:gd name="T51" fmla="*/ 7 h 1875"/>
                <a:gd name="T52" fmla="*/ 5 w 1876"/>
                <a:gd name="T53" fmla="*/ 6 h 1875"/>
                <a:gd name="T54" fmla="*/ 6 w 1876"/>
                <a:gd name="T55" fmla="*/ 6 h 1875"/>
                <a:gd name="T56" fmla="*/ 6 w 1876"/>
                <a:gd name="T57" fmla="*/ 6 h 1875"/>
                <a:gd name="T58" fmla="*/ 6 w 1876"/>
                <a:gd name="T59" fmla="*/ 6 h 1875"/>
                <a:gd name="T60" fmla="*/ 6 w 1876"/>
                <a:gd name="T61" fmla="*/ 6 h 1875"/>
                <a:gd name="T62" fmla="*/ 6 w 1876"/>
                <a:gd name="T63" fmla="*/ 5 h 1875"/>
                <a:gd name="T64" fmla="*/ 7 w 1876"/>
                <a:gd name="T65" fmla="*/ 5 h 1875"/>
                <a:gd name="T66" fmla="*/ 7 w 1876"/>
                <a:gd name="T67" fmla="*/ 5 h 1875"/>
                <a:gd name="T68" fmla="*/ 7 w 1876"/>
                <a:gd name="T69" fmla="*/ 5 h 1875"/>
                <a:gd name="T70" fmla="*/ 7 w 1876"/>
                <a:gd name="T71" fmla="*/ 4 h 1875"/>
                <a:gd name="T72" fmla="*/ 7 w 1876"/>
                <a:gd name="T73" fmla="*/ 4 h 1875"/>
                <a:gd name="T74" fmla="*/ 7 w 1876"/>
                <a:gd name="T75" fmla="*/ 4 h 1875"/>
                <a:gd name="T76" fmla="*/ 7 w 1876"/>
                <a:gd name="T77" fmla="*/ 3 h 1875"/>
                <a:gd name="T78" fmla="*/ 7 w 1876"/>
                <a:gd name="T79" fmla="*/ 3 h 1875"/>
                <a:gd name="T80" fmla="*/ 7 w 1876"/>
                <a:gd name="T81" fmla="*/ 3 h 1875"/>
                <a:gd name="T82" fmla="*/ 7 w 1876"/>
                <a:gd name="T83" fmla="*/ 2 h 1875"/>
                <a:gd name="T84" fmla="*/ 7 w 1876"/>
                <a:gd name="T85" fmla="*/ 2 h 1875"/>
                <a:gd name="T86" fmla="*/ 6 w 1876"/>
                <a:gd name="T87" fmla="*/ 2 h 1875"/>
                <a:gd name="T88" fmla="*/ 6 w 1876"/>
                <a:gd name="T89" fmla="*/ 2 h 1875"/>
                <a:gd name="T90" fmla="*/ 6 w 1876"/>
                <a:gd name="T91" fmla="*/ 1 h 1875"/>
                <a:gd name="T92" fmla="*/ 6 w 1876"/>
                <a:gd name="T93" fmla="*/ 1 h 1875"/>
                <a:gd name="T94" fmla="*/ 6 w 1876"/>
                <a:gd name="T95" fmla="*/ 1 h 1875"/>
                <a:gd name="T96" fmla="*/ 6 w 1876"/>
                <a:gd name="T97" fmla="*/ 1 h 1875"/>
                <a:gd name="T98" fmla="*/ 5 w 1876"/>
                <a:gd name="T99" fmla="*/ 0 h 1875"/>
                <a:gd name="T100" fmla="*/ 5 w 1876"/>
                <a:gd name="T101" fmla="*/ 0 h 1875"/>
                <a:gd name="T102" fmla="*/ 5 w 1876"/>
                <a:gd name="T103" fmla="*/ 0 h 1875"/>
                <a:gd name="T104" fmla="*/ 4 w 1876"/>
                <a:gd name="T105" fmla="*/ 0 h 1875"/>
                <a:gd name="T106" fmla="*/ 4 w 1876"/>
                <a:gd name="T107" fmla="*/ 0 h 1875"/>
                <a:gd name="T108" fmla="*/ 4 w 1876"/>
                <a:gd name="T109" fmla="*/ 0 h 1875"/>
                <a:gd name="T110" fmla="*/ 4 w 1876"/>
                <a:gd name="T111" fmla="*/ 0 h 1875"/>
                <a:gd name="T112" fmla="*/ 3 w 1876"/>
                <a:gd name="T113" fmla="*/ 0 h 1875"/>
                <a:gd name="T114" fmla="*/ 3 w 1876"/>
                <a:gd name="T115" fmla="*/ 0 h 1875"/>
                <a:gd name="T116" fmla="*/ 3 w 1876"/>
                <a:gd name="T117" fmla="*/ 0 h 187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876"/>
                <a:gd name="T178" fmla="*/ 0 h 1875"/>
                <a:gd name="T179" fmla="*/ 1876 w 1876"/>
                <a:gd name="T180" fmla="*/ 1875 h 187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876" h="1875">
                  <a:moveTo>
                    <a:pt x="15" y="778"/>
                  </a:moveTo>
                  <a:lnTo>
                    <a:pt x="11" y="794"/>
                  </a:lnTo>
                  <a:lnTo>
                    <a:pt x="9" y="810"/>
                  </a:lnTo>
                  <a:lnTo>
                    <a:pt x="7" y="827"/>
                  </a:lnTo>
                  <a:lnTo>
                    <a:pt x="6" y="842"/>
                  </a:lnTo>
                  <a:lnTo>
                    <a:pt x="3" y="859"/>
                  </a:lnTo>
                  <a:lnTo>
                    <a:pt x="2" y="876"/>
                  </a:lnTo>
                  <a:lnTo>
                    <a:pt x="1" y="891"/>
                  </a:lnTo>
                  <a:lnTo>
                    <a:pt x="1" y="908"/>
                  </a:lnTo>
                  <a:lnTo>
                    <a:pt x="0" y="925"/>
                  </a:lnTo>
                  <a:lnTo>
                    <a:pt x="0" y="940"/>
                  </a:lnTo>
                  <a:lnTo>
                    <a:pt x="0" y="957"/>
                  </a:lnTo>
                  <a:lnTo>
                    <a:pt x="1" y="974"/>
                  </a:lnTo>
                  <a:lnTo>
                    <a:pt x="1" y="989"/>
                  </a:lnTo>
                  <a:lnTo>
                    <a:pt x="2" y="1006"/>
                  </a:lnTo>
                  <a:lnTo>
                    <a:pt x="5" y="1022"/>
                  </a:lnTo>
                  <a:lnTo>
                    <a:pt x="6" y="1038"/>
                  </a:lnTo>
                  <a:lnTo>
                    <a:pt x="8" y="1055"/>
                  </a:lnTo>
                  <a:lnTo>
                    <a:pt x="10" y="1070"/>
                  </a:lnTo>
                  <a:lnTo>
                    <a:pt x="12" y="1087"/>
                  </a:lnTo>
                  <a:lnTo>
                    <a:pt x="15" y="1103"/>
                  </a:lnTo>
                  <a:lnTo>
                    <a:pt x="18" y="1119"/>
                  </a:lnTo>
                  <a:lnTo>
                    <a:pt x="21" y="1135"/>
                  </a:lnTo>
                  <a:lnTo>
                    <a:pt x="25" y="1151"/>
                  </a:lnTo>
                  <a:lnTo>
                    <a:pt x="29" y="1167"/>
                  </a:lnTo>
                  <a:lnTo>
                    <a:pt x="32" y="1183"/>
                  </a:lnTo>
                  <a:lnTo>
                    <a:pt x="37" y="1198"/>
                  </a:lnTo>
                  <a:lnTo>
                    <a:pt x="42" y="1214"/>
                  </a:lnTo>
                  <a:lnTo>
                    <a:pt x="47" y="1230"/>
                  </a:lnTo>
                  <a:lnTo>
                    <a:pt x="52" y="1245"/>
                  </a:lnTo>
                  <a:lnTo>
                    <a:pt x="58" y="1261"/>
                  </a:lnTo>
                  <a:lnTo>
                    <a:pt x="64" y="1275"/>
                  </a:lnTo>
                  <a:lnTo>
                    <a:pt x="69" y="1291"/>
                  </a:lnTo>
                  <a:lnTo>
                    <a:pt x="76" y="1306"/>
                  </a:lnTo>
                  <a:lnTo>
                    <a:pt x="82" y="1321"/>
                  </a:lnTo>
                  <a:lnTo>
                    <a:pt x="89" y="1335"/>
                  </a:lnTo>
                  <a:lnTo>
                    <a:pt x="96" y="1351"/>
                  </a:lnTo>
                  <a:lnTo>
                    <a:pt x="104" y="1365"/>
                  </a:lnTo>
                  <a:lnTo>
                    <a:pt x="111" y="1380"/>
                  </a:lnTo>
                  <a:lnTo>
                    <a:pt x="119" y="1394"/>
                  </a:lnTo>
                  <a:lnTo>
                    <a:pt x="127" y="1408"/>
                  </a:lnTo>
                  <a:lnTo>
                    <a:pt x="135" y="1422"/>
                  </a:lnTo>
                  <a:lnTo>
                    <a:pt x="144" y="1437"/>
                  </a:lnTo>
                  <a:lnTo>
                    <a:pt x="153" y="1450"/>
                  </a:lnTo>
                  <a:lnTo>
                    <a:pt x="162" y="1463"/>
                  </a:lnTo>
                  <a:lnTo>
                    <a:pt x="170" y="1477"/>
                  </a:lnTo>
                  <a:lnTo>
                    <a:pt x="180" y="1490"/>
                  </a:lnTo>
                  <a:lnTo>
                    <a:pt x="191" y="1503"/>
                  </a:lnTo>
                  <a:lnTo>
                    <a:pt x="201" y="1517"/>
                  </a:lnTo>
                  <a:lnTo>
                    <a:pt x="211" y="1529"/>
                  </a:lnTo>
                  <a:lnTo>
                    <a:pt x="221" y="1541"/>
                  </a:lnTo>
                  <a:lnTo>
                    <a:pt x="232" y="1554"/>
                  </a:lnTo>
                  <a:lnTo>
                    <a:pt x="243" y="1566"/>
                  </a:lnTo>
                  <a:lnTo>
                    <a:pt x="254" y="1578"/>
                  </a:lnTo>
                  <a:lnTo>
                    <a:pt x="265" y="1590"/>
                  </a:lnTo>
                  <a:lnTo>
                    <a:pt x="276" y="1601"/>
                  </a:lnTo>
                  <a:lnTo>
                    <a:pt x="287" y="1614"/>
                  </a:lnTo>
                  <a:lnTo>
                    <a:pt x="300" y="1625"/>
                  </a:lnTo>
                  <a:lnTo>
                    <a:pt x="312" y="1636"/>
                  </a:lnTo>
                  <a:lnTo>
                    <a:pt x="324" y="1646"/>
                  </a:lnTo>
                  <a:lnTo>
                    <a:pt x="336" y="1657"/>
                  </a:lnTo>
                  <a:lnTo>
                    <a:pt x="349" y="1667"/>
                  </a:lnTo>
                  <a:lnTo>
                    <a:pt x="362" y="1677"/>
                  </a:lnTo>
                  <a:lnTo>
                    <a:pt x="375" y="1687"/>
                  </a:lnTo>
                  <a:lnTo>
                    <a:pt x="388" y="1697"/>
                  </a:lnTo>
                  <a:lnTo>
                    <a:pt x="401" y="1706"/>
                  </a:lnTo>
                  <a:lnTo>
                    <a:pt x="414" y="1716"/>
                  </a:lnTo>
                  <a:lnTo>
                    <a:pt x="429" y="1725"/>
                  </a:lnTo>
                  <a:lnTo>
                    <a:pt x="442" y="1734"/>
                  </a:lnTo>
                  <a:lnTo>
                    <a:pt x="457" y="1742"/>
                  </a:lnTo>
                  <a:lnTo>
                    <a:pt x="470" y="1751"/>
                  </a:lnTo>
                  <a:lnTo>
                    <a:pt x="484" y="1758"/>
                  </a:lnTo>
                  <a:lnTo>
                    <a:pt x="499" y="1766"/>
                  </a:lnTo>
                  <a:lnTo>
                    <a:pt x="513" y="1774"/>
                  </a:lnTo>
                  <a:lnTo>
                    <a:pt x="528" y="1781"/>
                  </a:lnTo>
                  <a:lnTo>
                    <a:pt x="542" y="1787"/>
                  </a:lnTo>
                  <a:lnTo>
                    <a:pt x="558" y="1795"/>
                  </a:lnTo>
                  <a:lnTo>
                    <a:pt x="572" y="1801"/>
                  </a:lnTo>
                  <a:lnTo>
                    <a:pt x="588" y="1807"/>
                  </a:lnTo>
                  <a:lnTo>
                    <a:pt x="602" y="1813"/>
                  </a:lnTo>
                  <a:lnTo>
                    <a:pt x="618" y="1818"/>
                  </a:lnTo>
                  <a:lnTo>
                    <a:pt x="634" y="1824"/>
                  </a:lnTo>
                  <a:lnTo>
                    <a:pt x="649" y="1830"/>
                  </a:lnTo>
                  <a:lnTo>
                    <a:pt x="665" y="1834"/>
                  </a:lnTo>
                  <a:lnTo>
                    <a:pt x="680" y="1840"/>
                  </a:lnTo>
                  <a:lnTo>
                    <a:pt x="696" y="1843"/>
                  </a:lnTo>
                  <a:lnTo>
                    <a:pt x="712" y="1847"/>
                  </a:lnTo>
                  <a:lnTo>
                    <a:pt x="728" y="1852"/>
                  </a:lnTo>
                  <a:lnTo>
                    <a:pt x="744" y="1855"/>
                  </a:lnTo>
                  <a:lnTo>
                    <a:pt x="759" y="1859"/>
                  </a:lnTo>
                  <a:lnTo>
                    <a:pt x="776" y="1861"/>
                  </a:lnTo>
                  <a:lnTo>
                    <a:pt x="792" y="1864"/>
                  </a:lnTo>
                  <a:lnTo>
                    <a:pt x="808" y="1866"/>
                  </a:lnTo>
                  <a:lnTo>
                    <a:pt x="824" y="1869"/>
                  </a:lnTo>
                  <a:lnTo>
                    <a:pt x="841" y="1870"/>
                  </a:lnTo>
                  <a:lnTo>
                    <a:pt x="857" y="1872"/>
                  </a:lnTo>
                  <a:lnTo>
                    <a:pt x="873" y="1873"/>
                  </a:lnTo>
                  <a:lnTo>
                    <a:pt x="890" y="1874"/>
                  </a:lnTo>
                  <a:lnTo>
                    <a:pt x="906" y="1874"/>
                  </a:lnTo>
                  <a:lnTo>
                    <a:pt x="922" y="1875"/>
                  </a:lnTo>
                  <a:lnTo>
                    <a:pt x="939" y="1875"/>
                  </a:lnTo>
                  <a:lnTo>
                    <a:pt x="955" y="1875"/>
                  </a:lnTo>
                  <a:lnTo>
                    <a:pt x="971" y="1874"/>
                  </a:lnTo>
                  <a:lnTo>
                    <a:pt x="988" y="1874"/>
                  </a:lnTo>
                  <a:lnTo>
                    <a:pt x="1004" y="1873"/>
                  </a:lnTo>
                  <a:lnTo>
                    <a:pt x="1020" y="1872"/>
                  </a:lnTo>
                  <a:lnTo>
                    <a:pt x="1037" y="1870"/>
                  </a:lnTo>
                  <a:lnTo>
                    <a:pt x="1052" y="1869"/>
                  </a:lnTo>
                  <a:lnTo>
                    <a:pt x="1069" y="1866"/>
                  </a:lnTo>
                  <a:lnTo>
                    <a:pt x="1085" y="1864"/>
                  </a:lnTo>
                  <a:lnTo>
                    <a:pt x="1101" y="1861"/>
                  </a:lnTo>
                  <a:lnTo>
                    <a:pt x="1117" y="1857"/>
                  </a:lnTo>
                  <a:lnTo>
                    <a:pt x="1134" y="1855"/>
                  </a:lnTo>
                  <a:lnTo>
                    <a:pt x="1149" y="1851"/>
                  </a:lnTo>
                  <a:lnTo>
                    <a:pt x="1165" y="1847"/>
                  </a:lnTo>
                  <a:lnTo>
                    <a:pt x="1181" y="1843"/>
                  </a:lnTo>
                  <a:lnTo>
                    <a:pt x="1197" y="1839"/>
                  </a:lnTo>
                  <a:lnTo>
                    <a:pt x="1213" y="1834"/>
                  </a:lnTo>
                  <a:lnTo>
                    <a:pt x="1228" y="1830"/>
                  </a:lnTo>
                  <a:lnTo>
                    <a:pt x="1244" y="1824"/>
                  </a:lnTo>
                  <a:lnTo>
                    <a:pt x="1258" y="1818"/>
                  </a:lnTo>
                  <a:lnTo>
                    <a:pt x="1274" y="1813"/>
                  </a:lnTo>
                  <a:lnTo>
                    <a:pt x="1289" y="1807"/>
                  </a:lnTo>
                  <a:lnTo>
                    <a:pt x="1304" y="1801"/>
                  </a:lnTo>
                  <a:lnTo>
                    <a:pt x="1320" y="1794"/>
                  </a:lnTo>
                  <a:lnTo>
                    <a:pt x="1334" y="1787"/>
                  </a:lnTo>
                  <a:lnTo>
                    <a:pt x="1348" y="1781"/>
                  </a:lnTo>
                  <a:lnTo>
                    <a:pt x="1364" y="1773"/>
                  </a:lnTo>
                  <a:lnTo>
                    <a:pt x="1379" y="1765"/>
                  </a:lnTo>
                  <a:lnTo>
                    <a:pt x="1393" y="1757"/>
                  </a:lnTo>
                  <a:lnTo>
                    <a:pt x="1406" y="1749"/>
                  </a:lnTo>
                  <a:lnTo>
                    <a:pt x="1421" y="1742"/>
                  </a:lnTo>
                  <a:lnTo>
                    <a:pt x="1434" y="1733"/>
                  </a:lnTo>
                  <a:lnTo>
                    <a:pt x="1449" y="1724"/>
                  </a:lnTo>
                  <a:lnTo>
                    <a:pt x="1462" y="1715"/>
                  </a:lnTo>
                  <a:lnTo>
                    <a:pt x="1475" y="1706"/>
                  </a:lnTo>
                  <a:lnTo>
                    <a:pt x="1489" y="1696"/>
                  </a:lnTo>
                  <a:lnTo>
                    <a:pt x="1502" y="1687"/>
                  </a:lnTo>
                  <a:lnTo>
                    <a:pt x="1515" y="1677"/>
                  </a:lnTo>
                  <a:lnTo>
                    <a:pt x="1528" y="1667"/>
                  </a:lnTo>
                  <a:lnTo>
                    <a:pt x="1540" y="1656"/>
                  </a:lnTo>
                  <a:lnTo>
                    <a:pt x="1553" y="1646"/>
                  </a:lnTo>
                  <a:lnTo>
                    <a:pt x="1566" y="1635"/>
                  </a:lnTo>
                  <a:lnTo>
                    <a:pt x="1577" y="1624"/>
                  </a:lnTo>
                  <a:lnTo>
                    <a:pt x="1589" y="1613"/>
                  </a:lnTo>
                  <a:lnTo>
                    <a:pt x="1601" y="1601"/>
                  </a:lnTo>
                  <a:lnTo>
                    <a:pt x="1612" y="1589"/>
                  </a:lnTo>
                  <a:lnTo>
                    <a:pt x="1623" y="1578"/>
                  </a:lnTo>
                  <a:lnTo>
                    <a:pt x="1635" y="1566"/>
                  </a:lnTo>
                  <a:lnTo>
                    <a:pt x="1646" y="1554"/>
                  </a:lnTo>
                  <a:lnTo>
                    <a:pt x="1656" y="1541"/>
                  </a:lnTo>
                  <a:lnTo>
                    <a:pt x="1667" y="1528"/>
                  </a:lnTo>
                  <a:lnTo>
                    <a:pt x="1677" y="1516"/>
                  </a:lnTo>
                  <a:lnTo>
                    <a:pt x="1687" y="1502"/>
                  </a:lnTo>
                  <a:lnTo>
                    <a:pt x="1696" y="1489"/>
                  </a:lnTo>
                  <a:lnTo>
                    <a:pt x="1706" y="1476"/>
                  </a:lnTo>
                  <a:lnTo>
                    <a:pt x="1715" y="1462"/>
                  </a:lnTo>
                  <a:lnTo>
                    <a:pt x="1724" y="1449"/>
                  </a:lnTo>
                  <a:lnTo>
                    <a:pt x="1733" y="1436"/>
                  </a:lnTo>
                  <a:lnTo>
                    <a:pt x="1741" y="1421"/>
                  </a:lnTo>
                  <a:lnTo>
                    <a:pt x="1749" y="1408"/>
                  </a:lnTo>
                  <a:lnTo>
                    <a:pt x="1758" y="1393"/>
                  </a:lnTo>
                  <a:lnTo>
                    <a:pt x="1766" y="1379"/>
                  </a:lnTo>
                  <a:lnTo>
                    <a:pt x="1773" y="1364"/>
                  </a:lnTo>
                  <a:lnTo>
                    <a:pt x="1780" y="1350"/>
                  </a:lnTo>
                  <a:lnTo>
                    <a:pt x="1787" y="1335"/>
                  </a:lnTo>
                  <a:lnTo>
                    <a:pt x="1794" y="1320"/>
                  </a:lnTo>
                  <a:lnTo>
                    <a:pt x="1801" y="1305"/>
                  </a:lnTo>
                  <a:lnTo>
                    <a:pt x="1807" y="1290"/>
                  </a:lnTo>
                  <a:lnTo>
                    <a:pt x="1813" y="1275"/>
                  </a:lnTo>
                  <a:lnTo>
                    <a:pt x="1818" y="1260"/>
                  </a:lnTo>
                  <a:lnTo>
                    <a:pt x="1824" y="1244"/>
                  </a:lnTo>
                  <a:lnTo>
                    <a:pt x="1829" y="1228"/>
                  </a:lnTo>
                  <a:lnTo>
                    <a:pt x="1834" y="1213"/>
                  </a:lnTo>
                  <a:lnTo>
                    <a:pt x="1839" y="1197"/>
                  </a:lnTo>
                  <a:lnTo>
                    <a:pt x="1844" y="1182"/>
                  </a:lnTo>
                  <a:lnTo>
                    <a:pt x="1847" y="1166"/>
                  </a:lnTo>
                  <a:lnTo>
                    <a:pt x="1852" y="1149"/>
                  </a:lnTo>
                  <a:lnTo>
                    <a:pt x="1855" y="1134"/>
                  </a:lnTo>
                  <a:lnTo>
                    <a:pt x="1858" y="1118"/>
                  </a:lnTo>
                  <a:lnTo>
                    <a:pt x="1862" y="1102"/>
                  </a:lnTo>
                  <a:lnTo>
                    <a:pt x="1864" y="1086"/>
                  </a:lnTo>
                  <a:lnTo>
                    <a:pt x="1866" y="1069"/>
                  </a:lnTo>
                  <a:lnTo>
                    <a:pt x="1868" y="1054"/>
                  </a:lnTo>
                  <a:lnTo>
                    <a:pt x="1871" y="1037"/>
                  </a:lnTo>
                  <a:lnTo>
                    <a:pt x="1872" y="1021"/>
                  </a:lnTo>
                  <a:lnTo>
                    <a:pt x="1873" y="1005"/>
                  </a:lnTo>
                  <a:lnTo>
                    <a:pt x="1874" y="988"/>
                  </a:lnTo>
                  <a:lnTo>
                    <a:pt x="1875" y="972"/>
                  </a:lnTo>
                  <a:lnTo>
                    <a:pt x="1875" y="956"/>
                  </a:lnTo>
                  <a:lnTo>
                    <a:pt x="1876" y="939"/>
                  </a:lnTo>
                  <a:lnTo>
                    <a:pt x="1876" y="923"/>
                  </a:lnTo>
                  <a:lnTo>
                    <a:pt x="1875" y="907"/>
                  </a:lnTo>
                  <a:lnTo>
                    <a:pt x="1875" y="890"/>
                  </a:lnTo>
                  <a:lnTo>
                    <a:pt x="1874" y="874"/>
                  </a:lnTo>
                  <a:lnTo>
                    <a:pt x="1873" y="858"/>
                  </a:lnTo>
                  <a:lnTo>
                    <a:pt x="1871" y="841"/>
                  </a:lnTo>
                  <a:lnTo>
                    <a:pt x="1870" y="825"/>
                  </a:lnTo>
                  <a:lnTo>
                    <a:pt x="1867" y="809"/>
                  </a:lnTo>
                  <a:lnTo>
                    <a:pt x="1865" y="793"/>
                  </a:lnTo>
                  <a:lnTo>
                    <a:pt x="1862" y="776"/>
                  </a:lnTo>
                  <a:lnTo>
                    <a:pt x="1860" y="761"/>
                  </a:lnTo>
                  <a:lnTo>
                    <a:pt x="1856" y="744"/>
                  </a:lnTo>
                  <a:lnTo>
                    <a:pt x="1852" y="729"/>
                  </a:lnTo>
                  <a:lnTo>
                    <a:pt x="1848" y="713"/>
                  </a:lnTo>
                  <a:lnTo>
                    <a:pt x="1844" y="697"/>
                  </a:lnTo>
                  <a:lnTo>
                    <a:pt x="1841" y="682"/>
                  </a:lnTo>
                  <a:lnTo>
                    <a:pt x="1835" y="665"/>
                  </a:lnTo>
                  <a:lnTo>
                    <a:pt x="1831" y="650"/>
                  </a:lnTo>
                  <a:lnTo>
                    <a:pt x="1825" y="634"/>
                  </a:lnTo>
                  <a:lnTo>
                    <a:pt x="1821" y="619"/>
                  </a:lnTo>
                  <a:lnTo>
                    <a:pt x="1814" y="604"/>
                  </a:lnTo>
                  <a:lnTo>
                    <a:pt x="1808" y="588"/>
                  </a:lnTo>
                  <a:lnTo>
                    <a:pt x="1803" y="574"/>
                  </a:lnTo>
                  <a:lnTo>
                    <a:pt x="1796" y="558"/>
                  </a:lnTo>
                  <a:lnTo>
                    <a:pt x="1789" y="544"/>
                  </a:lnTo>
                  <a:lnTo>
                    <a:pt x="1782" y="529"/>
                  </a:lnTo>
                  <a:lnTo>
                    <a:pt x="1775" y="514"/>
                  </a:lnTo>
                  <a:lnTo>
                    <a:pt x="1767" y="499"/>
                  </a:lnTo>
                  <a:lnTo>
                    <a:pt x="1759" y="485"/>
                  </a:lnTo>
                  <a:lnTo>
                    <a:pt x="1752" y="471"/>
                  </a:lnTo>
                  <a:lnTo>
                    <a:pt x="1744" y="457"/>
                  </a:lnTo>
                  <a:lnTo>
                    <a:pt x="1735" y="442"/>
                  </a:lnTo>
                  <a:lnTo>
                    <a:pt x="1726" y="429"/>
                  </a:lnTo>
                  <a:lnTo>
                    <a:pt x="1717" y="416"/>
                  </a:lnTo>
                  <a:lnTo>
                    <a:pt x="1708" y="402"/>
                  </a:lnTo>
                  <a:lnTo>
                    <a:pt x="1698" y="389"/>
                  </a:lnTo>
                  <a:lnTo>
                    <a:pt x="1689" y="376"/>
                  </a:lnTo>
                  <a:lnTo>
                    <a:pt x="1679" y="362"/>
                  </a:lnTo>
                  <a:lnTo>
                    <a:pt x="1669" y="350"/>
                  </a:lnTo>
                  <a:lnTo>
                    <a:pt x="1658" y="337"/>
                  </a:lnTo>
                  <a:lnTo>
                    <a:pt x="1648" y="324"/>
                  </a:lnTo>
                  <a:lnTo>
                    <a:pt x="1637" y="312"/>
                  </a:lnTo>
                  <a:lnTo>
                    <a:pt x="1626" y="300"/>
                  </a:lnTo>
                  <a:lnTo>
                    <a:pt x="1615" y="289"/>
                  </a:lnTo>
                  <a:lnTo>
                    <a:pt x="1603" y="277"/>
                  </a:lnTo>
                  <a:lnTo>
                    <a:pt x="1591" y="265"/>
                  </a:lnTo>
                  <a:lnTo>
                    <a:pt x="1580" y="254"/>
                  </a:lnTo>
                  <a:lnTo>
                    <a:pt x="1568" y="243"/>
                  </a:lnTo>
                  <a:lnTo>
                    <a:pt x="1556" y="232"/>
                  </a:lnTo>
                  <a:lnTo>
                    <a:pt x="1543" y="221"/>
                  </a:lnTo>
                  <a:lnTo>
                    <a:pt x="1531" y="211"/>
                  </a:lnTo>
                  <a:lnTo>
                    <a:pt x="1518" y="201"/>
                  </a:lnTo>
                  <a:lnTo>
                    <a:pt x="1505" y="191"/>
                  </a:lnTo>
                  <a:lnTo>
                    <a:pt x="1492" y="181"/>
                  </a:lnTo>
                  <a:lnTo>
                    <a:pt x="1479" y="171"/>
                  </a:lnTo>
                  <a:lnTo>
                    <a:pt x="1465" y="162"/>
                  </a:lnTo>
                  <a:lnTo>
                    <a:pt x="1452" y="153"/>
                  </a:lnTo>
                  <a:lnTo>
                    <a:pt x="1438" y="144"/>
                  </a:lnTo>
                  <a:lnTo>
                    <a:pt x="1424" y="135"/>
                  </a:lnTo>
                  <a:lnTo>
                    <a:pt x="1410" y="127"/>
                  </a:lnTo>
                  <a:lnTo>
                    <a:pt x="1395" y="120"/>
                  </a:lnTo>
                  <a:lnTo>
                    <a:pt x="1382" y="112"/>
                  </a:lnTo>
                  <a:lnTo>
                    <a:pt x="1367" y="104"/>
                  </a:lnTo>
                  <a:lnTo>
                    <a:pt x="1352" y="96"/>
                  </a:lnTo>
                  <a:lnTo>
                    <a:pt x="1337" y="90"/>
                  </a:lnTo>
                  <a:lnTo>
                    <a:pt x="1323" y="83"/>
                  </a:lnTo>
                  <a:lnTo>
                    <a:pt x="1307" y="76"/>
                  </a:lnTo>
                  <a:lnTo>
                    <a:pt x="1293" y="70"/>
                  </a:lnTo>
                  <a:lnTo>
                    <a:pt x="1277" y="64"/>
                  </a:lnTo>
                  <a:lnTo>
                    <a:pt x="1263" y="57"/>
                  </a:lnTo>
                  <a:lnTo>
                    <a:pt x="1247" y="52"/>
                  </a:lnTo>
                  <a:lnTo>
                    <a:pt x="1232" y="47"/>
                  </a:lnTo>
                  <a:lnTo>
                    <a:pt x="1216" y="42"/>
                  </a:lnTo>
                  <a:lnTo>
                    <a:pt x="1200" y="37"/>
                  </a:lnTo>
                  <a:lnTo>
                    <a:pt x="1185" y="33"/>
                  </a:lnTo>
                  <a:lnTo>
                    <a:pt x="1168" y="28"/>
                  </a:lnTo>
                  <a:lnTo>
                    <a:pt x="1152" y="25"/>
                  </a:lnTo>
                  <a:lnTo>
                    <a:pt x="1137" y="22"/>
                  </a:lnTo>
                  <a:lnTo>
                    <a:pt x="1121" y="18"/>
                  </a:lnTo>
                  <a:lnTo>
                    <a:pt x="1105" y="15"/>
                  </a:lnTo>
                  <a:lnTo>
                    <a:pt x="1089" y="12"/>
                  </a:lnTo>
                  <a:lnTo>
                    <a:pt x="1072" y="9"/>
                  </a:lnTo>
                  <a:lnTo>
                    <a:pt x="1057" y="7"/>
                  </a:lnTo>
                  <a:lnTo>
                    <a:pt x="1040" y="5"/>
                  </a:lnTo>
                  <a:lnTo>
                    <a:pt x="1023" y="4"/>
                  </a:lnTo>
                  <a:lnTo>
                    <a:pt x="1008" y="3"/>
                  </a:lnTo>
                  <a:lnTo>
                    <a:pt x="991" y="2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2" y="0"/>
                  </a:lnTo>
                  <a:lnTo>
                    <a:pt x="925" y="0"/>
                  </a:lnTo>
                  <a:lnTo>
                    <a:pt x="910" y="0"/>
                  </a:lnTo>
                  <a:lnTo>
                    <a:pt x="893" y="0"/>
                  </a:lnTo>
                  <a:lnTo>
                    <a:pt x="876" y="2"/>
                  </a:lnTo>
                  <a:lnTo>
                    <a:pt x="861" y="3"/>
                  </a:lnTo>
                  <a:lnTo>
                    <a:pt x="844" y="5"/>
                  </a:lnTo>
                  <a:lnTo>
                    <a:pt x="828" y="6"/>
                  </a:lnTo>
                  <a:lnTo>
                    <a:pt x="812" y="8"/>
                  </a:lnTo>
                  <a:lnTo>
                    <a:pt x="796" y="11"/>
                  </a:lnTo>
                  <a:lnTo>
                    <a:pt x="779" y="14"/>
                  </a:lnTo>
                  <a:lnTo>
                    <a:pt x="764" y="16"/>
                  </a:lnTo>
                  <a:lnTo>
                    <a:pt x="747" y="19"/>
                  </a:lnTo>
                  <a:lnTo>
                    <a:pt x="732" y="23"/>
                  </a:lnTo>
                  <a:lnTo>
                    <a:pt x="716" y="27"/>
                  </a:lnTo>
                </a:path>
              </a:pathLst>
            </a:custGeom>
            <a:noFill/>
            <a:ln w="20638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53" name="Freeform 24"/>
            <p:cNvSpPr>
              <a:spLocks/>
            </p:cNvSpPr>
            <p:nvPr/>
          </p:nvSpPr>
          <p:spPr bwMode="auto">
            <a:xfrm>
              <a:off x="549" y="3128"/>
              <a:ext cx="17" cy="33"/>
            </a:xfrm>
            <a:custGeom>
              <a:avLst/>
              <a:gdLst>
                <a:gd name="T0" fmla="*/ 0 w 110"/>
                <a:gd name="T1" fmla="*/ 1 h 210"/>
                <a:gd name="T2" fmla="*/ 0 w 110"/>
                <a:gd name="T3" fmla="*/ 0 h 210"/>
                <a:gd name="T4" fmla="*/ 0 w 110"/>
                <a:gd name="T5" fmla="*/ 1 h 210"/>
                <a:gd name="T6" fmla="*/ 0 w 110"/>
                <a:gd name="T7" fmla="*/ 1 h 210"/>
                <a:gd name="T8" fmla="*/ 0 w 110"/>
                <a:gd name="T9" fmla="*/ 1 h 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"/>
                <a:gd name="T16" fmla="*/ 0 h 210"/>
                <a:gd name="T17" fmla="*/ 110 w 110"/>
                <a:gd name="T18" fmla="*/ 210 h 2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" h="210">
                  <a:moveTo>
                    <a:pt x="0" y="181"/>
                  </a:moveTo>
                  <a:lnTo>
                    <a:pt x="110" y="0"/>
                  </a:lnTo>
                  <a:lnTo>
                    <a:pt x="97" y="210"/>
                  </a:lnTo>
                  <a:lnTo>
                    <a:pt x="62" y="157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0000"/>
            </a:solidFill>
            <a:ln w="14288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54" name="Freeform 25"/>
            <p:cNvSpPr>
              <a:spLocks/>
            </p:cNvSpPr>
            <p:nvPr/>
          </p:nvSpPr>
          <p:spPr bwMode="auto">
            <a:xfrm>
              <a:off x="648" y="3020"/>
              <a:ext cx="32" cy="18"/>
            </a:xfrm>
            <a:custGeom>
              <a:avLst/>
              <a:gdLst>
                <a:gd name="T0" fmla="*/ 1 w 211"/>
                <a:gd name="T1" fmla="*/ 0 h 122"/>
                <a:gd name="T2" fmla="*/ 0 w 211"/>
                <a:gd name="T3" fmla="*/ 0 h 122"/>
                <a:gd name="T4" fmla="*/ 1 w 211"/>
                <a:gd name="T5" fmla="*/ 0 h 122"/>
                <a:gd name="T6" fmla="*/ 1 w 211"/>
                <a:gd name="T7" fmla="*/ 0 h 122"/>
                <a:gd name="T8" fmla="*/ 1 w 211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1"/>
                <a:gd name="T16" fmla="*/ 0 h 122"/>
                <a:gd name="T17" fmla="*/ 211 w 211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1" h="122">
                  <a:moveTo>
                    <a:pt x="211" y="96"/>
                  </a:moveTo>
                  <a:lnTo>
                    <a:pt x="0" y="122"/>
                  </a:lnTo>
                  <a:lnTo>
                    <a:pt x="174" y="0"/>
                  </a:lnTo>
                  <a:lnTo>
                    <a:pt x="155" y="62"/>
                  </a:lnTo>
                  <a:lnTo>
                    <a:pt x="211" y="96"/>
                  </a:lnTo>
                  <a:close/>
                </a:path>
              </a:pathLst>
            </a:custGeom>
            <a:solidFill>
              <a:srgbClr val="FF0000"/>
            </a:solidFill>
            <a:ln w="14288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970784" name="Object 2"/>
          <p:cNvGraphicFramePr>
            <a:graphicFrameLocks noChangeAspect="1"/>
          </p:cNvGraphicFramePr>
          <p:nvPr/>
        </p:nvGraphicFramePr>
        <p:xfrm>
          <a:off x="4454525" y="339725"/>
          <a:ext cx="3917950" cy="3543300"/>
        </p:xfrm>
        <a:graphic>
          <a:graphicData uri="http://schemas.openxmlformats.org/presentationml/2006/ole">
            <p:oleObj spid="_x0000_s30722" name="Equation" r:id="rId3" imgW="1600200" imgH="1447560" progId="Equation.3">
              <p:embed/>
            </p:oleObj>
          </a:graphicData>
        </a:graphic>
      </p:graphicFrame>
      <p:sp>
        <p:nvSpPr>
          <p:cNvPr id="30741" name="Freeform 33"/>
          <p:cNvSpPr>
            <a:spLocks/>
          </p:cNvSpPr>
          <p:nvPr/>
        </p:nvSpPr>
        <p:spPr bwMode="auto">
          <a:xfrm rot="-1031149">
            <a:off x="1595438" y="5149850"/>
            <a:ext cx="520700" cy="604838"/>
          </a:xfrm>
          <a:custGeom>
            <a:avLst/>
            <a:gdLst>
              <a:gd name="T0" fmla="*/ 2147483647 w 2131"/>
              <a:gd name="T1" fmla="*/ 2147483647 h 2448"/>
              <a:gd name="T2" fmla="*/ 2147483647 w 2131"/>
              <a:gd name="T3" fmla="*/ 2147483647 h 2448"/>
              <a:gd name="T4" fmla="*/ 2147483647 w 2131"/>
              <a:gd name="T5" fmla="*/ 2147483647 h 2448"/>
              <a:gd name="T6" fmla="*/ 2147483647 w 2131"/>
              <a:gd name="T7" fmla="*/ 2147483647 h 2448"/>
              <a:gd name="T8" fmla="*/ 2147483647 w 2131"/>
              <a:gd name="T9" fmla="*/ 2147483647 h 2448"/>
              <a:gd name="T10" fmla="*/ 2147483647 w 2131"/>
              <a:gd name="T11" fmla="*/ 2147483647 h 2448"/>
              <a:gd name="T12" fmla="*/ 2147483647 w 2131"/>
              <a:gd name="T13" fmla="*/ 2147483647 h 2448"/>
              <a:gd name="T14" fmla="*/ 2147483647 w 2131"/>
              <a:gd name="T15" fmla="*/ 2147483647 h 2448"/>
              <a:gd name="T16" fmla="*/ 2147483647 w 2131"/>
              <a:gd name="T17" fmla="*/ 2147483647 h 2448"/>
              <a:gd name="T18" fmla="*/ 2147483647 w 2131"/>
              <a:gd name="T19" fmla="*/ 2147483647 h 2448"/>
              <a:gd name="T20" fmla="*/ 2147483647 w 2131"/>
              <a:gd name="T21" fmla="*/ 2147483647 h 2448"/>
              <a:gd name="T22" fmla="*/ 2147483647 w 2131"/>
              <a:gd name="T23" fmla="*/ 2147483647 h 2448"/>
              <a:gd name="T24" fmla="*/ 2147483647 w 2131"/>
              <a:gd name="T25" fmla="*/ 2147483647 h 2448"/>
              <a:gd name="T26" fmla="*/ 1867323051 w 2131"/>
              <a:gd name="T27" fmla="*/ 2147483647 h 2448"/>
              <a:gd name="T28" fmla="*/ 1167106656 w 2131"/>
              <a:gd name="T29" fmla="*/ 2147483647 h 2448"/>
              <a:gd name="T30" fmla="*/ 627316929 w 2131"/>
              <a:gd name="T31" fmla="*/ 2147483647 h 2448"/>
              <a:gd name="T32" fmla="*/ 248013246 w 2131"/>
              <a:gd name="T33" fmla="*/ 2147483647 h 2448"/>
              <a:gd name="T34" fmla="*/ 43763479 w 2131"/>
              <a:gd name="T35" fmla="*/ 2147483647 h 2448"/>
              <a:gd name="T36" fmla="*/ 14567871 w 2131"/>
              <a:gd name="T37" fmla="*/ 2147483647 h 2448"/>
              <a:gd name="T38" fmla="*/ 145858552 w 2131"/>
              <a:gd name="T39" fmla="*/ 2147483647 h 2448"/>
              <a:gd name="T40" fmla="*/ 452262769 w 2131"/>
              <a:gd name="T41" fmla="*/ 2147483647 h 2448"/>
              <a:gd name="T42" fmla="*/ 919093654 w 2131"/>
              <a:gd name="T43" fmla="*/ 2147483647 h 2448"/>
              <a:gd name="T44" fmla="*/ 1560978455 w 2131"/>
              <a:gd name="T45" fmla="*/ 2147483647 h 2448"/>
              <a:gd name="T46" fmla="*/ 2147483647 w 2131"/>
              <a:gd name="T47" fmla="*/ 2147483647 h 2448"/>
              <a:gd name="T48" fmla="*/ 2147483647 w 2131"/>
              <a:gd name="T49" fmla="*/ 2147483647 h 2448"/>
              <a:gd name="T50" fmla="*/ 2147483647 w 2131"/>
              <a:gd name="T51" fmla="*/ 2147483647 h 2448"/>
              <a:gd name="T52" fmla="*/ 2147483647 w 2131"/>
              <a:gd name="T53" fmla="*/ 2147483647 h 2448"/>
              <a:gd name="T54" fmla="*/ 2147483647 w 2131"/>
              <a:gd name="T55" fmla="*/ 2147483647 h 2448"/>
              <a:gd name="T56" fmla="*/ 2147483647 w 2131"/>
              <a:gd name="T57" fmla="*/ 2147483647 h 2448"/>
              <a:gd name="T58" fmla="*/ 2147483647 w 2131"/>
              <a:gd name="T59" fmla="*/ 2147483647 h 2448"/>
              <a:gd name="T60" fmla="*/ 2147483647 w 2131"/>
              <a:gd name="T61" fmla="*/ 2147483647 h 2448"/>
              <a:gd name="T62" fmla="*/ 2147483647 w 2131"/>
              <a:gd name="T63" fmla="*/ 2147483647 h 2448"/>
              <a:gd name="T64" fmla="*/ 2147483647 w 2131"/>
              <a:gd name="T65" fmla="*/ 2147483647 h 2448"/>
              <a:gd name="T66" fmla="*/ 2147483647 w 2131"/>
              <a:gd name="T67" fmla="*/ 2147483647 h 2448"/>
              <a:gd name="T68" fmla="*/ 2147483647 w 2131"/>
              <a:gd name="T69" fmla="*/ 2147483647 h 2448"/>
              <a:gd name="T70" fmla="*/ 2147483647 w 2131"/>
              <a:gd name="T71" fmla="*/ 2147483647 h 2448"/>
              <a:gd name="T72" fmla="*/ 2147483647 w 2131"/>
              <a:gd name="T73" fmla="*/ 2147483647 h 2448"/>
              <a:gd name="T74" fmla="*/ 2147483647 w 2131"/>
              <a:gd name="T75" fmla="*/ 1990945591 h 2448"/>
              <a:gd name="T76" fmla="*/ 2147483647 w 2131"/>
              <a:gd name="T77" fmla="*/ 1206630067 h 2448"/>
              <a:gd name="T78" fmla="*/ 2147483647 w 2131"/>
              <a:gd name="T79" fmla="*/ 618393240 h 2448"/>
              <a:gd name="T80" fmla="*/ 2147483647 w 2131"/>
              <a:gd name="T81" fmla="*/ 226235602 h 2448"/>
              <a:gd name="T82" fmla="*/ 2147483647 w 2131"/>
              <a:gd name="T83" fmla="*/ 30156659 h 2448"/>
              <a:gd name="T84" fmla="*/ 2147483647 w 2131"/>
              <a:gd name="T85" fmla="*/ 30156659 h 2448"/>
              <a:gd name="T86" fmla="*/ 2147483647 w 2131"/>
              <a:gd name="T87" fmla="*/ 256392014 h 2448"/>
              <a:gd name="T88" fmla="*/ 2147483647 w 2131"/>
              <a:gd name="T89" fmla="*/ 663628105 h 2448"/>
              <a:gd name="T90" fmla="*/ 2147483647 w 2131"/>
              <a:gd name="T91" fmla="*/ 1282021345 h 2448"/>
              <a:gd name="T92" fmla="*/ 2147483647 w 2131"/>
              <a:gd name="T93" fmla="*/ 2066337115 h 2448"/>
              <a:gd name="T94" fmla="*/ 2147483647 w 2131"/>
              <a:gd name="T95" fmla="*/ 2147483647 h 2448"/>
              <a:gd name="T96" fmla="*/ 2147483647 w 2131"/>
              <a:gd name="T97" fmla="*/ 2147483647 h 2448"/>
              <a:gd name="T98" fmla="*/ 2147483647 w 2131"/>
              <a:gd name="T99" fmla="*/ 2147483647 h 2448"/>
              <a:gd name="T100" fmla="*/ 2147483647 w 2131"/>
              <a:gd name="T101" fmla="*/ 2147483647 h 2448"/>
              <a:gd name="T102" fmla="*/ 2147483647 w 2131"/>
              <a:gd name="T103" fmla="*/ 2147483647 h 2448"/>
              <a:gd name="T104" fmla="*/ 2147483647 w 2131"/>
              <a:gd name="T105" fmla="*/ 2147483647 h 2448"/>
              <a:gd name="T106" fmla="*/ 2147483647 w 2131"/>
              <a:gd name="T107" fmla="*/ 2147483647 h 2448"/>
              <a:gd name="T108" fmla="*/ 2147483647 w 2131"/>
              <a:gd name="T109" fmla="*/ 2147483647 h 2448"/>
              <a:gd name="T110" fmla="*/ 2147483647 w 2131"/>
              <a:gd name="T111" fmla="*/ 2147483647 h 2448"/>
              <a:gd name="T112" fmla="*/ 2147483647 w 2131"/>
              <a:gd name="T113" fmla="*/ 2147483647 h 2448"/>
              <a:gd name="T114" fmla="*/ 2147483647 w 2131"/>
              <a:gd name="T115" fmla="*/ 2147483647 h 2448"/>
              <a:gd name="T116" fmla="*/ 2147483647 w 2131"/>
              <a:gd name="T117" fmla="*/ 2147483647 h 2448"/>
              <a:gd name="T118" fmla="*/ 2147483647 w 2131"/>
              <a:gd name="T119" fmla="*/ 2147483647 h 244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131"/>
              <a:gd name="T181" fmla="*/ 0 h 2448"/>
              <a:gd name="T182" fmla="*/ 2131 w 2131"/>
              <a:gd name="T183" fmla="*/ 2448 h 244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131" h="2448">
                <a:moveTo>
                  <a:pt x="1457" y="1553"/>
                </a:moveTo>
                <a:lnTo>
                  <a:pt x="1440" y="1573"/>
                </a:lnTo>
                <a:lnTo>
                  <a:pt x="1423" y="1593"/>
                </a:lnTo>
                <a:lnTo>
                  <a:pt x="1405" y="1615"/>
                </a:lnTo>
                <a:lnTo>
                  <a:pt x="1387" y="1635"/>
                </a:lnTo>
                <a:lnTo>
                  <a:pt x="1369" y="1655"/>
                </a:lnTo>
                <a:lnTo>
                  <a:pt x="1351" y="1675"/>
                </a:lnTo>
                <a:lnTo>
                  <a:pt x="1334" y="1695"/>
                </a:lnTo>
                <a:lnTo>
                  <a:pt x="1316" y="1714"/>
                </a:lnTo>
                <a:lnTo>
                  <a:pt x="1297" y="1734"/>
                </a:lnTo>
                <a:lnTo>
                  <a:pt x="1279" y="1753"/>
                </a:lnTo>
                <a:lnTo>
                  <a:pt x="1260" y="1773"/>
                </a:lnTo>
                <a:lnTo>
                  <a:pt x="1242" y="1792"/>
                </a:lnTo>
                <a:lnTo>
                  <a:pt x="1223" y="1810"/>
                </a:lnTo>
                <a:lnTo>
                  <a:pt x="1205" y="1829"/>
                </a:lnTo>
                <a:lnTo>
                  <a:pt x="1187" y="1847"/>
                </a:lnTo>
                <a:lnTo>
                  <a:pt x="1169" y="1866"/>
                </a:lnTo>
                <a:lnTo>
                  <a:pt x="1150" y="1884"/>
                </a:lnTo>
                <a:lnTo>
                  <a:pt x="1131" y="1902"/>
                </a:lnTo>
                <a:lnTo>
                  <a:pt x="1112" y="1920"/>
                </a:lnTo>
                <a:lnTo>
                  <a:pt x="1094" y="1937"/>
                </a:lnTo>
                <a:lnTo>
                  <a:pt x="1075" y="1954"/>
                </a:lnTo>
                <a:lnTo>
                  <a:pt x="1056" y="1972"/>
                </a:lnTo>
                <a:lnTo>
                  <a:pt x="1038" y="1989"/>
                </a:lnTo>
                <a:lnTo>
                  <a:pt x="1020" y="2005"/>
                </a:lnTo>
                <a:lnTo>
                  <a:pt x="1001" y="2021"/>
                </a:lnTo>
                <a:lnTo>
                  <a:pt x="982" y="2038"/>
                </a:lnTo>
                <a:lnTo>
                  <a:pt x="964" y="2053"/>
                </a:lnTo>
                <a:lnTo>
                  <a:pt x="945" y="2069"/>
                </a:lnTo>
                <a:lnTo>
                  <a:pt x="926" y="2084"/>
                </a:lnTo>
                <a:lnTo>
                  <a:pt x="908" y="2100"/>
                </a:lnTo>
                <a:lnTo>
                  <a:pt x="889" y="2114"/>
                </a:lnTo>
                <a:lnTo>
                  <a:pt x="871" y="2129"/>
                </a:lnTo>
                <a:lnTo>
                  <a:pt x="853" y="2143"/>
                </a:lnTo>
                <a:lnTo>
                  <a:pt x="835" y="2157"/>
                </a:lnTo>
                <a:lnTo>
                  <a:pt x="817" y="2171"/>
                </a:lnTo>
                <a:lnTo>
                  <a:pt x="798" y="2185"/>
                </a:lnTo>
                <a:lnTo>
                  <a:pt x="780" y="2197"/>
                </a:lnTo>
                <a:lnTo>
                  <a:pt x="762" y="2210"/>
                </a:lnTo>
                <a:lnTo>
                  <a:pt x="745" y="2222"/>
                </a:lnTo>
                <a:lnTo>
                  <a:pt x="727" y="2235"/>
                </a:lnTo>
                <a:lnTo>
                  <a:pt x="709" y="2247"/>
                </a:lnTo>
                <a:lnTo>
                  <a:pt x="692" y="2258"/>
                </a:lnTo>
                <a:lnTo>
                  <a:pt x="674" y="2270"/>
                </a:lnTo>
                <a:lnTo>
                  <a:pt x="657" y="2280"/>
                </a:lnTo>
                <a:lnTo>
                  <a:pt x="640" y="2291"/>
                </a:lnTo>
                <a:lnTo>
                  <a:pt x="623" y="2301"/>
                </a:lnTo>
                <a:lnTo>
                  <a:pt x="606" y="2311"/>
                </a:lnTo>
                <a:lnTo>
                  <a:pt x="590" y="2321"/>
                </a:lnTo>
                <a:lnTo>
                  <a:pt x="573" y="2330"/>
                </a:lnTo>
                <a:lnTo>
                  <a:pt x="556" y="2339"/>
                </a:lnTo>
                <a:lnTo>
                  <a:pt x="540" y="2348"/>
                </a:lnTo>
                <a:lnTo>
                  <a:pt x="524" y="2357"/>
                </a:lnTo>
                <a:lnTo>
                  <a:pt x="507" y="2365"/>
                </a:lnTo>
                <a:lnTo>
                  <a:pt x="492" y="2372"/>
                </a:lnTo>
                <a:lnTo>
                  <a:pt x="476" y="2379"/>
                </a:lnTo>
                <a:lnTo>
                  <a:pt x="461" y="2386"/>
                </a:lnTo>
                <a:lnTo>
                  <a:pt x="446" y="2393"/>
                </a:lnTo>
                <a:lnTo>
                  <a:pt x="431" y="2399"/>
                </a:lnTo>
                <a:lnTo>
                  <a:pt x="416" y="2405"/>
                </a:lnTo>
                <a:lnTo>
                  <a:pt x="402" y="2411"/>
                </a:lnTo>
                <a:lnTo>
                  <a:pt x="387" y="2415"/>
                </a:lnTo>
                <a:lnTo>
                  <a:pt x="373" y="2421"/>
                </a:lnTo>
                <a:lnTo>
                  <a:pt x="358" y="2424"/>
                </a:lnTo>
                <a:lnTo>
                  <a:pt x="345" y="2428"/>
                </a:lnTo>
                <a:lnTo>
                  <a:pt x="330" y="2432"/>
                </a:lnTo>
                <a:lnTo>
                  <a:pt x="317" y="2435"/>
                </a:lnTo>
                <a:lnTo>
                  <a:pt x="305" y="2438"/>
                </a:lnTo>
                <a:lnTo>
                  <a:pt x="291" y="2441"/>
                </a:lnTo>
                <a:lnTo>
                  <a:pt x="279" y="2443"/>
                </a:lnTo>
                <a:lnTo>
                  <a:pt x="266" y="2445"/>
                </a:lnTo>
                <a:lnTo>
                  <a:pt x="254" y="2446"/>
                </a:lnTo>
                <a:lnTo>
                  <a:pt x="242" y="2447"/>
                </a:lnTo>
                <a:lnTo>
                  <a:pt x="230" y="2447"/>
                </a:lnTo>
                <a:lnTo>
                  <a:pt x="219" y="2448"/>
                </a:lnTo>
                <a:lnTo>
                  <a:pt x="208" y="2448"/>
                </a:lnTo>
                <a:lnTo>
                  <a:pt x="197" y="2447"/>
                </a:lnTo>
                <a:lnTo>
                  <a:pt x="186" y="2446"/>
                </a:lnTo>
                <a:lnTo>
                  <a:pt x="176" y="2445"/>
                </a:lnTo>
                <a:lnTo>
                  <a:pt x="166" y="2444"/>
                </a:lnTo>
                <a:lnTo>
                  <a:pt x="156" y="2442"/>
                </a:lnTo>
                <a:lnTo>
                  <a:pt x="147" y="2439"/>
                </a:lnTo>
                <a:lnTo>
                  <a:pt x="137" y="2436"/>
                </a:lnTo>
                <a:lnTo>
                  <a:pt x="128" y="2434"/>
                </a:lnTo>
                <a:lnTo>
                  <a:pt x="119" y="2431"/>
                </a:lnTo>
                <a:lnTo>
                  <a:pt x="111" y="2426"/>
                </a:lnTo>
                <a:lnTo>
                  <a:pt x="103" y="2422"/>
                </a:lnTo>
                <a:lnTo>
                  <a:pt x="94" y="2417"/>
                </a:lnTo>
                <a:lnTo>
                  <a:pt x="88" y="2413"/>
                </a:lnTo>
                <a:lnTo>
                  <a:pt x="80" y="2407"/>
                </a:lnTo>
                <a:lnTo>
                  <a:pt x="73" y="2402"/>
                </a:lnTo>
                <a:lnTo>
                  <a:pt x="66" y="2396"/>
                </a:lnTo>
                <a:lnTo>
                  <a:pt x="60" y="2389"/>
                </a:lnTo>
                <a:lnTo>
                  <a:pt x="54" y="2383"/>
                </a:lnTo>
                <a:lnTo>
                  <a:pt x="49" y="2375"/>
                </a:lnTo>
                <a:lnTo>
                  <a:pt x="43" y="2368"/>
                </a:lnTo>
                <a:lnTo>
                  <a:pt x="37" y="2360"/>
                </a:lnTo>
                <a:lnTo>
                  <a:pt x="33" y="2352"/>
                </a:lnTo>
                <a:lnTo>
                  <a:pt x="29" y="2344"/>
                </a:lnTo>
                <a:lnTo>
                  <a:pt x="24" y="2335"/>
                </a:lnTo>
                <a:lnTo>
                  <a:pt x="21" y="2326"/>
                </a:lnTo>
                <a:lnTo>
                  <a:pt x="17" y="2316"/>
                </a:lnTo>
                <a:lnTo>
                  <a:pt x="14" y="2306"/>
                </a:lnTo>
                <a:lnTo>
                  <a:pt x="11" y="2296"/>
                </a:lnTo>
                <a:lnTo>
                  <a:pt x="9" y="2286"/>
                </a:lnTo>
                <a:lnTo>
                  <a:pt x="6" y="2275"/>
                </a:lnTo>
                <a:lnTo>
                  <a:pt x="5" y="2264"/>
                </a:lnTo>
                <a:lnTo>
                  <a:pt x="3" y="2252"/>
                </a:lnTo>
                <a:lnTo>
                  <a:pt x="2" y="2240"/>
                </a:lnTo>
                <a:lnTo>
                  <a:pt x="1" y="2228"/>
                </a:lnTo>
                <a:lnTo>
                  <a:pt x="1" y="2216"/>
                </a:lnTo>
                <a:lnTo>
                  <a:pt x="0" y="2203"/>
                </a:lnTo>
                <a:lnTo>
                  <a:pt x="1" y="2190"/>
                </a:lnTo>
                <a:lnTo>
                  <a:pt x="1" y="2177"/>
                </a:lnTo>
                <a:lnTo>
                  <a:pt x="2" y="2163"/>
                </a:lnTo>
                <a:lnTo>
                  <a:pt x="3" y="2149"/>
                </a:lnTo>
                <a:lnTo>
                  <a:pt x="4" y="2136"/>
                </a:lnTo>
                <a:lnTo>
                  <a:pt x="5" y="2121"/>
                </a:lnTo>
                <a:lnTo>
                  <a:pt x="7" y="2105"/>
                </a:lnTo>
                <a:lnTo>
                  <a:pt x="10" y="2091"/>
                </a:lnTo>
                <a:lnTo>
                  <a:pt x="13" y="2075"/>
                </a:lnTo>
                <a:lnTo>
                  <a:pt x="15" y="2060"/>
                </a:lnTo>
                <a:lnTo>
                  <a:pt x="19" y="2044"/>
                </a:lnTo>
                <a:lnTo>
                  <a:pt x="23" y="2029"/>
                </a:lnTo>
                <a:lnTo>
                  <a:pt x="26" y="2012"/>
                </a:lnTo>
                <a:lnTo>
                  <a:pt x="31" y="1995"/>
                </a:lnTo>
                <a:lnTo>
                  <a:pt x="35" y="1979"/>
                </a:lnTo>
                <a:lnTo>
                  <a:pt x="41" y="1962"/>
                </a:lnTo>
                <a:lnTo>
                  <a:pt x="45" y="1945"/>
                </a:lnTo>
                <a:lnTo>
                  <a:pt x="51" y="1927"/>
                </a:lnTo>
                <a:lnTo>
                  <a:pt x="56" y="1910"/>
                </a:lnTo>
                <a:lnTo>
                  <a:pt x="63" y="1892"/>
                </a:lnTo>
                <a:lnTo>
                  <a:pt x="70" y="1874"/>
                </a:lnTo>
                <a:lnTo>
                  <a:pt x="76" y="1856"/>
                </a:lnTo>
                <a:lnTo>
                  <a:pt x="83" y="1837"/>
                </a:lnTo>
                <a:lnTo>
                  <a:pt x="91" y="1818"/>
                </a:lnTo>
                <a:lnTo>
                  <a:pt x="99" y="1799"/>
                </a:lnTo>
                <a:lnTo>
                  <a:pt x="107" y="1780"/>
                </a:lnTo>
                <a:lnTo>
                  <a:pt x="114" y="1761"/>
                </a:lnTo>
                <a:lnTo>
                  <a:pt x="123" y="1743"/>
                </a:lnTo>
                <a:lnTo>
                  <a:pt x="132" y="1723"/>
                </a:lnTo>
                <a:lnTo>
                  <a:pt x="141" y="1704"/>
                </a:lnTo>
                <a:lnTo>
                  <a:pt x="151" y="1684"/>
                </a:lnTo>
                <a:lnTo>
                  <a:pt x="160" y="1664"/>
                </a:lnTo>
                <a:lnTo>
                  <a:pt x="170" y="1643"/>
                </a:lnTo>
                <a:lnTo>
                  <a:pt x="180" y="1623"/>
                </a:lnTo>
                <a:lnTo>
                  <a:pt x="191" y="1603"/>
                </a:lnTo>
                <a:lnTo>
                  <a:pt x="202" y="1582"/>
                </a:lnTo>
                <a:lnTo>
                  <a:pt x="212" y="1562"/>
                </a:lnTo>
                <a:lnTo>
                  <a:pt x="225" y="1541"/>
                </a:lnTo>
                <a:lnTo>
                  <a:pt x="236" y="1521"/>
                </a:lnTo>
                <a:lnTo>
                  <a:pt x="248" y="1500"/>
                </a:lnTo>
                <a:lnTo>
                  <a:pt x="259" y="1479"/>
                </a:lnTo>
                <a:lnTo>
                  <a:pt x="272" y="1458"/>
                </a:lnTo>
                <a:lnTo>
                  <a:pt x="285" y="1436"/>
                </a:lnTo>
                <a:lnTo>
                  <a:pt x="297" y="1415"/>
                </a:lnTo>
                <a:lnTo>
                  <a:pt x="310" y="1394"/>
                </a:lnTo>
                <a:lnTo>
                  <a:pt x="324" y="1373"/>
                </a:lnTo>
                <a:lnTo>
                  <a:pt x="337" y="1352"/>
                </a:lnTo>
                <a:lnTo>
                  <a:pt x="350" y="1331"/>
                </a:lnTo>
                <a:lnTo>
                  <a:pt x="365" y="1309"/>
                </a:lnTo>
                <a:lnTo>
                  <a:pt x="379" y="1288"/>
                </a:lnTo>
                <a:lnTo>
                  <a:pt x="393" y="1266"/>
                </a:lnTo>
                <a:lnTo>
                  <a:pt x="408" y="1245"/>
                </a:lnTo>
                <a:lnTo>
                  <a:pt x="423" y="1224"/>
                </a:lnTo>
                <a:lnTo>
                  <a:pt x="437" y="1203"/>
                </a:lnTo>
                <a:lnTo>
                  <a:pt x="453" y="1180"/>
                </a:lnTo>
                <a:lnTo>
                  <a:pt x="468" y="1159"/>
                </a:lnTo>
                <a:lnTo>
                  <a:pt x="484" y="1138"/>
                </a:lnTo>
                <a:lnTo>
                  <a:pt x="500" y="1117"/>
                </a:lnTo>
                <a:lnTo>
                  <a:pt x="515" y="1096"/>
                </a:lnTo>
                <a:lnTo>
                  <a:pt x="531" y="1075"/>
                </a:lnTo>
                <a:lnTo>
                  <a:pt x="547" y="1053"/>
                </a:lnTo>
                <a:lnTo>
                  <a:pt x="564" y="1032"/>
                </a:lnTo>
                <a:lnTo>
                  <a:pt x="580" y="1011"/>
                </a:lnTo>
                <a:lnTo>
                  <a:pt x="596" y="990"/>
                </a:lnTo>
                <a:lnTo>
                  <a:pt x="614" y="969"/>
                </a:lnTo>
                <a:lnTo>
                  <a:pt x="631" y="948"/>
                </a:lnTo>
                <a:lnTo>
                  <a:pt x="648" y="927"/>
                </a:lnTo>
                <a:lnTo>
                  <a:pt x="665" y="906"/>
                </a:lnTo>
                <a:lnTo>
                  <a:pt x="682" y="885"/>
                </a:lnTo>
                <a:lnTo>
                  <a:pt x="700" y="865"/>
                </a:lnTo>
                <a:lnTo>
                  <a:pt x="718" y="844"/>
                </a:lnTo>
                <a:lnTo>
                  <a:pt x="736" y="824"/>
                </a:lnTo>
                <a:lnTo>
                  <a:pt x="752" y="804"/>
                </a:lnTo>
                <a:lnTo>
                  <a:pt x="771" y="784"/>
                </a:lnTo>
                <a:lnTo>
                  <a:pt x="789" y="764"/>
                </a:lnTo>
                <a:lnTo>
                  <a:pt x="807" y="744"/>
                </a:lnTo>
                <a:lnTo>
                  <a:pt x="825" y="725"/>
                </a:lnTo>
                <a:lnTo>
                  <a:pt x="843" y="705"/>
                </a:lnTo>
                <a:lnTo>
                  <a:pt x="861" y="686"/>
                </a:lnTo>
                <a:lnTo>
                  <a:pt x="879" y="667"/>
                </a:lnTo>
                <a:lnTo>
                  <a:pt x="898" y="648"/>
                </a:lnTo>
                <a:lnTo>
                  <a:pt x="916" y="629"/>
                </a:lnTo>
                <a:lnTo>
                  <a:pt x="935" y="610"/>
                </a:lnTo>
                <a:lnTo>
                  <a:pt x="954" y="591"/>
                </a:lnTo>
                <a:lnTo>
                  <a:pt x="972" y="574"/>
                </a:lnTo>
                <a:lnTo>
                  <a:pt x="991" y="556"/>
                </a:lnTo>
                <a:lnTo>
                  <a:pt x="1010" y="538"/>
                </a:lnTo>
                <a:lnTo>
                  <a:pt x="1027" y="520"/>
                </a:lnTo>
                <a:lnTo>
                  <a:pt x="1046" y="502"/>
                </a:lnTo>
                <a:lnTo>
                  <a:pt x="1065" y="486"/>
                </a:lnTo>
                <a:lnTo>
                  <a:pt x="1084" y="469"/>
                </a:lnTo>
                <a:lnTo>
                  <a:pt x="1102" y="452"/>
                </a:lnTo>
                <a:lnTo>
                  <a:pt x="1121" y="436"/>
                </a:lnTo>
                <a:lnTo>
                  <a:pt x="1140" y="419"/>
                </a:lnTo>
                <a:lnTo>
                  <a:pt x="1159" y="403"/>
                </a:lnTo>
                <a:lnTo>
                  <a:pt x="1177" y="388"/>
                </a:lnTo>
                <a:lnTo>
                  <a:pt x="1195" y="372"/>
                </a:lnTo>
                <a:lnTo>
                  <a:pt x="1213" y="357"/>
                </a:lnTo>
                <a:lnTo>
                  <a:pt x="1232" y="342"/>
                </a:lnTo>
                <a:lnTo>
                  <a:pt x="1251" y="328"/>
                </a:lnTo>
                <a:lnTo>
                  <a:pt x="1269" y="313"/>
                </a:lnTo>
                <a:lnTo>
                  <a:pt x="1287" y="299"/>
                </a:lnTo>
                <a:lnTo>
                  <a:pt x="1306" y="284"/>
                </a:lnTo>
                <a:lnTo>
                  <a:pt x="1323" y="271"/>
                </a:lnTo>
                <a:lnTo>
                  <a:pt x="1341" y="257"/>
                </a:lnTo>
                <a:lnTo>
                  <a:pt x="1359" y="245"/>
                </a:lnTo>
                <a:lnTo>
                  <a:pt x="1377" y="232"/>
                </a:lnTo>
                <a:lnTo>
                  <a:pt x="1395" y="220"/>
                </a:lnTo>
                <a:lnTo>
                  <a:pt x="1413" y="207"/>
                </a:lnTo>
                <a:lnTo>
                  <a:pt x="1430" y="196"/>
                </a:lnTo>
                <a:lnTo>
                  <a:pt x="1448" y="184"/>
                </a:lnTo>
                <a:lnTo>
                  <a:pt x="1465" y="173"/>
                </a:lnTo>
                <a:lnTo>
                  <a:pt x="1483" y="163"/>
                </a:lnTo>
                <a:lnTo>
                  <a:pt x="1499" y="152"/>
                </a:lnTo>
                <a:lnTo>
                  <a:pt x="1516" y="142"/>
                </a:lnTo>
                <a:lnTo>
                  <a:pt x="1534" y="132"/>
                </a:lnTo>
                <a:lnTo>
                  <a:pt x="1551" y="123"/>
                </a:lnTo>
                <a:lnTo>
                  <a:pt x="1566" y="114"/>
                </a:lnTo>
                <a:lnTo>
                  <a:pt x="1583" y="105"/>
                </a:lnTo>
                <a:lnTo>
                  <a:pt x="1600" y="96"/>
                </a:lnTo>
                <a:lnTo>
                  <a:pt x="1615" y="88"/>
                </a:lnTo>
                <a:lnTo>
                  <a:pt x="1631" y="80"/>
                </a:lnTo>
                <a:lnTo>
                  <a:pt x="1646" y="73"/>
                </a:lnTo>
                <a:lnTo>
                  <a:pt x="1662" y="66"/>
                </a:lnTo>
                <a:lnTo>
                  <a:pt x="1678" y="59"/>
                </a:lnTo>
                <a:lnTo>
                  <a:pt x="1693" y="53"/>
                </a:lnTo>
                <a:lnTo>
                  <a:pt x="1708" y="47"/>
                </a:lnTo>
                <a:lnTo>
                  <a:pt x="1722" y="41"/>
                </a:lnTo>
                <a:lnTo>
                  <a:pt x="1738" y="36"/>
                </a:lnTo>
                <a:lnTo>
                  <a:pt x="1751" y="30"/>
                </a:lnTo>
                <a:lnTo>
                  <a:pt x="1766" y="26"/>
                </a:lnTo>
                <a:lnTo>
                  <a:pt x="1780" y="23"/>
                </a:lnTo>
                <a:lnTo>
                  <a:pt x="1793" y="18"/>
                </a:lnTo>
                <a:lnTo>
                  <a:pt x="1807" y="15"/>
                </a:lnTo>
                <a:lnTo>
                  <a:pt x="1820" y="11"/>
                </a:lnTo>
                <a:lnTo>
                  <a:pt x="1833" y="9"/>
                </a:lnTo>
                <a:lnTo>
                  <a:pt x="1846" y="7"/>
                </a:lnTo>
                <a:lnTo>
                  <a:pt x="1859" y="5"/>
                </a:lnTo>
                <a:lnTo>
                  <a:pt x="1871" y="4"/>
                </a:lnTo>
                <a:lnTo>
                  <a:pt x="1884" y="2"/>
                </a:lnTo>
                <a:lnTo>
                  <a:pt x="1895" y="1"/>
                </a:lnTo>
                <a:lnTo>
                  <a:pt x="1907" y="0"/>
                </a:lnTo>
                <a:lnTo>
                  <a:pt x="1918" y="0"/>
                </a:lnTo>
                <a:lnTo>
                  <a:pt x="1929" y="1"/>
                </a:lnTo>
                <a:lnTo>
                  <a:pt x="1939" y="1"/>
                </a:lnTo>
                <a:lnTo>
                  <a:pt x="1950" y="2"/>
                </a:lnTo>
                <a:lnTo>
                  <a:pt x="1960" y="4"/>
                </a:lnTo>
                <a:lnTo>
                  <a:pt x="1970" y="6"/>
                </a:lnTo>
                <a:lnTo>
                  <a:pt x="1980" y="8"/>
                </a:lnTo>
                <a:lnTo>
                  <a:pt x="1989" y="10"/>
                </a:lnTo>
                <a:lnTo>
                  <a:pt x="1998" y="14"/>
                </a:lnTo>
                <a:lnTo>
                  <a:pt x="2007" y="17"/>
                </a:lnTo>
                <a:lnTo>
                  <a:pt x="2016" y="20"/>
                </a:lnTo>
                <a:lnTo>
                  <a:pt x="2024" y="25"/>
                </a:lnTo>
                <a:lnTo>
                  <a:pt x="2033" y="29"/>
                </a:lnTo>
                <a:lnTo>
                  <a:pt x="2041" y="34"/>
                </a:lnTo>
                <a:lnTo>
                  <a:pt x="2047" y="38"/>
                </a:lnTo>
                <a:lnTo>
                  <a:pt x="2055" y="44"/>
                </a:lnTo>
                <a:lnTo>
                  <a:pt x="2062" y="50"/>
                </a:lnTo>
                <a:lnTo>
                  <a:pt x="2067" y="56"/>
                </a:lnTo>
                <a:lnTo>
                  <a:pt x="2074" y="63"/>
                </a:lnTo>
                <a:lnTo>
                  <a:pt x="2080" y="69"/>
                </a:lnTo>
                <a:lnTo>
                  <a:pt x="2085" y="77"/>
                </a:lnTo>
                <a:lnTo>
                  <a:pt x="2091" y="85"/>
                </a:lnTo>
                <a:lnTo>
                  <a:pt x="2095" y="93"/>
                </a:lnTo>
                <a:lnTo>
                  <a:pt x="2100" y="100"/>
                </a:lnTo>
                <a:lnTo>
                  <a:pt x="2104" y="109"/>
                </a:lnTo>
                <a:lnTo>
                  <a:pt x="2108" y="118"/>
                </a:lnTo>
                <a:lnTo>
                  <a:pt x="2112" y="128"/>
                </a:lnTo>
                <a:lnTo>
                  <a:pt x="2115" y="137"/>
                </a:lnTo>
                <a:lnTo>
                  <a:pt x="2118" y="147"/>
                </a:lnTo>
                <a:lnTo>
                  <a:pt x="2121" y="157"/>
                </a:lnTo>
                <a:lnTo>
                  <a:pt x="2123" y="168"/>
                </a:lnTo>
                <a:lnTo>
                  <a:pt x="2125" y="180"/>
                </a:lnTo>
                <a:lnTo>
                  <a:pt x="2127" y="191"/>
                </a:lnTo>
                <a:lnTo>
                  <a:pt x="2128" y="203"/>
                </a:lnTo>
                <a:lnTo>
                  <a:pt x="2130" y="214"/>
                </a:lnTo>
                <a:lnTo>
                  <a:pt x="2131" y="226"/>
                </a:lnTo>
                <a:lnTo>
                  <a:pt x="2131" y="240"/>
                </a:lnTo>
                <a:lnTo>
                  <a:pt x="2131" y="252"/>
                </a:lnTo>
                <a:lnTo>
                  <a:pt x="2131" y="265"/>
                </a:lnTo>
                <a:lnTo>
                  <a:pt x="2130" y="279"/>
                </a:lnTo>
                <a:lnTo>
                  <a:pt x="2130" y="292"/>
                </a:lnTo>
                <a:lnTo>
                  <a:pt x="2128" y="306"/>
                </a:lnTo>
                <a:lnTo>
                  <a:pt x="2126" y="321"/>
                </a:lnTo>
                <a:lnTo>
                  <a:pt x="2124" y="335"/>
                </a:lnTo>
                <a:lnTo>
                  <a:pt x="2122" y="350"/>
                </a:lnTo>
                <a:lnTo>
                  <a:pt x="2120" y="365"/>
                </a:lnTo>
                <a:lnTo>
                  <a:pt x="2117" y="381"/>
                </a:lnTo>
                <a:lnTo>
                  <a:pt x="2114" y="397"/>
                </a:lnTo>
                <a:lnTo>
                  <a:pt x="2111" y="412"/>
                </a:lnTo>
                <a:lnTo>
                  <a:pt x="2106" y="428"/>
                </a:lnTo>
                <a:lnTo>
                  <a:pt x="2103" y="444"/>
                </a:lnTo>
                <a:lnTo>
                  <a:pt x="2098" y="461"/>
                </a:lnTo>
                <a:lnTo>
                  <a:pt x="2093" y="478"/>
                </a:lnTo>
                <a:lnTo>
                  <a:pt x="2088" y="496"/>
                </a:lnTo>
                <a:lnTo>
                  <a:pt x="2083" y="512"/>
                </a:lnTo>
                <a:lnTo>
                  <a:pt x="2077" y="530"/>
                </a:lnTo>
                <a:lnTo>
                  <a:pt x="2071" y="548"/>
                </a:lnTo>
                <a:lnTo>
                  <a:pt x="2065" y="566"/>
                </a:lnTo>
                <a:lnTo>
                  <a:pt x="2058" y="584"/>
                </a:lnTo>
                <a:lnTo>
                  <a:pt x="2052" y="603"/>
                </a:lnTo>
                <a:lnTo>
                  <a:pt x="2044" y="620"/>
                </a:lnTo>
                <a:lnTo>
                  <a:pt x="2036" y="639"/>
                </a:lnTo>
                <a:lnTo>
                  <a:pt x="2028" y="658"/>
                </a:lnTo>
                <a:lnTo>
                  <a:pt x="2020" y="677"/>
                </a:lnTo>
                <a:lnTo>
                  <a:pt x="2013" y="696"/>
                </a:lnTo>
                <a:lnTo>
                  <a:pt x="2004" y="716"/>
                </a:lnTo>
                <a:lnTo>
                  <a:pt x="1995" y="735"/>
                </a:lnTo>
                <a:lnTo>
                  <a:pt x="1985" y="755"/>
                </a:lnTo>
                <a:lnTo>
                  <a:pt x="1976" y="775"/>
                </a:lnTo>
                <a:lnTo>
                  <a:pt x="1966" y="795"/>
                </a:lnTo>
                <a:lnTo>
                  <a:pt x="1956" y="815"/>
                </a:lnTo>
                <a:lnTo>
                  <a:pt x="1945" y="835"/>
                </a:lnTo>
                <a:lnTo>
                  <a:pt x="1935" y="856"/>
                </a:lnTo>
                <a:lnTo>
                  <a:pt x="1924" y="876"/>
                </a:lnTo>
                <a:lnTo>
                  <a:pt x="1912" y="896"/>
                </a:lnTo>
                <a:lnTo>
                  <a:pt x="1901" y="918"/>
                </a:lnTo>
                <a:lnTo>
                  <a:pt x="1889" y="939"/>
                </a:lnTo>
                <a:lnTo>
                  <a:pt x="1878" y="959"/>
                </a:lnTo>
                <a:lnTo>
                  <a:pt x="1866" y="980"/>
                </a:lnTo>
                <a:lnTo>
                  <a:pt x="1852" y="1001"/>
                </a:lnTo>
                <a:lnTo>
                  <a:pt x="1840" y="1022"/>
                </a:lnTo>
                <a:lnTo>
                  <a:pt x="1827" y="1043"/>
                </a:lnTo>
                <a:lnTo>
                  <a:pt x="1815" y="1065"/>
                </a:lnTo>
                <a:lnTo>
                  <a:pt x="1801" y="1086"/>
                </a:lnTo>
                <a:lnTo>
                  <a:pt x="1787" y="1107"/>
                </a:lnTo>
                <a:lnTo>
                  <a:pt x="1773" y="1128"/>
                </a:lnTo>
                <a:lnTo>
                  <a:pt x="1759" y="1150"/>
                </a:lnTo>
                <a:lnTo>
                  <a:pt x="1745" y="1171"/>
                </a:lnTo>
                <a:lnTo>
                  <a:pt x="1731" y="1193"/>
                </a:lnTo>
                <a:lnTo>
                  <a:pt x="1715" y="1214"/>
                </a:lnTo>
                <a:lnTo>
                  <a:pt x="1701" y="1236"/>
                </a:lnTo>
                <a:lnTo>
                  <a:pt x="1686" y="1257"/>
                </a:lnTo>
                <a:lnTo>
                  <a:pt x="1671" y="1278"/>
                </a:lnTo>
                <a:lnTo>
                  <a:pt x="1655" y="1299"/>
                </a:lnTo>
                <a:lnTo>
                  <a:pt x="1640" y="1321"/>
                </a:lnTo>
                <a:lnTo>
                  <a:pt x="1624" y="1343"/>
                </a:lnTo>
                <a:lnTo>
                  <a:pt x="1607" y="1364"/>
                </a:lnTo>
                <a:lnTo>
                  <a:pt x="1592" y="1385"/>
                </a:lnTo>
                <a:lnTo>
                  <a:pt x="1575" y="1406"/>
                </a:lnTo>
                <a:lnTo>
                  <a:pt x="1560" y="1427"/>
                </a:lnTo>
                <a:lnTo>
                  <a:pt x="1543" y="1449"/>
                </a:lnTo>
                <a:lnTo>
                  <a:pt x="1526" y="1470"/>
                </a:lnTo>
                <a:lnTo>
                  <a:pt x="1508" y="1491"/>
                </a:lnTo>
                <a:lnTo>
                  <a:pt x="1492" y="1511"/>
                </a:lnTo>
                <a:lnTo>
                  <a:pt x="1475" y="1532"/>
                </a:lnTo>
                <a:lnTo>
                  <a:pt x="1457" y="1552"/>
                </a:lnTo>
                <a:lnTo>
                  <a:pt x="1457" y="1553"/>
                </a:lnTo>
                <a:close/>
              </a:path>
            </a:pathLst>
          </a:custGeom>
          <a:solidFill>
            <a:srgbClr val="B2B2B2"/>
          </a:solidFill>
          <a:ln w="33338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42" name="Line 37"/>
          <p:cNvSpPr>
            <a:spLocks noChangeShapeType="1"/>
          </p:cNvSpPr>
          <p:nvPr/>
        </p:nvSpPr>
        <p:spPr bwMode="auto">
          <a:xfrm flipV="1">
            <a:off x="1889125" y="3981450"/>
            <a:ext cx="361950" cy="276225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43" name="Oval 50"/>
          <p:cNvSpPr>
            <a:spLocks noChangeArrowheads="1"/>
          </p:cNvSpPr>
          <p:nvPr/>
        </p:nvSpPr>
        <p:spPr bwMode="auto">
          <a:xfrm>
            <a:off x="4356100" y="6324600"/>
            <a:ext cx="1016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584200" y="2603500"/>
            <a:ext cx="4475163" cy="3784600"/>
            <a:chOff x="368" y="1640"/>
            <a:chExt cx="2819" cy="2384"/>
          </a:xfrm>
        </p:grpSpPr>
        <p:grpSp>
          <p:nvGrpSpPr>
            <p:cNvPr id="30745" name="Group 51"/>
            <p:cNvGrpSpPr>
              <a:grpSpLocks/>
            </p:cNvGrpSpPr>
            <p:nvPr/>
          </p:nvGrpSpPr>
          <p:grpSpPr bwMode="auto">
            <a:xfrm>
              <a:off x="368" y="1640"/>
              <a:ext cx="2416" cy="2384"/>
              <a:chOff x="368" y="1640"/>
              <a:chExt cx="2416" cy="2384"/>
            </a:xfrm>
          </p:grpSpPr>
          <p:sp>
            <p:nvSpPr>
              <p:cNvPr id="30747" name="Line 42"/>
              <p:cNvSpPr>
                <a:spLocks noChangeShapeType="1"/>
              </p:cNvSpPr>
              <p:nvPr/>
            </p:nvSpPr>
            <p:spPr bwMode="auto">
              <a:xfrm>
                <a:off x="2152" y="2504"/>
                <a:ext cx="624" cy="14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8" name="Line 43"/>
              <p:cNvSpPr>
                <a:spLocks noChangeShapeType="1"/>
              </p:cNvSpPr>
              <p:nvPr/>
            </p:nvSpPr>
            <p:spPr bwMode="auto">
              <a:xfrm>
                <a:off x="1176" y="3440"/>
                <a:ext cx="1608" cy="5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49" name="Line 44"/>
              <p:cNvSpPr>
                <a:spLocks noChangeShapeType="1"/>
              </p:cNvSpPr>
              <p:nvPr/>
            </p:nvSpPr>
            <p:spPr bwMode="auto">
              <a:xfrm>
                <a:off x="368" y="2648"/>
                <a:ext cx="2416" cy="13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0" name="Line 45"/>
              <p:cNvSpPr>
                <a:spLocks noChangeShapeType="1"/>
              </p:cNvSpPr>
              <p:nvPr/>
            </p:nvSpPr>
            <p:spPr bwMode="auto">
              <a:xfrm>
                <a:off x="1064" y="1640"/>
                <a:ext cx="1712" cy="23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1" name="Line 47"/>
              <p:cNvSpPr>
                <a:spLocks noChangeShapeType="1"/>
              </p:cNvSpPr>
              <p:nvPr/>
            </p:nvSpPr>
            <p:spPr bwMode="auto">
              <a:xfrm>
                <a:off x="1184" y="2680"/>
                <a:ext cx="1600" cy="1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746" name="Text Box 52"/>
            <p:cNvSpPr txBox="1">
              <a:spLocks noChangeArrowheads="1"/>
            </p:cNvSpPr>
            <p:nvPr/>
          </p:nvSpPr>
          <p:spPr bwMode="auto">
            <a:xfrm>
              <a:off x="2780" y="3668"/>
              <a:ext cx="40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ICC</a:t>
              </a:r>
              <a:endParaRPr lang="de-DE" sz="20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42913"/>
            <a:ext cx="8424863" cy="579437"/>
          </a:xfrm>
        </p:spPr>
        <p:txBody>
          <a:bodyPr/>
          <a:lstStyle/>
          <a:p>
            <a:pPr eaLnBrk="1" hangingPunct="1"/>
            <a:r>
              <a:rPr lang="en-US" sz="3200">
                <a:ea typeface="ＭＳ Ｐゴシック" pitchFamily="-109" charset="-128"/>
                <a:cs typeface="ＭＳ Ｐゴシック" pitchFamily="-109" charset="-128"/>
              </a:rPr>
              <a:t>XR4000</a:t>
            </a:r>
          </a:p>
        </p:txBody>
      </p:sp>
      <p:pic>
        <p:nvPicPr>
          <p:cNvPr id="31747" name="Picture 3" descr="/Users/Shared/thrun/Movies/AIIT-08/xr-4000.avi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3"/>
          <a:srcRect/>
          <a:stretch>
            <a:fillRect/>
          </a:stretch>
        </p:blipFill>
        <p:spPr>
          <a:xfrm>
            <a:off x="1627188" y="1236663"/>
            <a:ext cx="5854700" cy="4391025"/>
          </a:xfrm>
        </p:spPr>
      </p:pic>
      <p:sp>
        <p:nvSpPr>
          <p:cNvPr id="31748" name="Text Box 6"/>
          <p:cNvSpPr txBox="1">
            <a:spLocks noChangeArrowheads="1"/>
          </p:cNvSpPr>
          <p:nvPr/>
        </p:nvSpPr>
        <p:spPr bwMode="auto">
          <a:xfrm>
            <a:off x="3349625" y="5802313"/>
            <a:ext cx="4248150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[courtesy by Oliver Brock &amp; Oussama Khatib]</a:t>
            </a:r>
            <a:endParaRPr lang="de-DE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00" fill="hold"/>
                                        <p:tgtEl>
                                          <p:spTgt spid="317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174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7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7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74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42913"/>
            <a:ext cx="8424863" cy="579437"/>
          </a:xfrm>
        </p:spPr>
        <p:txBody>
          <a:bodyPr/>
          <a:lstStyle/>
          <a:p>
            <a:pPr eaLnBrk="1" hangingPunct="1"/>
            <a:r>
              <a:rPr lang="en-US" sz="3200">
                <a:ea typeface="ＭＳ Ｐゴシック" pitchFamily="-109" charset="-128"/>
                <a:cs typeface="ＭＳ Ｐゴシック" pitchFamily="-109" charset="-128"/>
              </a:rPr>
              <a:t>Tracked Vehicle: Urban Robot</a:t>
            </a:r>
          </a:p>
        </p:txBody>
      </p:sp>
      <p:pic>
        <p:nvPicPr>
          <p:cNvPr id="32771" name="Picture 3" descr="RobotDem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4925" y="1362075"/>
            <a:ext cx="2622550" cy="175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 descr="Obs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9988" y="1328738"/>
            <a:ext cx="2308225" cy="173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 descr="Culvert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95388" y="3627438"/>
            <a:ext cx="2422525" cy="181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 descr="Obs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46688" y="3754438"/>
            <a:ext cx="2147887" cy="161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42913"/>
            <a:ext cx="8424863" cy="579437"/>
          </a:xfrm>
        </p:spPr>
        <p:txBody>
          <a:bodyPr/>
          <a:lstStyle/>
          <a:p>
            <a:pPr eaLnBrk="1" hangingPunct="1"/>
            <a:r>
              <a:rPr lang="en-US" sz="3200">
                <a:ea typeface="ＭＳ Ｐゴシック" pitchFamily="-109" charset="-128"/>
                <a:cs typeface="ＭＳ Ｐゴシック" pitchFamily="-109" charset="-128"/>
              </a:rPr>
              <a:t>Tracked Vehicle: OmniTread</a:t>
            </a:r>
          </a:p>
        </p:txBody>
      </p:sp>
      <p:pic>
        <p:nvPicPr>
          <p:cNvPr id="33795" name="Picture 8" descr="OmniTrea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5438" y="1220788"/>
            <a:ext cx="5499100" cy="461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6" name="Text Box 9"/>
          <p:cNvSpPr txBox="1">
            <a:spLocks noChangeArrowheads="1"/>
          </p:cNvSpPr>
          <p:nvPr/>
        </p:nvSpPr>
        <p:spPr bwMode="auto">
          <a:xfrm>
            <a:off x="3921125" y="6005513"/>
            <a:ext cx="3098800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[courtesy by Johann Borenstein]</a:t>
            </a:r>
            <a:endParaRPr lang="de-DE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Odometry</a:t>
            </a:r>
          </a:p>
        </p:txBody>
      </p:sp>
      <p:pic>
        <p:nvPicPr>
          <p:cNvPr id="906243" name="Picture 3" descr="odometry-pat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33925" y="1912938"/>
            <a:ext cx="4052888" cy="352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6244" name="Picture 4" descr="real-pat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" y="2695575"/>
            <a:ext cx="3670300" cy="265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6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355600" y="312738"/>
            <a:ext cx="8424863" cy="641350"/>
          </a:xfrm>
        </p:spPr>
        <p:txBody>
          <a:bodyPr/>
          <a:lstStyle/>
          <a:p>
            <a:r>
              <a:rPr lang="en-US" smtClean="0">
                <a:ea typeface="ＭＳ Ｐゴシック" pitchFamily="-109" charset="-128"/>
                <a:cs typeface="ＭＳ Ｐゴシック" pitchFamily="-109" charset="-128"/>
              </a:rPr>
              <a:t>Bayes Filters</a:t>
            </a:r>
          </a:p>
        </p:txBody>
      </p:sp>
      <p:pic>
        <p:nvPicPr>
          <p:cNvPr id="16388" name="Picture 1028" descr="C:\MyDocs\talks\multi-coral-99\markov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1900" y="889000"/>
            <a:ext cx="40767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Rectangle 4"/>
          <p:cNvSpPr>
            <a:spLocks noChangeArrowheads="1"/>
          </p:cNvSpPr>
          <p:nvPr/>
        </p:nvSpPr>
        <p:spPr bwMode="auto">
          <a:xfrm>
            <a:off x="736600" y="5930900"/>
            <a:ext cx="7810500" cy="7366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1130300" y="5995988"/>
          <a:ext cx="6988175" cy="646112"/>
        </p:xfrm>
        <a:graphic>
          <a:graphicData uri="http://schemas.openxmlformats.org/presentationml/2006/ole">
            <p:oleObj spid="_x0000_s16386" name="Equation" r:id="rId4" imgW="3022560" imgH="27936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Reasons for Motion Errors</a:t>
            </a:r>
            <a:endParaRPr lang="de-DE">
              <a:ea typeface="ＭＳ Ｐゴシック" pitchFamily="-109" charset="-128"/>
              <a:cs typeface="ＭＳ Ｐゴシック" pitchFamily="-109" charset="-128"/>
            </a:endParaRP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1047750" y="4057650"/>
            <a:ext cx="2124075" cy="1768475"/>
            <a:chOff x="2496" y="2754"/>
            <a:chExt cx="1338" cy="1114"/>
          </a:xfrm>
        </p:grpSpPr>
        <p:grpSp>
          <p:nvGrpSpPr>
            <p:cNvPr id="35868" name="Group 13"/>
            <p:cNvGrpSpPr>
              <a:grpSpLocks/>
            </p:cNvGrpSpPr>
            <p:nvPr/>
          </p:nvGrpSpPr>
          <p:grpSpPr bwMode="auto">
            <a:xfrm>
              <a:off x="2496" y="2754"/>
              <a:ext cx="1338" cy="720"/>
              <a:chOff x="2562" y="2772"/>
              <a:chExt cx="1338" cy="720"/>
            </a:xfrm>
          </p:grpSpPr>
          <p:sp>
            <p:nvSpPr>
              <p:cNvPr id="35870" name="Freeform 8"/>
              <p:cNvSpPr>
                <a:spLocks/>
              </p:cNvSpPr>
              <p:nvPr/>
            </p:nvSpPr>
            <p:spPr bwMode="auto">
              <a:xfrm>
                <a:off x="2720" y="3420"/>
                <a:ext cx="130" cy="72"/>
              </a:xfrm>
              <a:custGeom>
                <a:avLst/>
                <a:gdLst>
                  <a:gd name="T0" fmla="*/ 1 w 238"/>
                  <a:gd name="T1" fmla="*/ 5 h 162"/>
                  <a:gd name="T2" fmla="*/ 9 w 238"/>
                  <a:gd name="T3" fmla="*/ 3 h 162"/>
                  <a:gd name="T4" fmla="*/ 15 w 238"/>
                  <a:gd name="T5" fmla="*/ 0 h 162"/>
                  <a:gd name="T6" fmla="*/ 16 w 238"/>
                  <a:gd name="T7" fmla="*/ 0 h 162"/>
                  <a:gd name="T8" fmla="*/ 17 w 238"/>
                  <a:gd name="T9" fmla="*/ 1 h 162"/>
                  <a:gd name="T10" fmla="*/ 21 w 238"/>
                  <a:gd name="T11" fmla="*/ 2 h 162"/>
                  <a:gd name="T12" fmla="*/ 16 w 238"/>
                  <a:gd name="T13" fmla="*/ 3 h 162"/>
                  <a:gd name="T14" fmla="*/ 11 w 238"/>
                  <a:gd name="T15" fmla="*/ 6 h 162"/>
                  <a:gd name="T16" fmla="*/ 7 w 238"/>
                  <a:gd name="T17" fmla="*/ 6 h 162"/>
                  <a:gd name="T18" fmla="*/ 1 w 238"/>
                  <a:gd name="T19" fmla="*/ 5 h 1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38"/>
                  <a:gd name="T31" fmla="*/ 0 h 162"/>
                  <a:gd name="T32" fmla="*/ 238 w 238"/>
                  <a:gd name="T33" fmla="*/ 162 h 16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38" h="162">
                    <a:moveTo>
                      <a:pt x="4" y="120"/>
                    </a:moveTo>
                    <a:cubicBezTo>
                      <a:pt x="16" y="61"/>
                      <a:pt x="36" y="79"/>
                      <a:pt x="100" y="84"/>
                    </a:cubicBezTo>
                    <a:cubicBezTo>
                      <a:pt x="141" y="70"/>
                      <a:pt x="116" y="17"/>
                      <a:pt x="166" y="0"/>
                    </a:cubicBezTo>
                    <a:cubicBezTo>
                      <a:pt x="172" y="4"/>
                      <a:pt x="179" y="6"/>
                      <a:pt x="184" y="12"/>
                    </a:cubicBezTo>
                    <a:cubicBezTo>
                      <a:pt x="188" y="17"/>
                      <a:pt x="186" y="26"/>
                      <a:pt x="190" y="30"/>
                    </a:cubicBezTo>
                    <a:cubicBezTo>
                      <a:pt x="202" y="42"/>
                      <a:pt x="222" y="39"/>
                      <a:pt x="238" y="42"/>
                    </a:cubicBezTo>
                    <a:cubicBezTo>
                      <a:pt x="222" y="75"/>
                      <a:pt x="214" y="71"/>
                      <a:pt x="178" y="78"/>
                    </a:cubicBezTo>
                    <a:cubicBezTo>
                      <a:pt x="151" y="105"/>
                      <a:pt x="156" y="136"/>
                      <a:pt x="130" y="162"/>
                    </a:cubicBezTo>
                    <a:cubicBezTo>
                      <a:pt x="112" y="158"/>
                      <a:pt x="93" y="157"/>
                      <a:pt x="76" y="150"/>
                    </a:cubicBezTo>
                    <a:cubicBezTo>
                      <a:pt x="0" y="116"/>
                      <a:pt x="47" y="106"/>
                      <a:pt x="4" y="120"/>
                    </a:cubicBezTo>
                    <a:close/>
                  </a:path>
                </a:pathLst>
              </a:cu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35871" name="Group 9"/>
              <p:cNvGrpSpPr>
                <a:grpSpLocks/>
              </p:cNvGrpSpPr>
              <p:nvPr/>
            </p:nvGrpSpPr>
            <p:grpSpPr bwMode="auto">
              <a:xfrm rot="238349">
                <a:off x="2562" y="2772"/>
                <a:ext cx="1338" cy="720"/>
                <a:chOff x="1164" y="2514"/>
                <a:chExt cx="1338" cy="720"/>
              </a:xfrm>
            </p:grpSpPr>
            <p:sp>
              <p:nvSpPr>
                <p:cNvPr id="35872" name="Rectangle 10"/>
                <p:cNvSpPr>
                  <a:spLocks noChangeArrowheads="1"/>
                </p:cNvSpPr>
                <p:nvPr/>
              </p:nvSpPr>
              <p:spPr bwMode="auto">
                <a:xfrm>
                  <a:off x="1164" y="2844"/>
                  <a:ext cx="1338" cy="60"/>
                </a:xfrm>
                <a:prstGeom prst="rect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873" name="Rectangle 11"/>
                <p:cNvSpPr>
                  <a:spLocks noChangeArrowheads="1"/>
                </p:cNvSpPr>
                <p:nvPr/>
              </p:nvSpPr>
              <p:spPr bwMode="auto">
                <a:xfrm>
                  <a:off x="1290" y="2514"/>
                  <a:ext cx="192" cy="720"/>
                </a:xfrm>
                <a:prstGeom prst="rect">
                  <a:avLst/>
                </a:prstGeom>
                <a:pattFill prst="wdUpDiag">
                  <a:fgClr>
                    <a:srgbClr val="000000"/>
                  </a:fgClr>
                  <a:bgClr>
                    <a:schemeClr val="bg1"/>
                  </a:bgClr>
                </a:patt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874" name="Rectangle 12"/>
                <p:cNvSpPr>
                  <a:spLocks noChangeArrowheads="1"/>
                </p:cNvSpPr>
                <p:nvPr/>
              </p:nvSpPr>
              <p:spPr bwMode="auto">
                <a:xfrm>
                  <a:off x="2202" y="2514"/>
                  <a:ext cx="192" cy="720"/>
                </a:xfrm>
                <a:prstGeom prst="rect">
                  <a:avLst/>
                </a:prstGeom>
                <a:pattFill prst="wdUpDiag">
                  <a:fgClr>
                    <a:srgbClr val="000000"/>
                  </a:fgClr>
                  <a:bgClr>
                    <a:schemeClr val="bg1"/>
                  </a:bgClr>
                </a:patt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35869" name="Text Box 14"/>
            <p:cNvSpPr txBox="1">
              <a:spLocks noChangeArrowheads="1"/>
            </p:cNvSpPr>
            <p:nvPr/>
          </p:nvSpPr>
          <p:spPr bwMode="auto">
            <a:xfrm>
              <a:off x="2778" y="3568"/>
              <a:ext cx="756" cy="3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bump</a:t>
              </a:r>
              <a:endParaRPr lang="de-DE"/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981075" y="1571625"/>
            <a:ext cx="2124075" cy="1758950"/>
            <a:chOff x="624" y="2748"/>
            <a:chExt cx="1338" cy="1108"/>
          </a:xfrm>
        </p:grpSpPr>
        <p:grpSp>
          <p:nvGrpSpPr>
            <p:cNvPr id="35863" name="Group 7"/>
            <p:cNvGrpSpPr>
              <a:grpSpLocks/>
            </p:cNvGrpSpPr>
            <p:nvPr/>
          </p:nvGrpSpPr>
          <p:grpSpPr bwMode="auto">
            <a:xfrm>
              <a:off x="624" y="2748"/>
              <a:ext cx="1338" cy="720"/>
              <a:chOff x="1164" y="2514"/>
              <a:chExt cx="1338" cy="720"/>
            </a:xfrm>
          </p:grpSpPr>
          <p:sp>
            <p:nvSpPr>
              <p:cNvPr id="35865" name="Rectangle 6"/>
              <p:cNvSpPr>
                <a:spLocks noChangeArrowheads="1"/>
              </p:cNvSpPr>
              <p:nvPr/>
            </p:nvSpPr>
            <p:spPr bwMode="auto">
              <a:xfrm>
                <a:off x="1164" y="2844"/>
                <a:ext cx="1338" cy="60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866" name="Rectangle 4"/>
              <p:cNvSpPr>
                <a:spLocks noChangeArrowheads="1"/>
              </p:cNvSpPr>
              <p:nvPr/>
            </p:nvSpPr>
            <p:spPr bwMode="auto">
              <a:xfrm>
                <a:off x="1290" y="2514"/>
                <a:ext cx="192" cy="720"/>
              </a:xfrm>
              <a:prstGeom prst="rect">
                <a:avLst/>
              </a:prstGeom>
              <a:pattFill prst="wdUpDiag">
                <a:fgClr>
                  <a:srgbClr val="000000"/>
                </a:fgClr>
                <a:bgClr>
                  <a:schemeClr val="bg1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867" name="Rectangle 5"/>
              <p:cNvSpPr>
                <a:spLocks noChangeArrowheads="1"/>
              </p:cNvSpPr>
              <p:nvPr/>
            </p:nvSpPr>
            <p:spPr bwMode="auto">
              <a:xfrm>
                <a:off x="2202" y="2514"/>
                <a:ext cx="192" cy="720"/>
              </a:xfrm>
              <a:prstGeom prst="rect">
                <a:avLst/>
              </a:prstGeom>
              <a:pattFill prst="wdUpDiag">
                <a:fgClr>
                  <a:srgbClr val="000000"/>
                </a:fgClr>
                <a:bgClr>
                  <a:schemeClr val="bg1"/>
                </a:bgClr>
              </a:patt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5864" name="Text Box 15"/>
            <p:cNvSpPr txBox="1">
              <a:spLocks noChangeArrowheads="1"/>
            </p:cNvSpPr>
            <p:nvPr/>
          </p:nvSpPr>
          <p:spPr bwMode="auto">
            <a:xfrm>
              <a:off x="722" y="3556"/>
              <a:ext cx="1227" cy="3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ideal case</a:t>
              </a:r>
              <a:endParaRPr lang="de-DE"/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67350" y="1428750"/>
            <a:ext cx="2854325" cy="2206625"/>
            <a:chOff x="3786" y="1182"/>
            <a:chExt cx="1798" cy="1390"/>
          </a:xfrm>
        </p:grpSpPr>
        <p:sp>
          <p:nvSpPr>
            <p:cNvPr id="35859" name="Rectangle 17"/>
            <p:cNvSpPr>
              <a:spLocks noChangeArrowheads="1"/>
            </p:cNvSpPr>
            <p:nvPr/>
          </p:nvSpPr>
          <p:spPr bwMode="auto">
            <a:xfrm rot="228844">
              <a:off x="3912" y="1512"/>
              <a:ext cx="1338" cy="60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5860" name="Rectangle 18"/>
            <p:cNvSpPr>
              <a:spLocks noChangeArrowheads="1"/>
            </p:cNvSpPr>
            <p:nvPr/>
          </p:nvSpPr>
          <p:spPr bwMode="auto">
            <a:xfrm>
              <a:off x="4038" y="1182"/>
              <a:ext cx="192" cy="720"/>
            </a:xfrm>
            <a:prstGeom prst="rect">
              <a:avLst/>
            </a:prstGeom>
            <a:pattFill prst="wdUpDiag">
              <a:fgClr>
                <a:srgbClr val="000000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5861" name="Rectangle 19"/>
            <p:cNvSpPr>
              <a:spLocks noChangeArrowheads="1"/>
            </p:cNvSpPr>
            <p:nvPr/>
          </p:nvSpPr>
          <p:spPr bwMode="auto">
            <a:xfrm>
              <a:off x="4950" y="1224"/>
              <a:ext cx="192" cy="678"/>
            </a:xfrm>
            <a:prstGeom prst="rect">
              <a:avLst/>
            </a:prstGeom>
            <a:pattFill prst="wdUpDiag">
              <a:fgClr>
                <a:srgbClr val="000000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5862" name="Rectangle 20"/>
            <p:cNvSpPr>
              <a:spLocks noChangeArrowheads="1"/>
            </p:cNvSpPr>
            <p:nvPr/>
          </p:nvSpPr>
          <p:spPr bwMode="auto">
            <a:xfrm>
              <a:off x="3786" y="1976"/>
              <a:ext cx="1798" cy="59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/>
                <a:t>different wheel</a:t>
              </a:r>
              <a:br>
                <a:rPr lang="en-US"/>
              </a:br>
              <a:r>
                <a:rPr lang="en-US"/>
                <a:t>diameters</a:t>
              </a:r>
              <a:endParaRPr lang="de-DE"/>
            </a:p>
          </p:txBody>
        </p:sp>
      </p:grp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5619750" y="4305300"/>
            <a:ext cx="2181225" cy="1758950"/>
            <a:chOff x="3540" y="2790"/>
            <a:chExt cx="1374" cy="1108"/>
          </a:xfrm>
        </p:grpSpPr>
        <p:grpSp>
          <p:nvGrpSpPr>
            <p:cNvPr id="35848" name="Group 32"/>
            <p:cNvGrpSpPr>
              <a:grpSpLocks/>
            </p:cNvGrpSpPr>
            <p:nvPr/>
          </p:nvGrpSpPr>
          <p:grpSpPr bwMode="auto">
            <a:xfrm>
              <a:off x="3552" y="3486"/>
              <a:ext cx="1362" cy="102"/>
              <a:chOff x="2484" y="3636"/>
              <a:chExt cx="1362" cy="102"/>
            </a:xfrm>
          </p:grpSpPr>
          <p:sp>
            <p:nvSpPr>
              <p:cNvPr id="35857" name="Rectangle 30"/>
              <p:cNvSpPr>
                <a:spLocks noChangeArrowheads="1"/>
              </p:cNvSpPr>
              <p:nvPr/>
            </p:nvSpPr>
            <p:spPr bwMode="auto">
              <a:xfrm>
                <a:off x="2490" y="3636"/>
                <a:ext cx="1350" cy="96"/>
              </a:xfrm>
              <a:prstGeom prst="rect">
                <a:avLst/>
              </a:prstGeom>
              <a:pattFill prst="dashVert">
                <a:fgClr>
                  <a:srgbClr val="000000"/>
                </a:fgClr>
                <a:bgClr>
                  <a:schemeClr val="bg1"/>
                </a:bgClr>
              </a:pattFill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858" name="Line 31"/>
              <p:cNvSpPr>
                <a:spLocks noChangeShapeType="1"/>
              </p:cNvSpPr>
              <p:nvPr/>
            </p:nvSpPr>
            <p:spPr bwMode="auto">
              <a:xfrm>
                <a:off x="2484" y="3732"/>
                <a:ext cx="1362" cy="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35849" name="Group 24"/>
            <p:cNvGrpSpPr>
              <a:grpSpLocks/>
            </p:cNvGrpSpPr>
            <p:nvPr/>
          </p:nvGrpSpPr>
          <p:grpSpPr bwMode="auto">
            <a:xfrm>
              <a:off x="3540" y="2790"/>
              <a:ext cx="1338" cy="1108"/>
              <a:chOff x="624" y="2748"/>
              <a:chExt cx="1338" cy="1108"/>
            </a:xfrm>
          </p:grpSpPr>
          <p:grpSp>
            <p:nvGrpSpPr>
              <p:cNvPr id="35852" name="Group 25"/>
              <p:cNvGrpSpPr>
                <a:grpSpLocks/>
              </p:cNvGrpSpPr>
              <p:nvPr/>
            </p:nvGrpSpPr>
            <p:grpSpPr bwMode="auto">
              <a:xfrm>
                <a:off x="624" y="2748"/>
                <a:ext cx="1338" cy="720"/>
                <a:chOff x="1164" y="2514"/>
                <a:chExt cx="1338" cy="720"/>
              </a:xfrm>
            </p:grpSpPr>
            <p:sp>
              <p:nvSpPr>
                <p:cNvPr id="35854" name="Rectangle 26"/>
                <p:cNvSpPr>
                  <a:spLocks noChangeArrowheads="1"/>
                </p:cNvSpPr>
                <p:nvPr/>
              </p:nvSpPr>
              <p:spPr bwMode="auto">
                <a:xfrm>
                  <a:off x="1164" y="2844"/>
                  <a:ext cx="1338" cy="60"/>
                </a:xfrm>
                <a:prstGeom prst="rect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855" name="Rectangle 27"/>
                <p:cNvSpPr>
                  <a:spLocks noChangeArrowheads="1"/>
                </p:cNvSpPr>
                <p:nvPr/>
              </p:nvSpPr>
              <p:spPr bwMode="auto">
                <a:xfrm>
                  <a:off x="1290" y="2514"/>
                  <a:ext cx="192" cy="720"/>
                </a:xfrm>
                <a:prstGeom prst="rect">
                  <a:avLst/>
                </a:prstGeom>
                <a:pattFill prst="wdUpDiag">
                  <a:fgClr>
                    <a:srgbClr val="000000"/>
                  </a:fgClr>
                  <a:bgClr>
                    <a:schemeClr val="bg1"/>
                  </a:bgClr>
                </a:patt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856" name="Rectangle 28"/>
                <p:cNvSpPr>
                  <a:spLocks noChangeArrowheads="1"/>
                </p:cNvSpPr>
                <p:nvPr/>
              </p:nvSpPr>
              <p:spPr bwMode="auto">
                <a:xfrm>
                  <a:off x="2202" y="2514"/>
                  <a:ext cx="192" cy="720"/>
                </a:xfrm>
                <a:prstGeom prst="rect">
                  <a:avLst/>
                </a:prstGeom>
                <a:pattFill prst="wdUpDiag">
                  <a:fgClr>
                    <a:srgbClr val="000000"/>
                  </a:fgClr>
                  <a:bgClr>
                    <a:schemeClr val="bg1"/>
                  </a:bgClr>
                </a:patt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5853" name="Text Box 29"/>
              <p:cNvSpPr txBox="1">
                <a:spLocks noChangeArrowheads="1"/>
              </p:cNvSpPr>
              <p:nvPr/>
            </p:nvSpPr>
            <p:spPr bwMode="auto">
              <a:xfrm>
                <a:off x="924" y="3556"/>
                <a:ext cx="825" cy="3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carpet</a:t>
                </a:r>
                <a:endParaRPr lang="de-DE"/>
              </a:p>
            </p:txBody>
          </p:sp>
        </p:grpSp>
        <p:sp>
          <p:nvSpPr>
            <p:cNvPr id="35850" name="Rectangle 33"/>
            <p:cNvSpPr>
              <a:spLocks noChangeArrowheads="1"/>
            </p:cNvSpPr>
            <p:nvPr/>
          </p:nvSpPr>
          <p:spPr bwMode="auto">
            <a:xfrm>
              <a:off x="3672" y="3540"/>
              <a:ext cx="198" cy="36"/>
            </a:xfrm>
            <a:prstGeom prst="rect">
              <a:avLst/>
            </a:prstGeom>
            <a:pattFill prst="dashDnDiag">
              <a:fgClr>
                <a:srgbClr val="000000"/>
              </a:fgClr>
              <a:bgClr>
                <a:schemeClr val="bg1"/>
              </a:bgClr>
            </a:pattFill>
            <a:ln w="25400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5851" name="Rectangle 34"/>
            <p:cNvSpPr>
              <a:spLocks noChangeArrowheads="1"/>
            </p:cNvSpPr>
            <p:nvPr/>
          </p:nvSpPr>
          <p:spPr bwMode="auto">
            <a:xfrm>
              <a:off x="4578" y="3540"/>
              <a:ext cx="198" cy="36"/>
            </a:xfrm>
            <a:prstGeom prst="rect">
              <a:avLst/>
            </a:prstGeom>
            <a:pattFill prst="dashDnDiag">
              <a:fgClr>
                <a:srgbClr val="000000"/>
              </a:fgClr>
              <a:bgClr>
                <a:schemeClr val="bg1"/>
              </a:bgClr>
            </a:pattFill>
            <a:ln w="25400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sp>
        <p:nvSpPr>
          <p:cNvPr id="1072164" name="Text Box 36"/>
          <p:cNvSpPr txBox="1">
            <a:spLocks noChangeArrowheads="1"/>
          </p:cNvSpPr>
          <p:nvPr/>
        </p:nvSpPr>
        <p:spPr bwMode="auto">
          <a:xfrm>
            <a:off x="833438" y="6026150"/>
            <a:ext cx="3435350" cy="4762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and many more …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216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Coordinate Systems</a:t>
            </a:r>
            <a:endParaRPr lang="de-DE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306513"/>
            <a:ext cx="8010525" cy="2979737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In general the configuration of a robot can be described by six parameters.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Three-dimensional cartesian coordinates plus three Euler angles pitch, roll, and tilt.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Throughout this section, we consider robots operating on a planar surface.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7588" y="3960813"/>
            <a:ext cx="4078287" cy="24225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36869" name="Rectangle 6"/>
          <p:cNvSpPr>
            <a:spLocks noChangeArrowheads="1"/>
          </p:cNvSpPr>
          <p:nvPr/>
        </p:nvSpPr>
        <p:spPr bwMode="auto">
          <a:xfrm>
            <a:off x="609600" y="3997325"/>
            <a:ext cx="4305300" cy="11874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sz="2400"/>
              <a:t>The state space of such systems is three-dimensional (x,y,</a:t>
            </a:r>
            <a:r>
              <a:rPr lang="en-US" sz="2400">
                <a:sym typeface="Symbol" pitchFamily="-109" charset="2"/>
              </a:rPr>
              <a:t></a:t>
            </a:r>
            <a:r>
              <a:rPr lang="en-US" sz="2400"/>
              <a:t>).</a:t>
            </a:r>
            <a:endParaRPr lang="de-DE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Typical Motion Models</a:t>
            </a:r>
            <a:endParaRPr lang="de-DE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37891" name="Rectangle 5"/>
          <p:cNvSpPr>
            <a:spLocks noGrp="1" noChangeArrowheads="1"/>
          </p:cNvSpPr>
          <p:nvPr>
            <p:ph idx="1"/>
          </p:nvPr>
        </p:nvSpPr>
        <p:spPr>
          <a:xfrm>
            <a:off x="611188" y="1306513"/>
            <a:ext cx="8410575" cy="5170487"/>
          </a:xfrm>
        </p:spPr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In practice, one often finds two types of motion models: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sz="2400" b="1">
                <a:solidFill>
                  <a:schemeClr val="folHlink"/>
                </a:solidFill>
              </a:rPr>
              <a:t>Odometry-based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sz="2400" b="1">
                <a:solidFill>
                  <a:schemeClr val="folHlink"/>
                </a:solidFill>
              </a:rPr>
              <a:t>Velocity-based</a:t>
            </a:r>
            <a:r>
              <a:rPr lang="en-US" sz="2400"/>
              <a:t> (</a:t>
            </a:r>
            <a:r>
              <a:rPr lang="en-US" sz="2400" b="1">
                <a:solidFill>
                  <a:schemeClr val="folHlink"/>
                </a:solidFill>
              </a:rPr>
              <a:t>dead reckoning</a:t>
            </a:r>
            <a:r>
              <a:rPr lang="en-US" sz="2400"/>
              <a:t>)</a:t>
            </a:r>
          </a:p>
          <a:p>
            <a:pPr eaLnBrk="1" hangingPunct="1">
              <a:spcBef>
                <a:spcPct val="40000"/>
              </a:spcBef>
            </a:pPr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Odometry-based models are used when systems are equipped with wheel encoders.</a:t>
            </a:r>
          </a:p>
          <a:p>
            <a:pPr eaLnBrk="1" hangingPunct="1">
              <a:spcBef>
                <a:spcPct val="40000"/>
              </a:spcBef>
            </a:pPr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Velocity-based models have to be applied when no wheel encoders are given. </a:t>
            </a:r>
          </a:p>
          <a:p>
            <a:pPr eaLnBrk="1" hangingPunct="1">
              <a:spcBef>
                <a:spcPct val="40000"/>
              </a:spcBef>
            </a:pPr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They calculate the new pose based on the velocities and the time elapsed.</a:t>
            </a:r>
            <a:endParaRPr lang="de-DE" sz="2800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14325"/>
            <a:ext cx="8424863" cy="64135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Example Wheel Encoders</a:t>
            </a:r>
            <a:endParaRPr lang="de-DE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77838" y="1087438"/>
            <a:ext cx="3467100" cy="449421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000">
                <a:ea typeface="ＭＳ Ｐゴシック" pitchFamily="-109" charset="-128"/>
                <a:cs typeface="ＭＳ Ｐゴシック" pitchFamily="-109" charset="-128"/>
              </a:rPr>
              <a:t>These modules require +5V and GND to power them, and provide a 0 to 5V output. They provide +5V output when they "see" white, and a 0V output when they "see" black. 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48100" y="1338263"/>
            <a:ext cx="5133975" cy="15954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075" y="3943350"/>
            <a:ext cx="4656138" cy="1911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5068888" y="3803650"/>
            <a:ext cx="3732212" cy="25304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sz="2000"/>
              <a:t>These disks are manufactured out of high quality laminated color plastic to offer a very crisp black to white transition. This enables a wheel encoder sensor to easily see the transitions. </a:t>
            </a: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2309813" y="6383338"/>
            <a:ext cx="4259262" cy="3127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Source: </a:t>
            </a:r>
            <a:r>
              <a:rPr lang="de-DE" sz="1600"/>
              <a:t>http://www.active-robots.com/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14325"/>
            <a:ext cx="8424863" cy="64135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Dead Reckoning</a:t>
            </a:r>
            <a:endParaRPr lang="de-DE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39939" name="Rectangle 8"/>
          <p:cNvSpPr>
            <a:spLocks noGrp="1" noChangeArrowheads="1"/>
          </p:cNvSpPr>
          <p:nvPr>
            <p:ph idx="1"/>
          </p:nvPr>
        </p:nvSpPr>
        <p:spPr>
          <a:xfrm>
            <a:off x="534988" y="1217613"/>
            <a:ext cx="8410575" cy="4799012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Derived from “deduced reckoning.”</a:t>
            </a:r>
          </a:p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Mathematical procedure for determining the present location of a vehicle.</a:t>
            </a:r>
          </a:p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Achieved by calculating the current pose of the vehicle based on its velocities and the time elapsed.</a:t>
            </a:r>
            <a:endParaRPr lang="de-DE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Odometry Model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800100" y="2463800"/>
            <a:ext cx="4546600" cy="2184400"/>
            <a:chOff x="376" y="1464"/>
            <a:chExt cx="2864" cy="1376"/>
          </a:xfrm>
        </p:grpSpPr>
        <p:sp>
          <p:nvSpPr>
            <p:cNvPr id="40985" name="Rectangle 35"/>
            <p:cNvSpPr>
              <a:spLocks noChangeArrowheads="1"/>
            </p:cNvSpPr>
            <p:nvPr/>
          </p:nvSpPr>
          <p:spPr bwMode="auto">
            <a:xfrm>
              <a:off x="376" y="1464"/>
              <a:ext cx="2864" cy="137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40970" name="Object 10"/>
            <p:cNvGraphicFramePr>
              <a:graphicFrameLocks noChangeAspect="1"/>
            </p:cNvGraphicFramePr>
            <p:nvPr/>
          </p:nvGraphicFramePr>
          <p:xfrm>
            <a:off x="519" y="1502"/>
            <a:ext cx="2479" cy="416"/>
          </p:xfrm>
          <a:graphic>
            <a:graphicData uri="http://schemas.openxmlformats.org/presentationml/2006/ole">
              <p:oleObj spid="_x0000_s40970" name="Equation" r:id="rId3" imgW="1663560" imgH="279360" progId="Equation.3">
                <p:embed/>
              </p:oleObj>
            </a:graphicData>
          </a:graphic>
        </p:graphicFrame>
        <p:graphicFrame>
          <p:nvGraphicFramePr>
            <p:cNvPr id="40971" name="Object 11"/>
            <p:cNvGraphicFramePr>
              <a:graphicFrameLocks noChangeAspect="1"/>
            </p:cNvGraphicFramePr>
            <p:nvPr/>
          </p:nvGraphicFramePr>
          <p:xfrm>
            <a:off x="519" y="1946"/>
            <a:ext cx="2611" cy="360"/>
          </p:xfrm>
          <a:graphic>
            <a:graphicData uri="http://schemas.openxmlformats.org/presentationml/2006/ole">
              <p:oleObj spid="_x0000_s40971" name="Equation" r:id="rId4" imgW="1752480" imgH="241200" progId="Equation.3">
                <p:embed/>
              </p:oleObj>
            </a:graphicData>
          </a:graphic>
        </p:graphicFrame>
        <p:graphicFrame>
          <p:nvGraphicFramePr>
            <p:cNvPr id="40972" name="Object 12"/>
            <p:cNvGraphicFramePr>
              <a:graphicFrameLocks noChangeAspect="1"/>
            </p:cNvGraphicFramePr>
            <p:nvPr/>
          </p:nvGraphicFramePr>
          <p:xfrm>
            <a:off x="519" y="2362"/>
            <a:ext cx="1703" cy="360"/>
          </p:xfrm>
          <a:graphic>
            <a:graphicData uri="http://schemas.openxmlformats.org/presentationml/2006/ole">
              <p:oleObj spid="_x0000_s40972" name="Equation" r:id="rId5" imgW="1143000" imgH="241200" progId="Equation.3">
                <p:embed/>
              </p:oleObj>
            </a:graphicData>
          </a:graphic>
        </p:graphicFrame>
      </p:grpSp>
      <p:sp>
        <p:nvSpPr>
          <p:cNvPr id="40975" name="Text Box 29"/>
          <p:cNvSpPr txBox="1">
            <a:spLocks noChangeArrowheads="1"/>
          </p:cNvSpPr>
          <p:nvPr/>
        </p:nvSpPr>
        <p:spPr bwMode="auto">
          <a:xfrm>
            <a:off x="466725" y="1260475"/>
            <a:ext cx="7499350" cy="9477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/>
              <a:t> Robot moves from             to            . </a:t>
            </a:r>
          </a:p>
          <a:p>
            <a:r>
              <a:rPr lang="en-US" sz="2400"/>
              <a:t> Odometry information                           . </a:t>
            </a:r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3748088" y="1241425"/>
          <a:ext cx="1063625" cy="542925"/>
        </p:xfrm>
        <a:graphic>
          <a:graphicData uri="http://schemas.openxmlformats.org/presentationml/2006/ole">
            <p:oleObj spid="_x0000_s40962" name="Equation" r:id="rId6" imgW="545760" imgH="279360" progId="Equation.3">
              <p:embed/>
            </p:oleObj>
          </a:graphicData>
        </a:graphic>
      </p:graphicFrame>
      <p:graphicFrame>
        <p:nvGraphicFramePr>
          <p:cNvPr id="40963" name="Object 3"/>
          <p:cNvGraphicFramePr>
            <a:graphicFrameLocks noChangeAspect="1"/>
          </p:cNvGraphicFramePr>
          <p:nvPr/>
        </p:nvGraphicFramePr>
        <p:xfrm>
          <a:off x="5211763" y="1241425"/>
          <a:ext cx="1262062" cy="542925"/>
        </p:xfrm>
        <a:graphic>
          <a:graphicData uri="http://schemas.openxmlformats.org/presentationml/2006/ole">
            <p:oleObj spid="_x0000_s40963" name="Equation" r:id="rId7" imgW="647640" imgH="279360" progId="Equation.3">
              <p:embed/>
            </p:oleObj>
          </a:graphicData>
        </a:graphic>
      </p:graphicFrame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4316413" y="1714500"/>
          <a:ext cx="2859087" cy="571500"/>
        </p:xfrm>
        <a:graphic>
          <a:graphicData uri="http://schemas.openxmlformats.org/presentationml/2006/ole">
            <p:oleObj spid="_x0000_s40964" name="Equation" r:id="rId8" imgW="1269720" imgH="253800" progId="Equation.3">
              <p:embed/>
            </p:oleObj>
          </a:graphicData>
        </a:graphic>
      </p:graphicFrame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2108200" y="3683000"/>
            <a:ext cx="6718300" cy="2298700"/>
            <a:chOff x="1328" y="2320"/>
            <a:chExt cx="4232" cy="1448"/>
          </a:xfrm>
        </p:grpSpPr>
        <p:grpSp>
          <p:nvGrpSpPr>
            <p:cNvPr id="40977" name="Group 37"/>
            <p:cNvGrpSpPr>
              <a:grpSpLocks/>
            </p:cNvGrpSpPr>
            <p:nvPr/>
          </p:nvGrpSpPr>
          <p:grpSpPr bwMode="auto">
            <a:xfrm>
              <a:off x="1328" y="2320"/>
              <a:ext cx="4232" cy="1448"/>
              <a:chOff x="1328" y="2320"/>
              <a:chExt cx="4232" cy="1448"/>
            </a:xfrm>
          </p:grpSpPr>
          <p:sp>
            <p:nvSpPr>
              <p:cNvPr id="40978" name="Line 21"/>
              <p:cNvSpPr>
                <a:spLocks noChangeShapeType="1"/>
              </p:cNvSpPr>
              <p:nvPr/>
            </p:nvSpPr>
            <p:spPr bwMode="auto">
              <a:xfrm flipV="1">
                <a:off x="4608" y="2320"/>
                <a:ext cx="536" cy="61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979" name="Line 20"/>
              <p:cNvSpPr>
                <a:spLocks noChangeShapeType="1"/>
              </p:cNvSpPr>
              <p:nvPr/>
            </p:nvSpPr>
            <p:spPr bwMode="auto">
              <a:xfrm>
                <a:off x="1704" y="3456"/>
                <a:ext cx="928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980" name="Oval 13"/>
              <p:cNvSpPr>
                <a:spLocks noChangeArrowheads="1"/>
              </p:cNvSpPr>
              <p:nvPr/>
            </p:nvSpPr>
            <p:spPr bwMode="auto">
              <a:xfrm>
                <a:off x="1328" y="3112"/>
                <a:ext cx="680" cy="656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981" name="Line 16"/>
              <p:cNvSpPr>
                <a:spLocks noChangeShapeType="1"/>
              </p:cNvSpPr>
              <p:nvPr/>
            </p:nvSpPr>
            <p:spPr bwMode="auto">
              <a:xfrm>
                <a:off x="1680" y="3440"/>
                <a:ext cx="320" cy="88"/>
              </a:xfrm>
              <a:prstGeom prst="line">
                <a:avLst/>
              </a:prstGeom>
              <a:noFill/>
              <a:ln w="5080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982" name="Oval 17"/>
              <p:cNvSpPr>
                <a:spLocks noChangeArrowheads="1"/>
              </p:cNvSpPr>
              <p:nvPr/>
            </p:nvSpPr>
            <p:spPr bwMode="auto">
              <a:xfrm>
                <a:off x="4240" y="2616"/>
                <a:ext cx="680" cy="656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983" name="Line 18"/>
              <p:cNvSpPr>
                <a:spLocks noChangeShapeType="1"/>
              </p:cNvSpPr>
              <p:nvPr/>
            </p:nvSpPr>
            <p:spPr bwMode="auto">
              <a:xfrm flipV="1">
                <a:off x="4592" y="2704"/>
                <a:ext cx="216" cy="240"/>
              </a:xfrm>
              <a:prstGeom prst="line">
                <a:avLst/>
              </a:prstGeom>
              <a:noFill/>
              <a:ln w="50800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984" name="Line 19"/>
              <p:cNvSpPr>
                <a:spLocks noChangeShapeType="1"/>
              </p:cNvSpPr>
              <p:nvPr/>
            </p:nvSpPr>
            <p:spPr bwMode="auto">
              <a:xfrm flipV="1">
                <a:off x="1696" y="2784"/>
                <a:ext cx="3864" cy="65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graphicFrame>
            <p:nvGraphicFramePr>
              <p:cNvPr id="40967" name="Object 7"/>
              <p:cNvGraphicFramePr>
                <a:graphicFrameLocks noChangeAspect="1"/>
              </p:cNvGraphicFramePr>
              <p:nvPr/>
            </p:nvGraphicFramePr>
            <p:xfrm>
              <a:off x="3196" y="3132"/>
              <a:ext cx="473" cy="340"/>
            </p:xfrm>
            <a:graphic>
              <a:graphicData uri="http://schemas.openxmlformats.org/presentationml/2006/ole">
                <p:oleObj spid="_x0000_s40967" name="Equation" r:id="rId9" imgW="317160" imgH="228600" progId="Equation.3">
                  <p:embed/>
                </p:oleObj>
              </a:graphicData>
            </a:graphic>
          </p:graphicFrame>
          <p:graphicFrame>
            <p:nvGraphicFramePr>
              <p:cNvPr id="40968" name="Object 8"/>
              <p:cNvGraphicFramePr>
                <a:graphicFrameLocks noChangeAspect="1"/>
              </p:cNvGraphicFramePr>
              <p:nvPr/>
            </p:nvGraphicFramePr>
            <p:xfrm>
              <a:off x="2184" y="3292"/>
              <a:ext cx="416" cy="340"/>
            </p:xfrm>
            <a:graphic>
              <a:graphicData uri="http://schemas.openxmlformats.org/presentationml/2006/ole">
                <p:oleObj spid="_x0000_s40968" name="Equation" r:id="rId10" imgW="279360" imgH="228600" progId="Equation.3">
                  <p:embed/>
                </p:oleObj>
              </a:graphicData>
            </a:graphic>
          </p:graphicFrame>
          <p:graphicFrame>
            <p:nvGraphicFramePr>
              <p:cNvPr id="40969" name="Object 9"/>
              <p:cNvGraphicFramePr>
                <a:graphicFrameLocks noChangeAspect="1"/>
              </p:cNvGraphicFramePr>
              <p:nvPr/>
            </p:nvGraphicFramePr>
            <p:xfrm>
              <a:off x="4951" y="2500"/>
              <a:ext cx="435" cy="340"/>
            </p:xfrm>
            <a:graphic>
              <a:graphicData uri="http://schemas.openxmlformats.org/presentationml/2006/ole">
                <p:oleObj spid="_x0000_s40969" name="Equation" r:id="rId11" imgW="291960" imgH="228600" progId="Equation.3">
                  <p:embed/>
                </p:oleObj>
              </a:graphicData>
            </a:graphic>
          </p:graphicFrame>
        </p:grpSp>
        <p:graphicFrame>
          <p:nvGraphicFramePr>
            <p:cNvPr id="40965" name="Object 5"/>
            <p:cNvGraphicFramePr>
              <a:graphicFrameLocks noChangeAspect="1"/>
            </p:cNvGraphicFramePr>
            <p:nvPr/>
          </p:nvGraphicFramePr>
          <p:xfrm>
            <a:off x="1385" y="3238"/>
            <a:ext cx="406" cy="207"/>
          </p:xfrm>
          <a:graphic>
            <a:graphicData uri="http://schemas.openxmlformats.org/presentationml/2006/ole">
              <p:oleObj spid="_x0000_s40965" name="Equation" r:id="rId12" imgW="545760" imgH="279360" progId="Equation.3">
                <p:embed/>
              </p:oleObj>
            </a:graphicData>
          </a:graphic>
        </p:graphicFrame>
        <p:graphicFrame>
          <p:nvGraphicFramePr>
            <p:cNvPr id="40966" name="Object 6"/>
            <p:cNvGraphicFramePr>
              <a:graphicFrameLocks noChangeAspect="1"/>
            </p:cNvGraphicFramePr>
            <p:nvPr/>
          </p:nvGraphicFramePr>
          <p:xfrm>
            <a:off x="4363" y="2982"/>
            <a:ext cx="497" cy="214"/>
          </p:xfrm>
          <a:graphic>
            <a:graphicData uri="http://schemas.openxmlformats.org/presentationml/2006/ole">
              <p:oleObj spid="_x0000_s40966" name="Equation" r:id="rId13" imgW="647640" imgH="279360" progId="Equation.3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The atan2 Function</a:t>
            </a:r>
          </a:p>
        </p:txBody>
      </p:sp>
      <p:sp>
        <p:nvSpPr>
          <p:cNvPr id="41987" name="Text Box 8"/>
          <p:cNvSpPr txBox="1">
            <a:spLocks noChangeArrowheads="1"/>
          </p:cNvSpPr>
          <p:nvPr/>
        </p:nvSpPr>
        <p:spPr bwMode="auto">
          <a:xfrm>
            <a:off x="466725" y="1260475"/>
            <a:ext cx="8045450" cy="8604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/>
            <a:r>
              <a:rPr lang="en-US"/>
              <a:t>Extends the inverse tangent and correctly copes with the signs of x and y.</a:t>
            </a:r>
          </a:p>
        </p:txBody>
      </p:sp>
      <p:pic>
        <p:nvPicPr>
          <p:cNvPr id="41988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38200" y="2781300"/>
            <a:ext cx="8026400" cy="1303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1035"/>
          <p:cNvSpPr>
            <a:spLocks noChangeArrowheads="1"/>
          </p:cNvSpPr>
          <p:nvPr/>
        </p:nvSpPr>
        <p:spPr bwMode="auto">
          <a:xfrm>
            <a:off x="1905000" y="2781300"/>
            <a:ext cx="5422900" cy="26797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301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Noise Model for Odometry</a:t>
            </a:r>
          </a:p>
        </p:txBody>
      </p:sp>
      <p:sp>
        <p:nvSpPr>
          <p:cNvPr id="43015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The measured motion is given by the true motion corrupted with noise.</a:t>
            </a: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2308225" y="2986088"/>
          <a:ext cx="3976688" cy="666750"/>
        </p:xfrm>
        <a:graphic>
          <a:graphicData uri="http://schemas.openxmlformats.org/presentationml/2006/ole">
            <p:oleObj spid="_x0000_s43010" name="Equation" r:id="rId3" imgW="1587240" imgH="266400" progId="Equation.3">
              <p:embed/>
            </p:oleObj>
          </a:graphicData>
        </a:graphic>
      </p:graphicFrame>
      <p:graphicFrame>
        <p:nvGraphicFramePr>
          <p:cNvPr id="43011" name="Object 3"/>
          <p:cNvGraphicFramePr>
            <a:graphicFrameLocks noChangeAspect="1"/>
          </p:cNvGraphicFramePr>
          <p:nvPr/>
        </p:nvGraphicFramePr>
        <p:xfrm>
          <a:off x="2308225" y="4433888"/>
          <a:ext cx="4103688" cy="666750"/>
        </p:xfrm>
        <a:graphic>
          <a:graphicData uri="http://schemas.openxmlformats.org/presentationml/2006/ole">
            <p:oleObj spid="_x0000_s43011" name="Equation" r:id="rId4" imgW="1638000" imgH="266400" progId="Equation.3">
              <p:embed/>
            </p:oleObj>
          </a:graphicData>
        </a:graphic>
      </p:graphicFrame>
      <p:graphicFrame>
        <p:nvGraphicFramePr>
          <p:cNvPr id="43012" name="Object 4"/>
          <p:cNvGraphicFramePr>
            <a:graphicFrameLocks noChangeAspect="1"/>
          </p:cNvGraphicFramePr>
          <p:nvPr/>
        </p:nvGraphicFramePr>
        <p:xfrm>
          <a:off x="2308225" y="3684588"/>
          <a:ext cx="4799013" cy="665162"/>
        </p:xfrm>
        <a:graphic>
          <a:graphicData uri="http://schemas.openxmlformats.org/presentationml/2006/ole">
            <p:oleObj spid="_x0000_s43012" name="Equation" r:id="rId5" imgW="1917360" imgH="266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09600" y="60325"/>
            <a:ext cx="8424863" cy="1190625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Typical Distributions for Probabilistic Motion Models</a:t>
            </a:r>
          </a:p>
        </p:txBody>
      </p:sp>
      <p:pic>
        <p:nvPicPr>
          <p:cNvPr id="44037" name="Picture 1028" descr="triang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9213" y="2347913"/>
            <a:ext cx="3671887" cy="235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8" name="Picture 1029" descr="norm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813" y="2339975"/>
            <a:ext cx="3614737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1168400" y="5153025"/>
          <a:ext cx="2597150" cy="939800"/>
        </p:xfrm>
        <a:graphic>
          <a:graphicData uri="http://schemas.openxmlformats.org/presentationml/2006/ole">
            <p:oleObj spid="_x0000_s44034" name="Equation" r:id="rId5" imgW="1371600" imgH="495000" progId="Equation.3">
              <p:embed/>
            </p:oleObj>
          </a:graphicData>
        </a:graphic>
      </p:graphicFrame>
      <p:graphicFrame>
        <p:nvGraphicFramePr>
          <p:cNvPr id="44035" name="Object 3"/>
          <p:cNvGraphicFramePr>
            <a:graphicFrameLocks noChangeAspect="1"/>
          </p:cNvGraphicFramePr>
          <p:nvPr/>
        </p:nvGraphicFramePr>
        <p:xfrm>
          <a:off x="5472113" y="4948238"/>
          <a:ext cx="2984500" cy="1347787"/>
        </p:xfrm>
        <a:graphic>
          <a:graphicData uri="http://schemas.openxmlformats.org/presentationml/2006/ole">
            <p:oleObj spid="_x0000_s44035" name="Equation" r:id="rId6" imgW="1574640" imgH="711000" progId="Equation.3">
              <p:embed/>
            </p:oleObj>
          </a:graphicData>
        </a:graphic>
      </p:graphicFrame>
      <p:sp>
        <p:nvSpPr>
          <p:cNvPr id="44039" name="Text Box 1032"/>
          <p:cNvSpPr txBox="1">
            <a:spLocks noChangeArrowheads="1"/>
          </p:cNvSpPr>
          <p:nvPr/>
        </p:nvSpPr>
        <p:spPr bwMode="auto">
          <a:xfrm>
            <a:off x="896938" y="1554163"/>
            <a:ext cx="3136900" cy="4206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Normal distribution</a:t>
            </a:r>
          </a:p>
        </p:txBody>
      </p:sp>
      <p:sp>
        <p:nvSpPr>
          <p:cNvPr id="44040" name="Text Box 1033"/>
          <p:cNvSpPr txBox="1">
            <a:spLocks noChangeArrowheads="1"/>
          </p:cNvSpPr>
          <p:nvPr/>
        </p:nvSpPr>
        <p:spPr bwMode="auto">
          <a:xfrm>
            <a:off x="5170488" y="1554163"/>
            <a:ext cx="3587750" cy="4206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Triangular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98425"/>
            <a:ext cx="8424863" cy="1190625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Calculating the Probability (zero-centered)</a:t>
            </a:r>
            <a:endParaRPr lang="de-DE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585913"/>
            <a:ext cx="8410575" cy="4799012"/>
          </a:xfrm>
        </p:spPr>
        <p:txBody>
          <a:bodyPr/>
          <a:lstStyle/>
          <a:p>
            <a:pPr eaLnBrk="1" hangingPunct="1"/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For a normal distribution</a:t>
            </a:r>
          </a:p>
          <a:p>
            <a:pPr eaLnBrk="1" hangingPunct="1"/>
            <a:endParaRPr lang="en-US" sz="28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/>
            <a:endParaRPr lang="en-US" sz="28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/>
            <a:endParaRPr lang="en-US" sz="28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/>
            <a:endParaRPr lang="en-US" sz="28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/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For a triangular distribution</a:t>
            </a:r>
            <a:endParaRPr lang="de-DE" sz="2800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45060" name="Rectangle 5"/>
          <p:cNvSpPr>
            <a:spLocks noChangeArrowheads="1"/>
          </p:cNvSpPr>
          <p:nvPr/>
        </p:nvSpPr>
        <p:spPr bwMode="auto">
          <a:xfrm>
            <a:off x="1068388" y="2335213"/>
            <a:ext cx="6708775" cy="15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2000">
                <a:solidFill>
                  <a:schemeClr val="folHlink"/>
                </a:solidFill>
              </a:rPr>
              <a:t>Algorithm prob_normal_distribution</a:t>
            </a:r>
            <a:r>
              <a:rPr lang="en-US" sz="2000"/>
              <a:t>(</a:t>
            </a:r>
            <a:r>
              <a:rPr lang="en-US" sz="2000" i="1">
                <a:latin typeface="Times New Roman" pitchFamily="-109" charset="0"/>
              </a:rPr>
              <a:t>a,b</a:t>
            </a:r>
            <a:r>
              <a:rPr lang="en-US" sz="2000"/>
              <a:t>):</a:t>
            </a:r>
            <a:br>
              <a:rPr lang="en-US" sz="2000"/>
            </a:br>
            <a:r>
              <a:rPr lang="en-US" sz="2000"/>
              <a:t> </a:t>
            </a:r>
          </a:p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2000">
                <a:solidFill>
                  <a:schemeClr val="folHlink"/>
                </a:solidFill>
              </a:rPr>
              <a:t>return  </a:t>
            </a:r>
          </a:p>
        </p:txBody>
      </p:sp>
      <p:sp>
        <p:nvSpPr>
          <p:cNvPr id="45061" name="Rectangle 7"/>
          <p:cNvSpPr>
            <a:spLocks noChangeArrowheads="1"/>
          </p:cNvSpPr>
          <p:nvPr/>
        </p:nvSpPr>
        <p:spPr bwMode="auto">
          <a:xfrm>
            <a:off x="1055688" y="4989513"/>
            <a:ext cx="7496175" cy="15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2000">
                <a:solidFill>
                  <a:schemeClr val="folHlink"/>
                </a:solidFill>
              </a:rPr>
              <a:t>Algorithm prob_triangular_distribution</a:t>
            </a:r>
            <a:r>
              <a:rPr lang="en-US" sz="2000"/>
              <a:t>(</a:t>
            </a:r>
            <a:r>
              <a:rPr lang="en-US" sz="2000" i="1">
                <a:latin typeface="Times New Roman" pitchFamily="-109" charset="0"/>
              </a:rPr>
              <a:t>a,b</a:t>
            </a:r>
            <a:r>
              <a:rPr lang="en-US" sz="2000"/>
              <a:t>):</a:t>
            </a:r>
            <a:br>
              <a:rPr lang="en-US" sz="2000"/>
            </a:br>
            <a:r>
              <a:rPr lang="en-US" sz="2000"/>
              <a:t> </a:t>
            </a:r>
          </a:p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2000">
                <a:solidFill>
                  <a:schemeClr val="folHlink"/>
                </a:solidFill>
              </a:rPr>
              <a:t>return  </a:t>
            </a:r>
          </a:p>
        </p:txBody>
      </p:sp>
      <p:pic>
        <p:nvPicPr>
          <p:cNvPr id="45062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836863" y="3019425"/>
            <a:ext cx="2828925" cy="768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45063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2838450" y="5681663"/>
            <a:ext cx="2914650" cy="7540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736600" y="4965700"/>
            <a:ext cx="7810500" cy="7366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1130300" y="5030788"/>
          <a:ext cx="6988175" cy="646112"/>
        </p:xfrm>
        <a:graphic>
          <a:graphicData uri="http://schemas.openxmlformats.org/presentationml/2006/ole">
            <p:oleObj spid="_x0000_s17410" name="Equation" r:id="rId3" imgW="3022560" imgH="279360" progId="Equation.3">
              <p:embed/>
            </p:oleObj>
          </a:graphicData>
        </a:graphic>
      </p:graphicFrame>
      <p:sp>
        <p:nvSpPr>
          <p:cNvPr id="17412" name="Down Arrow 6"/>
          <p:cNvSpPr>
            <a:spLocks noChangeArrowheads="1"/>
          </p:cNvSpPr>
          <p:nvPr/>
        </p:nvSpPr>
        <p:spPr bwMode="auto">
          <a:xfrm>
            <a:off x="4894263" y="2913063"/>
            <a:ext cx="914400" cy="1709737"/>
          </a:xfrm>
          <a:prstGeom prst="downArrow">
            <a:avLst>
              <a:gd name="adj1" fmla="val 50000"/>
              <a:gd name="adj2" fmla="val 4998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</a:pPr>
            <a:endParaRPr lang="en-US" b="1"/>
          </a:p>
        </p:txBody>
      </p:sp>
      <p:sp>
        <p:nvSpPr>
          <p:cNvPr id="17413" name="TextBox 7"/>
          <p:cNvSpPr txBox="1">
            <a:spLocks noChangeArrowheads="1"/>
          </p:cNvSpPr>
          <p:nvPr/>
        </p:nvSpPr>
        <p:spPr bwMode="auto">
          <a:xfrm>
            <a:off x="4589463" y="2151063"/>
            <a:ext cx="130175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Action</a:t>
            </a:r>
          </a:p>
        </p:txBody>
      </p:sp>
      <p:sp>
        <p:nvSpPr>
          <p:cNvPr id="17414" name="Down Arrow 8"/>
          <p:cNvSpPr>
            <a:spLocks noChangeArrowheads="1"/>
          </p:cNvSpPr>
          <p:nvPr/>
        </p:nvSpPr>
        <p:spPr bwMode="auto">
          <a:xfrm>
            <a:off x="3030538" y="2913063"/>
            <a:ext cx="914400" cy="1709737"/>
          </a:xfrm>
          <a:prstGeom prst="downArrow">
            <a:avLst>
              <a:gd name="adj1" fmla="val 50000"/>
              <a:gd name="adj2" fmla="val 4998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</a:pPr>
            <a:endParaRPr lang="en-US" b="1"/>
          </a:p>
        </p:txBody>
      </p:sp>
      <p:sp>
        <p:nvSpPr>
          <p:cNvPr id="17415" name="TextBox 9"/>
          <p:cNvSpPr txBox="1">
            <a:spLocks noChangeArrowheads="1"/>
          </p:cNvSpPr>
          <p:nvPr/>
        </p:nvSpPr>
        <p:spPr bwMode="auto">
          <a:xfrm>
            <a:off x="2692400" y="2151063"/>
            <a:ext cx="1608138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Sensing</a:t>
            </a:r>
          </a:p>
        </p:txBody>
      </p:sp>
      <p:sp>
        <p:nvSpPr>
          <p:cNvPr id="17416" name="Oval 11"/>
          <p:cNvSpPr>
            <a:spLocks noChangeArrowheads="1"/>
          </p:cNvSpPr>
          <p:nvPr/>
        </p:nvSpPr>
        <p:spPr bwMode="auto">
          <a:xfrm>
            <a:off x="4267200" y="4640263"/>
            <a:ext cx="1930400" cy="12525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  <a:buFontTx/>
              <a:buChar char="•"/>
            </a:pPr>
            <a:endParaRPr lang="en-US" b="1"/>
          </a:p>
        </p:txBody>
      </p:sp>
      <p:sp>
        <p:nvSpPr>
          <p:cNvPr id="17417" name="Oval 12"/>
          <p:cNvSpPr>
            <a:spLocks noChangeArrowheads="1"/>
          </p:cNvSpPr>
          <p:nvPr/>
        </p:nvSpPr>
        <p:spPr bwMode="auto">
          <a:xfrm>
            <a:off x="2725738" y="4640263"/>
            <a:ext cx="1389062" cy="12525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  <a:buFontTx/>
              <a:buChar char="•"/>
            </a:pPr>
            <a:endParaRPr lang="en-US" b="1"/>
          </a:p>
        </p:txBody>
      </p:sp>
      <p:sp>
        <p:nvSpPr>
          <p:cNvPr id="17418" name="Title 1"/>
          <p:cNvSpPr txBox="1">
            <a:spLocks/>
          </p:cNvSpPr>
          <p:nvPr/>
        </p:nvSpPr>
        <p:spPr bwMode="auto">
          <a:xfrm>
            <a:off x="355600" y="312738"/>
            <a:ext cx="84248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sz="3600" b="1">
                <a:solidFill>
                  <a:schemeClr val="hlink"/>
                </a:solidFill>
                <a:ea typeface="ＭＳ Ｐゴシック" pitchFamily="-109" charset="-128"/>
                <a:cs typeface="ＭＳ Ｐゴシック" pitchFamily="-109" charset="-128"/>
              </a:rPr>
              <a:t>Bayes Filters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0325"/>
            <a:ext cx="8424863" cy="1190625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Calculating the Posterior </a:t>
            </a:r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Given x, x’, and u</a:t>
            </a:r>
            <a:endParaRPr lang="de-DE">
              <a:ea typeface="ＭＳ Ｐゴシック" pitchFamily="-109" charset="-128"/>
              <a:cs typeface="ＭＳ Ｐゴシック" pitchFamily="-109" charset="-128"/>
            </a:endParaRPr>
          </a:p>
        </p:txBody>
      </p:sp>
      <p:grpSp>
        <p:nvGrpSpPr>
          <p:cNvPr id="46092" name="Group 22"/>
          <p:cNvGrpSpPr>
            <a:grpSpLocks/>
          </p:cNvGrpSpPr>
          <p:nvPr/>
        </p:nvGrpSpPr>
        <p:grpSpPr bwMode="auto">
          <a:xfrm>
            <a:off x="1428750" y="1800225"/>
            <a:ext cx="6040438" cy="3908425"/>
            <a:chOff x="860" y="1262"/>
            <a:chExt cx="3741" cy="2334"/>
          </a:xfrm>
        </p:grpSpPr>
        <p:graphicFrame>
          <p:nvGraphicFramePr>
            <p:cNvPr id="46082" name="Object 2"/>
            <p:cNvGraphicFramePr>
              <a:graphicFrameLocks noChangeAspect="1"/>
            </p:cNvGraphicFramePr>
            <p:nvPr/>
          </p:nvGraphicFramePr>
          <p:xfrm>
            <a:off x="888" y="1262"/>
            <a:ext cx="1993" cy="329"/>
          </p:xfrm>
          <a:graphic>
            <a:graphicData uri="http://schemas.openxmlformats.org/presentationml/2006/ole">
              <p:oleObj spid="_x0000_s46082" name="Equation" r:id="rId3" imgW="1663560" imgH="279360" progId="Equation.3">
                <p:embed/>
              </p:oleObj>
            </a:graphicData>
          </a:graphic>
        </p:graphicFrame>
        <p:graphicFrame>
          <p:nvGraphicFramePr>
            <p:cNvPr id="46083" name="Object 3"/>
            <p:cNvGraphicFramePr>
              <a:graphicFrameLocks noChangeAspect="1"/>
            </p:cNvGraphicFramePr>
            <p:nvPr/>
          </p:nvGraphicFramePr>
          <p:xfrm>
            <a:off x="882" y="1537"/>
            <a:ext cx="2099" cy="285"/>
          </p:xfrm>
          <a:graphic>
            <a:graphicData uri="http://schemas.openxmlformats.org/presentationml/2006/ole">
              <p:oleObj spid="_x0000_s46083" name="Equation" r:id="rId4" imgW="1752480" imgH="241200" progId="Equation.3">
                <p:embed/>
              </p:oleObj>
            </a:graphicData>
          </a:graphic>
        </p:graphicFrame>
        <p:graphicFrame>
          <p:nvGraphicFramePr>
            <p:cNvPr id="46084" name="Object 4"/>
            <p:cNvGraphicFramePr>
              <a:graphicFrameLocks noChangeAspect="1"/>
            </p:cNvGraphicFramePr>
            <p:nvPr/>
          </p:nvGraphicFramePr>
          <p:xfrm>
            <a:off x="875" y="1765"/>
            <a:ext cx="1369" cy="285"/>
          </p:xfrm>
          <a:graphic>
            <a:graphicData uri="http://schemas.openxmlformats.org/presentationml/2006/ole">
              <p:oleObj spid="_x0000_s46084" name="Equation" r:id="rId5" imgW="1143000" imgH="241200" progId="Equation.3">
                <p:embed/>
              </p:oleObj>
            </a:graphicData>
          </a:graphic>
        </p:graphicFrame>
        <p:graphicFrame>
          <p:nvGraphicFramePr>
            <p:cNvPr id="46085" name="Object 5"/>
            <p:cNvGraphicFramePr>
              <a:graphicFrameLocks noChangeAspect="1"/>
            </p:cNvGraphicFramePr>
            <p:nvPr/>
          </p:nvGraphicFramePr>
          <p:xfrm>
            <a:off x="878" y="2022"/>
            <a:ext cx="1962" cy="329"/>
          </p:xfrm>
          <a:graphic>
            <a:graphicData uri="http://schemas.openxmlformats.org/presentationml/2006/ole">
              <p:oleObj spid="_x0000_s46085" name="Equation" r:id="rId6" imgW="1638000" imgH="279360" progId="Equation.3">
                <p:embed/>
              </p:oleObj>
            </a:graphicData>
          </a:graphic>
        </p:graphicFrame>
        <p:graphicFrame>
          <p:nvGraphicFramePr>
            <p:cNvPr id="46086" name="Object 6"/>
            <p:cNvGraphicFramePr>
              <a:graphicFrameLocks noChangeAspect="1"/>
            </p:cNvGraphicFramePr>
            <p:nvPr/>
          </p:nvGraphicFramePr>
          <p:xfrm>
            <a:off x="878" y="2296"/>
            <a:ext cx="2068" cy="300"/>
          </p:xfrm>
          <a:graphic>
            <a:graphicData uri="http://schemas.openxmlformats.org/presentationml/2006/ole">
              <p:oleObj spid="_x0000_s46086" name="Equation" r:id="rId7" imgW="1726920" imgH="253800" progId="Equation.3">
                <p:embed/>
              </p:oleObj>
            </a:graphicData>
          </a:graphic>
        </p:graphicFrame>
        <p:graphicFrame>
          <p:nvGraphicFramePr>
            <p:cNvPr id="46087" name="Object 7"/>
            <p:cNvGraphicFramePr>
              <a:graphicFrameLocks noChangeAspect="1"/>
            </p:cNvGraphicFramePr>
            <p:nvPr/>
          </p:nvGraphicFramePr>
          <p:xfrm>
            <a:off x="878" y="2530"/>
            <a:ext cx="1324" cy="300"/>
          </p:xfrm>
          <a:graphic>
            <a:graphicData uri="http://schemas.openxmlformats.org/presentationml/2006/ole">
              <p:oleObj spid="_x0000_s46087" name="Equation" r:id="rId8" imgW="1104840" imgH="253800" progId="Equation.3">
                <p:embed/>
              </p:oleObj>
            </a:graphicData>
          </a:graphic>
        </p:graphicFrame>
        <p:graphicFrame>
          <p:nvGraphicFramePr>
            <p:cNvPr id="46088" name="Object 8"/>
            <p:cNvGraphicFramePr>
              <a:graphicFrameLocks noChangeAspect="1"/>
            </p:cNvGraphicFramePr>
            <p:nvPr/>
          </p:nvGraphicFramePr>
          <p:xfrm>
            <a:off x="871" y="2796"/>
            <a:ext cx="2920" cy="300"/>
          </p:xfrm>
          <a:graphic>
            <a:graphicData uri="http://schemas.openxmlformats.org/presentationml/2006/ole">
              <p:oleObj spid="_x0000_s46088" name="Equation" r:id="rId9" imgW="2438280" imgH="253800" progId="Equation.3">
                <p:embed/>
              </p:oleObj>
            </a:graphicData>
          </a:graphic>
        </p:graphicFrame>
        <p:graphicFrame>
          <p:nvGraphicFramePr>
            <p:cNvPr id="46089" name="Object 9"/>
            <p:cNvGraphicFramePr>
              <a:graphicFrameLocks noChangeAspect="1"/>
            </p:cNvGraphicFramePr>
            <p:nvPr/>
          </p:nvGraphicFramePr>
          <p:xfrm>
            <a:off x="860" y="3040"/>
            <a:ext cx="3741" cy="300"/>
          </p:xfrm>
          <a:graphic>
            <a:graphicData uri="http://schemas.openxmlformats.org/presentationml/2006/ole">
              <p:oleObj spid="_x0000_s46089" name="Equation" r:id="rId10" imgW="3124080" imgH="253800" progId="Equation.3">
                <p:embed/>
              </p:oleObj>
            </a:graphicData>
          </a:graphic>
        </p:graphicFrame>
        <p:graphicFrame>
          <p:nvGraphicFramePr>
            <p:cNvPr id="46090" name="Object 10"/>
            <p:cNvGraphicFramePr>
              <a:graphicFrameLocks noChangeAspect="1"/>
            </p:cNvGraphicFramePr>
            <p:nvPr/>
          </p:nvGraphicFramePr>
          <p:xfrm>
            <a:off x="866" y="3296"/>
            <a:ext cx="2996" cy="300"/>
          </p:xfrm>
          <a:graphic>
            <a:graphicData uri="http://schemas.openxmlformats.org/presentationml/2006/ole">
              <p:oleObj spid="_x0000_s46090" name="Equation" r:id="rId11" imgW="2501640" imgH="253800" progId="Equation.3">
                <p:embed/>
              </p:oleObj>
            </a:graphicData>
          </a:graphic>
        </p:graphicFrame>
      </p:grpSp>
      <p:sp>
        <p:nvSpPr>
          <p:cNvPr id="46093" name="Rectangle 20"/>
          <p:cNvSpPr>
            <a:spLocks noChangeArrowheads="1"/>
          </p:cNvSpPr>
          <p:nvPr/>
        </p:nvSpPr>
        <p:spPr bwMode="auto">
          <a:xfrm>
            <a:off x="738188" y="1420813"/>
            <a:ext cx="7839075" cy="15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1600">
                <a:solidFill>
                  <a:schemeClr val="folHlink"/>
                </a:solidFill>
              </a:rPr>
              <a:t>Algorithm motion_model_odometry(x,x’,u)</a:t>
            </a:r>
            <a:endParaRPr lang="en-US" sz="1600"/>
          </a:p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1600"/>
              <a:t> </a:t>
            </a:r>
          </a:p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1600"/>
              <a:t> </a:t>
            </a:r>
          </a:p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1600"/>
              <a:t> </a:t>
            </a:r>
          </a:p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1600"/>
              <a:t> </a:t>
            </a:r>
          </a:p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1600"/>
              <a:t> </a:t>
            </a:r>
          </a:p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1600"/>
              <a:t> </a:t>
            </a:r>
          </a:p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1600"/>
              <a:t> </a:t>
            </a:r>
          </a:p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1600"/>
              <a:t> </a:t>
            </a:r>
          </a:p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1600"/>
              <a:t> </a:t>
            </a:r>
          </a:p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1600">
                <a:solidFill>
                  <a:schemeClr val="folHlink"/>
                </a:solidFill>
              </a:rPr>
              <a:t>return  </a:t>
            </a:r>
            <a:r>
              <a:rPr lang="en-US" sz="1800" i="1">
                <a:latin typeface="Times New Roman" pitchFamily="-109" charset="0"/>
              </a:rPr>
              <a:t>p</a:t>
            </a:r>
            <a:r>
              <a:rPr lang="en-US" sz="1800" i="1" baseline="-25000">
                <a:latin typeface="Times New Roman" pitchFamily="-109" charset="0"/>
              </a:rPr>
              <a:t>1</a:t>
            </a:r>
            <a:r>
              <a:rPr lang="en-US" sz="1800" i="1">
                <a:latin typeface="Times New Roman" pitchFamily="-109" charset="0"/>
              </a:rPr>
              <a:t> · p</a:t>
            </a:r>
            <a:r>
              <a:rPr lang="en-US" sz="1800" i="1" baseline="-25000">
                <a:latin typeface="Times New Roman" pitchFamily="-109" charset="0"/>
              </a:rPr>
              <a:t>2</a:t>
            </a:r>
            <a:r>
              <a:rPr lang="en-US" sz="1800" i="1">
                <a:latin typeface="Times New Roman" pitchFamily="-109" charset="0"/>
              </a:rPr>
              <a:t> · p</a:t>
            </a:r>
            <a:r>
              <a:rPr lang="en-US" sz="1800" i="1" baseline="-25000">
                <a:latin typeface="Times New Roman" pitchFamily="-109" charset="0"/>
              </a:rPr>
              <a:t>3</a:t>
            </a:r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5180013" y="2211388"/>
            <a:ext cx="3692525" cy="546100"/>
            <a:chOff x="3263" y="1393"/>
            <a:chExt cx="2326" cy="344"/>
          </a:xfrm>
        </p:grpSpPr>
        <p:sp>
          <p:nvSpPr>
            <p:cNvPr id="46100" name="Text Box 23"/>
            <p:cNvSpPr txBox="1">
              <a:spLocks noChangeArrowheads="1"/>
            </p:cNvSpPr>
            <p:nvPr/>
          </p:nvSpPr>
          <p:spPr bwMode="auto">
            <a:xfrm>
              <a:off x="3829" y="1428"/>
              <a:ext cx="1760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odometry values (u)</a:t>
              </a:r>
              <a:endParaRPr lang="de-DE" sz="2000"/>
            </a:p>
          </p:txBody>
        </p:sp>
        <p:sp>
          <p:nvSpPr>
            <p:cNvPr id="46101" name="Line 25"/>
            <p:cNvSpPr>
              <a:spLocks noChangeShapeType="1"/>
            </p:cNvSpPr>
            <p:nvPr/>
          </p:nvSpPr>
          <p:spPr bwMode="auto">
            <a:xfrm flipH="1">
              <a:off x="3295" y="1569"/>
              <a:ext cx="552" cy="168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02" name="Line 26"/>
            <p:cNvSpPr>
              <a:spLocks noChangeShapeType="1"/>
            </p:cNvSpPr>
            <p:nvPr/>
          </p:nvSpPr>
          <p:spPr bwMode="auto">
            <a:xfrm flipH="1">
              <a:off x="3263" y="1566"/>
              <a:ext cx="581" cy="11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03" name="Line 27"/>
            <p:cNvSpPr>
              <a:spLocks noChangeShapeType="1"/>
            </p:cNvSpPr>
            <p:nvPr/>
          </p:nvSpPr>
          <p:spPr bwMode="auto">
            <a:xfrm flipH="1" flipV="1">
              <a:off x="3287" y="1393"/>
              <a:ext cx="557" cy="169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5132388" y="3535363"/>
            <a:ext cx="4017962" cy="546100"/>
            <a:chOff x="3263" y="1393"/>
            <a:chExt cx="2531" cy="344"/>
          </a:xfrm>
        </p:grpSpPr>
        <p:sp>
          <p:nvSpPr>
            <p:cNvPr id="46096" name="Text Box 31"/>
            <p:cNvSpPr txBox="1">
              <a:spLocks noChangeArrowheads="1"/>
            </p:cNvSpPr>
            <p:nvPr/>
          </p:nvSpPr>
          <p:spPr bwMode="auto">
            <a:xfrm>
              <a:off x="3626" y="1428"/>
              <a:ext cx="216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   values of interest (x,x’)</a:t>
              </a:r>
              <a:endParaRPr lang="de-DE" sz="2000"/>
            </a:p>
          </p:txBody>
        </p:sp>
        <p:sp>
          <p:nvSpPr>
            <p:cNvPr id="46097" name="Line 32"/>
            <p:cNvSpPr>
              <a:spLocks noChangeShapeType="1"/>
            </p:cNvSpPr>
            <p:nvPr/>
          </p:nvSpPr>
          <p:spPr bwMode="auto">
            <a:xfrm flipH="1">
              <a:off x="3295" y="1569"/>
              <a:ext cx="552" cy="168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98" name="Line 33"/>
            <p:cNvSpPr>
              <a:spLocks noChangeShapeType="1"/>
            </p:cNvSpPr>
            <p:nvPr/>
          </p:nvSpPr>
          <p:spPr bwMode="auto">
            <a:xfrm flipH="1">
              <a:off x="3263" y="1566"/>
              <a:ext cx="581" cy="11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99" name="Line 34"/>
            <p:cNvSpPr>
              <a:spLocks noChangeShapeType="1"/>
            </p:cNvSpPr>
            <p:nvPr/>
          </p:nvSpPr>
          <p:spPr bwMode="auto">
            <a:xfrm flipH="1" flipV="1">
              <a:off x="3287" y="1393"/>
              <a:ext cx="557" cy="169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719138" y="330200"/>
            <a:ext cx="8424862" cy="641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09" charset="-128"/>
                <a:cs typeface="ＭＳ Ｐゴシック" pitchFamily="-109" charset="-128"/>
              </a:rPr>
              <a:t>Examples</a:t>
            </a:r>
          </a:p>
        </p:txBody>
      </p:sp>
      <p:pic>
        <p:nvPicPr>
          <p:cNvPr id="47107" name="Picture 3" descr="obsmodel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3238" y="2324100"/>
            <a:ext cx="22987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5" descr="obsmodel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53163" y="2282825"/>
            <a:ext cx="2141537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7" descr="obsmodel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48025" y="2501900"/>
            <a:ext cx="257810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8" descr="banana2-brigh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886200"/>
            <a:ext cx="358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Application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Repeated application of the sensor model for short movements.</a:t>
            </a:r>
          </a:p>
          <a:p>
            <a:pPr eaLnBrk="1" hangingPunct="1"/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Typical banana-shaped distributions obtained for 2d-projection of 3d posterior.</a:t>
            </a:r>
          </a:p>
          <a:p>
            <a:pPr eaLnBrk="1" hangingPunct="1"/>
            <a:endParaRPr lang="en-US" sz="2800">
              <a:ea typeface="ＭＳ Ｐゴシック" pitchFamily="-109" charset="-128"/>
              <a:cs typeface="ＭＳ Ｐゴシック" pitchFamily="-109" charset="-128"/>
            </a:endParaRPr>
          </a:p>
        </p:txBody>
      </p:sp>
      <p:pic>
        <p:nvPicPr>
          <p:cNvPr id="48133" name="Picture 9" descr="banana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7338" y="4487863"/>
            <a:ext cx="2243137" cy="23320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sp>
        <p:nvSpPr>
          <p:cNvPr id="48134" name="Text Box 11"/>
          <p:cNvSpPr txBox="1">
            <a:spLocks noChangeArrowheads="1"/>
          </p:cNvSpPr>
          <p:nvPr/>
        </p:nvSpPr>
        <p:spPr bwMode="auto">
          <a:xfrm>
            <a:off x="1466850" y="5249863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sz="2400">
                <a:latin typeface="Arial" pitchFamily="-109" charset="0"/>
              </a:rPr>
              <a:t>x’</a:t>
            </a:r>
          </a:p>
        </p:txBody>
      </p:sp>
      <p:sp>
        <p:nvSpPr>
          <p:cNvPr id="48135" name="Text Box 12"/>
          <p:cNvSpPr txBox="1">
            <a:spLocks noChangeArrowheads="1"/>
          </p:cNvSpPr>
          <p:nvPr/>
        </p:nvSpPr>
        <p:spPr bwMode="auto">
          <a:xfrm>
            <a:off x="2460625" y="5557838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sz="2400">
                <a:latin typeface="Arial" pitchFamily="-109" charset="0"/>
              </a:rPr>
              <a:t>u</a:t>
            </a:r>
          </a:p>
        </p:txBody>
      </p:sp>
      <p:sp>
        <p:nvSpPr>
          <p:cNvPr id="48136" name="Text Box 13"/>
          <p:cNvSpPr txBox="1">
            <a:spLocks noChangeArrowheads="1"/>
          </p:cNvSpPr>
          <p:nvPr/>
        </p:nvSpPr>
        <p:spPr bwMode="auto">
          <a:xfrm>
            <a:off x="3990975" y="3513138"/>
            <a:ext cx="13985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i="1">
                <a:latin typeface="Times New Roman" pitchFamily="-109" charset="0"/>
              </a:rPr>
              <a:t>p</a:t>
            </a:r>
            <a:r>
              <a:rPr lang="en-US">
                <a:latin typeface="Times New Roman" pitchFamily="-109" charset="0"/>
              </a:rPr>
              <a:t>(</a:t>
            </a:r>
            <a:r>
              <a:rPr lang="en-US" i="1">
                <a:latin typeface="Times New Roman" pitchFamily="-109" charset="0"/>
              </a:rPr>
              <a:t>x|u,x’</a:t>
            </a:r>
            <a:r>
              <a:rPr lang="en-US">
                <a:latin typeface="Times New Roman" pitchFamily="-109" charset="0"/>
              </a:rPr>
              <a:t>)</a:t>
            </a:r>
          </a:p>
        </p:txBody>
      </p:sp>
      <p:sp>
        <p:nvSpPr>
          <p:cNvPr id="48137" name="Text Box 14"/>
          <p:cNvSpPr txBox="1">
            <a:spLocks noChangeArrowheads="1"/>
          </p:cNvSpPr>
          <p:nvPr/>
        </p:nvSpPr>
        <p:spPr bwMode="auto">
          <a:xfrm>
            <a:off x="6143625" y="582295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sz="2400">
                <a:latin typeface="Arial" pitchFamily="-109" charset="0"/>
              </a:rPr>
              <a:t>u</a:t>
            </a:r>
          </a:p>
        </p:txBody>
      </p:sp>
      <p:sp>
        <p:nvSpPr>
          <p:cNvPr id="48138" name="Text Box 15"/>
          <p:cNvSpPr txBox="1">
            <a:spLocks noChangeArrowheads="1"/>
          </p:cNvSpPr>
          <p:nvPr/>
        </p:nvSpPr>
        <p:spPr bwMode="auto">
          <a:xfrm>
            <a:off x="4933950" y="5241925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sz="2400">
                <a:latin typeface="Arial" pitchFamily="-109" charset="0"/>
              </a:rPr>
              <a:t>x’</a:t>
            </a:r>
          </a:p>
        </p:txBody>
      </p:sp>
      <p:sp>
        <p:nvSpPr>
          <p:cNvPr id="48139" name="Line 16"/>
          <p:cNvSpPr>
            <a:spLocks noChangeShapeType="1"/>
          </p:cNvSpPr>
          <p:nvPr/>
        </p:nvSpPr>
        <p:spPr bwMode="auto">
          <a:xfrm flipH="1">
            <a:off x="3732213" y="4116388"/>
            <a:ext cx="774700" cy="9779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0" name="Line 17"/>
          <p:cNvSpPr>
            <a:spLocks noChangeShapeType="1"/>
          </p:cNvSpPr>
          <p:nvPr/>
        </p:nvSpPr>
        <p:spPr bwMode="auto">
          <a:xfrm>
            <a:off x="4748213" y="4090988"/>
            <a:ext cx="2222500" cy="12954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266700"/>
            <a:ext cx="9034463" cy="641350"/>
          </a:xfrm>
        </p:spPr>
        <p:txBody>
          <a:bodyPr/>
          <a:lstStyle/>
          <a:p>
            <a:pPr eaLnBrk="1" hangingPunct="1"/>
            <a:r>
              <a:rPr lang="en-US" sz="3200">
                <a:ea typeface="ＭＳ Ｐゴシック" pitchFamily="-109" charset="-128"/>
                <a:cs typeface="ＭＳ Ｐゴシック" pitchFamily="-109" charset="-128"/>
              </a:rPr>
              <a:t>Sample-based Density Representation</a:t>
            </a:r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 </a:t>
            </a:r>
            <a:endParaRPr lang="en-US" sz="3200" b="0">
              <a:ea typeface="ＭＳ Ｐゴシック" pitchFamily="-109" charset="-128"/>
              <a:cs typeface="ＭＳ Ｐゴシック" pitchFamily="-109" charset="-128"/>
            </a:endParaRPr>
          </a:p>
        </p:txBody>
      </p:sp>
      <p:pic>
        <p:nvPicPr>
          <p:cNvPr id="49155" name="Picture 4" descr="sample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000" y="1357313"/>
            <a:ext cx="7861300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266700"/>
            <a:ext cx="9034463" cy="641350"/>
          </a:xfrm>
        </p:spPr>
        <p:txBody>
          <a:bodyPr/>
          <a:lstStyle/>
          <a:p>
            <a:pPr eaLnBrk="1" hangingPunct="1"/>
            <a:r>
              <a:rPr lang="en-US" sz="3200">
                <a:ea typeface="ＭＳ Ｐゴシック" pitchFamily="-109" charset="-128"/>
                <a:cs typeface="ＭＳ Ｐゴシック" pitchFamily="-109" charset="-128"/>
              </a:rPr>
              <a:t>Sample-based Density Representation</a:t>
            </a:r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 </a:t>
            </a:r>
            <a:endParaRPr lang="en-US" sz="3200" b="0">
              <a:ea typeface="ＭＳ Ｐゴシック" pitchFamily="-109" charset="-128"/>
              <a:cs typeface="ＭＳ Ｐゴシック" pitchFamily="-109" charset="-128"/>
            </a:endParaRPr>
          </a:p>
        </p:txBody>
      </p:sp>
      <p:pic>
        <p:nvPicPr>
          <p:cNvPr id="50179" name="Picture 3" descr="sample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4525" y="1358900"/>
            <a:ext cx="7843838" cy="478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98425"/>
            <a:ext cx="8424863" cy="1190625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How to Sample from Normal or Triangular Distributions?</a:t>
            </a:r>
            <a:endParaRPr lang="de-DE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471488" y="1547813"/>
            <a:ext cx="8410575" cy="4799012"/>
          </a:xfrm>
        </p:spPr>
        <p:txBody>
          <a:bodyPr/>
          <a:lstStyle/>
          <a:p>
            <a:pPr eaLnBrk="1" hangingPunct="1"/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Sampling from a normal distribution</a:t>
            </a:r>
          </a:p>
          <a:p>
            <a:pPr eaLnBrk="1" hangingPunct="1"/>
            <a:endParaRPr lang="en-US" sz="28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/>
            <a:endParaRPr lang="en-US" sz="28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/>
            <a:endParaRPr lang="en-US" sz="28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/>
            <a:endParaRPr lang="en-US" sz="28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/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Sampling from a triangular distribution</a:t>
            </a:r>
            <a:endParaRPr lang="de-DE" sz="2800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1068388" y="2335213"/>
            <a:ext cx="6708775" cy="15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2000">
                <a:solidFill>
                  <a:schemeClr val="folHlink"/>
                </a:solidFill>
              </a:rPr>
              <a:t>Algorithm sample_normal_distribution</a:t>
            </a:r>
            <a:r>
              <a:rPr lang="en-US" sz="2000"/>
              <a:t>(</a:t>
            </a:r>
            <a:r>
              <a:rPr lang="en-US" sz="2000" i="1">
                <a:latin typeface="Times New Roman" pitchFamily="-109" charset="0"/>
              </a:rPr>
              <a:t>b</a:t>
            </a:r>
            <a:r>
              <a:rPr lang="en-US" sz="2000"/>
              <a:t>):</a:t>
            </a:r>
            <a:br>
              <a:rPr lang="en-US" sz="2000"/>
            </a:br>
            <a:r>
              <a:rPr lang="en-US" sz="2000"/>
              <a:t> </a:t>
            </a:r>
          </a:p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2000">
                <a:solidFill>
                  <a:schemeClr val="folHlink"/>
                </a:solidFill>
              </a:rPr>
              <a:t>return  </a:t>
            </a:r>
          </a:p>
        </p:txBody>
      </p:sp>
      <p:pic>
        <p:nvPicPr>
          <p:cNvPr id="51205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3276600" y="3289300"/>
            <a:ext cx="2260600" cy="8096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51206" name="Rectangle 9"/>
          <p:cNvSpPr>
            <a:spLocks noChangeArrowheads="1"/>
          </p:cNvSpPr>
          <p:nvPr/>
        </p:nvSpPr>
        <p:spPr bwMode="auto">
          <a:xfrm>
            <a:off x="1055688" y="4989513"/>
            <a:ext cx="7496175" cy="15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2000">
                <a:solidFill>
                  <a:schemeClr val="folHlink"/>
                </a:solidFill>
              </a:rPr>
              <a:t>Algorithm sample_triangular_distribution</a:t>
            </a:r>
            <a:r>
              <a:rPr lang="en-US" sz="2000"/>
              <a:t>(</a:t>
            </a:r>
            <a:r>
              <a:rPr lang="en-US" sz="2000" i="1">
                <a:latin typeface="Times New Roman" pitchFamily="-109" charset="0"/>
              </a:rPr>
              <a:t>b</a:t>
            </a:r>
            <a:r>
              <a:rPr lang="en-US" sz="2000"/>
              <a:t>):</a:t>
            </a:r>
            <a:br>
              <a:rPr lang="en-US" sz="2000"/>
            </a:br>
            <a:r>
              <a:rPr lang="en-US" sz="2000"/>
              <a:t> </a:t>
            </a:r>
          </a:p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2000">
                <a:solidFill>
                  <a:schemeClr val="folHlink"/>
                </a:solidFill>
              </a:rPr>
              <a:t>return  </a:t>
            </a:r>
          </a:p>
        </p:txBody>
      </p:sp>
      <p:pic>
        <p:nvPicPr>
          <p:cNvPr id="51207" name="Picture 1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2778125" y="5699125"/>
            <a:ext cx="4222750" cy="668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5600"/>
            <a:ext cx="8424863" cy="64135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Normally Distributed Samples</a:t>
            </a:r>
            <a:endParaRPr lang="de-DE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52227" name="Text Box 14"/>
          <p:cNvSpPr txBox="1">
            <a:spLocks noChangeArrowheads="1"/>
          </p:cNvSpPr>
          <p:nvPr/>
        </p:nvSpPr>
        <p:spPr bwMode="auto">
          <a:xfrm>
            <a:off x="4048125" y="6013450"/>
            <a:ext cx="17145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10</a:t>
            </a:r>
            <a:r>
              <a:rPr lang="en-US" sz="2000" baseline="30000"/>
              <a:t>6 </a:t>
            </a:r>
            <a:r>
              <a:rPr lang="en-US" sz="2000"/>
              <a:t>samples</a:t>
            </a:r>
            <a:endParaRPr lang="de-DE" sz="2000"/>
          </a:p>
        </p:txBody>
      </p:sp>
      <p:pic>
        <p:nvPicPr>
          <p:cNvPr id="52228" name="Picture 15" descr="normal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9ECED"/>
              </a:clrFrom>
              <a:clrTo>
                <a:srgbClr val="E9ECED">
                  <a:alpha val="0"/>
                </a:srgbClr>
              </a:clrTo>
            </a:clrChange>
          </a:blip>
          <a:srcRect t="5164"/>
          <a:stretch>
            <a:fillRect/>
          </a:stretch>
        </p:blipFill>
        <p:spPr bwMode="auto">
          <a:xfrm>
            <a:off x="1754188" y="1625600"/>
            <a:ext cx="5849937" cy="424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424863" cy="64135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For Triangular Distribution</a:t>
            </a:r>
            <a:endParaRPr lang="de-DE">
              <a:ea typeface="ＭＳ Ｐゴシック" pitchFamily="-109" charset="-128"/>
              <a:cs typeface="ＭＳ Ｐゴシック" pitchFamily="-109" charset="-128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63588" y="1119188"/>
            <a:ext cx="3071812" cy="2708275"/>
            <a:chOff x="481" y="705"/>
            <a:chExt cx="1935" cy="1706"/>
          </a:xfrm>
        </p:grpSpPr>
        <p:pic>
          <p:nvPicPr>
            <p:cNvPr id="53261" name="Picture 4" descr="triangle100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81" y="705"/>
              <a:ext cx="1935" cy="1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262" name="Text Box 8"/>
            <p:cNvSpPr txBox="1">
              <a:spLocks noChangeArrowheads="1"/>
            </p:cNvSpPr>
            <p:nvPr/>
          </p:nvSpPr>
          <p:spPr bwMode="auto">
            <a:xfrm>
              <a:off x="902" y="2180"/>
              <a:ext cx="1080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10</a:t>
              </a:r>
              <a:r>
                <a:rPr lang="en-US" sz="2000" baseline="30000"/>
                <a:t>3 </a:t>
              </a:r>
              <a:r>
                <a:rPr lang="en-US" sz="2000"/>
                <a:t>samples</a:t>
              </a:r>
              <a:endParaRPr lang="de-DE" sz="2000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5106988" y="1157288"/>
            <a:ext cx="3016250" cy="2708275"/>
            <a:chOff x="3217" y="729"/>
            <a:chExt cx="1900" cy="1706"/>
          </a:xfrm>
        </p:grpSpPr>
        <p:pic>
          <p:nvPicPr>
            <p:cNvPr id="53259" name="Picture 5" descr="triangle1000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17" y="729"/>
              <a:ext cx="1900" cy="1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260" name="Text Box 9"/>
            <p:cNvSpPr txBox="1">
              <a:spLocks noChangeArrowheads="1"/>
            </p:cNvSpPr>
            <p:nvPr/>
          </p:nvSpPr>
          <p:spPr bwMode="auto">
            <a:xfrm>
              <a:off x="3694" y="2204"/>
              <a:ext cx="1080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10</a:t>
              </a:r>
              <a:r>
                <a:rPr lang="en-US" sz="2000" baseline="30000"/>
                <a:t>4 </a:t>
              </a:r>
              <a:r>
                <a:rPr lang="en-US" sz="2000"/>
                <a:t>samples</a:t>
              </a:r>
              <a:endParaRPr lang="de-DE" sz="2000"/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5106988" y="4002088"/>
            <a:ext cx="3071812" cy="2720975"/>
            <a:chOff x="3217" y="2521"/>
            <a:chExt cx="1935" cy="1714"/>
          </a:xfrm>
        </p:grpSpPr>
        <p:pic>
          <p:nvPicPr>
            <p:cNvPr id="53257" name="Picture 7" descr="triangle100000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17" y="2521"/>
              <a:ext cx="1935" cy="1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258" name="Text Box 10"/>
            <p:cNvSpPr txBox="1">
              <a:spLocks noChangeArrowheads="1"/>
            </p:cNvSpPr>
            <p:nvPr/>
          </p:nvSpPr>
          <p:spPr bwMode="auto">
            <a:xfrm>
              <a:off x="3702" y="4004"/>
              <a:ext cx="1080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10</a:t>
              </a:r>
              <a:r>
                <a:rPr lang="en-US" sz="2000" baseline="30000"/>
                <a:t>6 </a:t>
              </a:r>
              <a:r>
                <a:rPr lang="en-US" sz="2000"/>
                <a:t>samples</a:t>
              </a:r>
              <a:endParaRPr lang="de-DE" sz="2000"/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750888" y="4027488"/>
            <a:ext cx="3071812" cy="2708275"/>
            <a:chOff x="473" y="2537"/>
            <a:chExt cx="1935" cy="1706"/>
          </a:xfrm>
        </p:grpSpPr>
        <p:pic>
          <p:nvPicPr>
            <p:cNvPr id="53255" name="Picture 6" descr="triangle10000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73" y="2537"/>
              <a:ext cx="1935" cy="1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256" name="Text Box 11"/>
            <p:cNvSpPr txBox="1">
              <a:spLocks noChangeArrowheads="1"/>
            </p:cNvSpPr>
            <p:nvPr/>
          </p:nvSpPr>
          <p:spPr bwMode="auto">
            <a:xfrm>
              <a:off x="918" y="4012"/>
              <a:ext cx="1080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10</a:t>
              </a:r>
              <a:r>
                <a:rPr lang="en-US" sz="2000" baseline="30000"/>
                <a:t>5 </a:t>
              </a:r>
              <a:r>
                <a:rPr lang="en-US" sz="2000"/>
                <a:t>samples</a:t>
              </a:r>
              <a:endParaRPr lang="de-DE" sz="20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Sample Odometry Motion Model</a:t>
            </a:r>
          </a:p>
        </p:txBody>
      </p:sp>
      <p:sp>
        <p:nvSpPr>
          <p:cNvPr id="54283" name="Rectangle 3"/>
          <p:cNvSpPr>
            <a:spLocks noChangeArrowheads="1"/>
          </p:cNvSpPr>
          <p:nvPr/>
        </p:nvSpPr>
        <p:spPr bwMode="auto">
          <a:xfrm>
            <a:off x="611188" y="1217613"/>
            <a:ext cx="8410575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1600">
                <a:solidFill>
                  <a:schemeClr val="folHlink"/>
                </a:solidFill>
              </a:rPr>
              <a:t>Algorithm sample_motion_model</a:t>
            </a:r>
            <a:r>
              <a:rPr lang="en-US" sz="1600"/>
              <a:t>(u, x):</a:t>
            </a:r>
          </a:p>
          <a:p>
            <a:pPr marL="609600" indent="-609600">
              <a:lnSpc>
                <a:spcPct val="120000"/>
              </a:lnSpc>
              <a:buSzTx/>
            </a:pPr>
            <a:r>
              <a:rPr lang="en-US" sz="1600" i="1"/>
              <a:t>        </a:t>
            </a:r>
          </a:p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1600" i="1"/>
              <a:t> </a:t>
            </a:r>
            <a:endParaRPr lang="en-US" sz="1600">
              <a:latin typeface="Symbol" pitchFamily="-109" charset="2"/>
            </a:endParaRPr>
          </a:p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1600"/>
              <a:t> </a:t>
            </a:r>
          </a:p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1600"/>
              <a:t> </a:t>
            </a:r>
            <a:br>
              <a:rPr lang="en-US" sz="1600"/>
            </a:br>
            <a:endParaRPr lang="en-US" sz="1600"/>
          </a:p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1600"/>
              <a:t> </a:t>
            </a:r>
          </a:p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1600"/>
              <a:t> </a:t>
            </a:r>
          </a:p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1600"/>
              <a:t> </a:t>
            </a:r>
            <a:br>
              <a:rPr lang="en-US" sz="1600"/>
            </a:br>
            <a:r>
              <a:rPr lang="en-US" sz="1600"/>
              <a:t> </a:t>
            </a:r>
          </a:p>
          <a:p>
            <a:pPr marL="609600" indent="-609600">
              <a:lnSpc>
                <a:spcPct val="120000"/>
              </a:lnSpc>
              <a:buSzTx/>
              <a:buFontTx/>
              <a:buAutoNum type="arabicPeriod"/>
            </a:pPr>
            <a:r>
              <a:rPr lang="en-US" sz="1600">
                <a:solidFill>
                  <a:schemeClr val="folHlink"/>
                </a:solidFill>
              </a:rPr>
              <a:t>Return  </a:t>
            </a:r>
          </a:p>
        </p:txBody>
      </p:sp>
      <p:graphicFrame>
        <p:nvGraphicFramePr>
          <p:cNvPr id="54274" name="Object 2"/>
          <p:cNvGraphicFramePr>
            <a:graphicFrameLocks noChangeAspect="1"/>
          </p:cNvGraphicFramePr>
          <p:nvPr/>
        </p:nvGraphicFramePr>
        <p:xfrm>
          <a:off x="1219200" y="2095500"/>
          <a:ext cx="4535488" cy="469900"/>
        </p:xfrm>
        <a:graphic>
          <a:graphicData uri="http://schemas.openxmlformats.org/presentationml/2006/ole">
            <p:oleObj spid="_x0000_s54274" name="Equation" r:id="rId3" imgW="2450880" imgH="253800" progId="Equation.3">
              <p:embed/>
            </p:oleObj>
          </a:graphicData>
        </a:graphic>
      </p:graphicFrame>
      <p:graphicFrame>
        <p:nvGraphicFramePr>
          <p:cNvPr id="54275" name="Object 3"/>
          <p:cNvGraphicFramePr>
            <a:graphicFrameLocks noChangeAspect="1"/>
          </p:cNvGraphicFramePr>
          <p:nvPr/>
        </p:nvGraphicFramePr>
        <p:xfrm>
          <a:off x="1206500" y="2501900"/>
          <a:ext cx="5875338" cy="469900"/>
        </p:xfrm>
        <a:graphic>
          <a:graphicData uri="http://schemas.openxmlformats.org/presentationml/2006/ole">
            <p:oleObj spid="_x0000_s54275" name="Equation" r:id="rId4" imgW="3174840" imgH="253800" progId="Equation.3">
              <p:embed/>
            </p:oleObj>
          </a:graphicData>
        </a:graphic>
      </p:graphicFrame>
      <p:graphicFrame>
        <p:nvGraphicFramePr>
          <p:cNvPr id="54276" name="Object 4"/>
          <p:cNvGraphicFramePr>
            <a:graphicFrameLocks noChangeAspect="1"/>
          </p:cNvGraphicFramePr>
          <p:nvPr/>
        </p:nvGraphicFramePr>
        <p:xfrm>
          <a:off x="1219200" y="2946400"/>
          <a:ext cx="4629150" cy="469900"/>
        </p:xfrm>
        <a:graphic>
          <a:graphicData uri="http://schemas.openxmlformats.org/presentationml/2006/ole">
            <p:oleObj spid="_x0000_s54276" name="Equation" r:id="rId5" imgW="2501640" imgH="253800" progId="Equation.3">
              <p:embed/>
            </p:oleObj>
          </a:graphicData>
        </a:graphic>
      </p:graphicFrame>
      <p:graphicFrame>
        <p:nvGraphicFramePr>
          <p:cNvPr id="54277" name="Object 5"/>
          <p:cNvGraphicFramePr>
            <a:graphicFrameLocks noChangeAspect="1"/>
          </p:cNvGraphicFramePr>
          <p:nvPr/>
        </p:nvGraphicFramePr>
        <p:xfrm>
          <a:off x="1238250" y="3721100"/>
          <a:ext cx="2914650" cy="469900"/>
        </p:xfrm>
        <a:graphic>
          <a:graphicData uri="http://schemas.openxmlformats.org/presentationml/2006/ole">
            <p:oleObj spid="_x0000_s54277" name="Equation" r:id="rId6" imgW="1574640" imgH="253800" progId="Equation.3">
              <p:embed/>
            </p:oleObj>
          </a:graphicData>
        </a:graphic>
      </p:graphicFrame>
      <p:graphicFrame>
        <p:nvGraphicFramePr>
          <p:cNvPr id="54278" name="Object 6"/>
          <p:cNvGraphicFramePr>
            <a:graphicFrameLocks noChangeAspect="1"/>
          </p:cNvGraphicFramePr>
          <p:nvPr/>
        </p:nvGraphicFramePr>
        <p:xfrm>
          <a:off x="1238250" y="4114800"/>
          <a:ext cx="2890838" cy="469900"/>
        </p:xfrm>
        <a:graphic>
          <a:graphicData uri="http://schemas.openxmlformats.org/presentationml/2006/ole">
            <p:oleObj spid="_x0000_s54278" name="Equation" r:id="rId7" imgW="1562040" imgH="253800" progId="Equation.3">
              <p:embed/>
            </p:oleObj>
          </a:graphicData>
        </a:graphic>
      </p:graphicFrame>
      <p:graphicFrame>
        <p:nvGraphicFramePr>
          <p:cNvPr id="54279" name="Object 7"/>
          <p:cNvGraphicFramePr>
            <a:graphicFrameLocks noChangeAspect="1"/>
          </p:cNvGraphicFramePr>
          <p:nvPr/>
        </p:nvGraphicFramePr>
        <p:xfrm>
          <a:off x="1238250" y="4610100"/>
          <a:ext cx="2114550" cy="469900"/>
        </p:xfrm>
        <a:graphic>
          <a:graphicData uri="http://schemas.openxmlformats.org/presentationml/2006/ole">
            <p:oleObj spid="_x0000_s54279" name="Equation" r:id="rId8" imgW="1143000" imgH="253800" progId="Equation.3">
              <p:embed/>
            </p:oleObj>
          </a:graphicData>
        </a:graphic>
      </p:graphicFrame>
      <p:graphicFrame>
        <p:nvGraphicFramePr>
          <p:cNvPr id="54280" name="Object 8"/>
          <p:cNvGraphicFramePr>
            <a:graphicFrameLocks noChangeAspect="1"/>
          </p:cNvGraphicFramePr>
          <p:nvPr/>
        </p:nvGraphicFramePr>
        <p:xfrm>
          <a:off x="2305050" y="5384800"/>
          <a:ext cx="1150938" cy="469900"/>
        </p:xfrm>
        <a:graphic>
          <a:graphicData uri="http://schemas.openxmlformats.org/presentationml/2006/ole">
            <p:oleObj spid="_x0000_s54280" name="Equation" r:id="rId9" imgW="622080" imgH="253800" progId="Equation.3">
              <p:embed/>
            </p:oleObj>
          </a:graphicData>
        </a:graphic>
      </p:graphicFrame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1274763" y="1663700"/>
          <a:ext cx="3736975" cy="469900"/>
        </p:xfrm>
        <a:graphic>
          <a:graphicData uri="http://schemas.openxmlformats.org/presentationml/2006/ole">
            <p:oleObj spid="_x0000_s54281" name="Equation" r:id="rId10" imgW="2019240" imgH="253800" progId="Equation.3">
              <p:embed/>
            </p:oleObj>
          </a:graphicData>
        </a:graphic>
      </p:graphicFrame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3352800" y="2451100"/>
            <a:ext cx="5562600" cy="2189163"/>
            <a:chOff x="2112" y="1544"/>
            <a:chExt cx="3504" cy="1379"/>
          </a:xfrm>
        </p:grpSpPr>
        <p:sp>
          <p:nvSpPr>
            <p:cNvPr id="54285" name="Rectangle 12"/>
            <p:cNvSpPr>
              <a:spLocks noChangeArrowheads="1"/>
            </p:cNvSpPr>
            <p:nvPr/>
          </p:nvSpPr>
          <p:spPr bwMode="auto">
            <a:xfrm>
              <a:off x="2945" y="2692"/>
              <a:ext cx="267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chemeClr val="folHlink"/>
                  </a:solidFill>
                </a:rPr>
                <a:t>sample_normal_distribution</a:t>
              </a:r>
              <a:endParaRPr lang="de-DE" sz="2000" i="1"/>
            </a:p>
          </p:txBody>
        </p:sp>
        <p:sp>
          <p:nvSpPr>
            <p:cNvPr id="54286" name="Line 13"/>
            <p:cNvSpPr>
              <a:spLocks noChangeShapeType="1"/>
            </p:cNvSpPr>
            <p:nvPr/>
          </p:nvSpPr>
          <p:spPr bwMode="auto">
            <a:xfrm flipH="1" flipV="1">
              <a:off x="2216" y="2136"/>
              <a:ext cx="992" cy="544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4287" name="Line 14"/>
            <p:cNvSpPr>
              <a:spLocks noChangeShapeType="1"/>
            </p:cNvSpPr>
            <p:nvPr/>
          </p:nvSpPr>
          <p:spPr bwMode="auto">
            <a:xfrm flipH="1" flipV="1">
              <a:off x="2120" y="1544"/>
              <a:ext cx="1552" cy="1144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4288" name="Line 15"/>
            <p:cNvSpPr>
              <a:spLocks noChangeShapeType="1"/>
            </p:cNvSpPr>
            <p:nvPr/>
          </p:nvSpPr>
          <p:spPr bwMode="auto">
            <a:xfrm flipH="1" flipV="1">
              <a:off x="2112" y="1832"/>
              <a:ext cx="1368" cy="84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00025"/>
            <a:ext cx="8424863" cy="1190625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Sampling from Our Motion Model</a:t>
            </a:r>
          </a:p>
        </p:txBody>
      </p:sp>
      <p:grpSp>
        <p:nvGrpSpPr>
          <p:cNvPr id="55299" name="Group 5"/>
          <p:cNvGrpSpPr>
            <a:grpSpLocks/>
          </p:cNvGrpSpPr>
          <p:nvPr/>
        </p:nvGrpSpPr>
        <p:grpSpPr bwMode="auto">
          <a:xfrm>
            <a:off x="1906588" y="1984375"/>
            <a:ext cx="5434012" cy="4324350"/>
            <a:chOff x="1201" y="994"/>
            <a:chExt cx="3423" cy="2724"/>
          </a:xfrm>
        </p:grpSpPr>
        <p:pic>
          <p:nvPicPr>
            <p:cNvPr id="55300" name="Picture 3" descr="mot1c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01" y="994"/>
              <a:ext cx="3423" cy="2724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</p:spPr>
        </p:pic>
        <p:sp>
          <p:nvSpPr>
            <p:cNvPr id="55301" name="Text Box 4"/>
            <p:cNvSpPr txBox="1">
              <a:spLocks noChangeArrowheads="1"/>
            </p:cNvSpPr>
            <p:nvPr/>
          </p:nvSpPr>
          <p:spPr bwMode="auto">
            <a:xfrm>
              <a:off x="1871" y="2698"/>
              <a:ext cx="676" cy="3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Start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596900" y="2743200"/>
            <a:ext cx="7378700" cy="1200150"/>
          </a:xfrm>
        </p:spPr>
        <p:txBody>
          <a:bodyPr/>
          <a:lstStyle/>
          <a:p>
            <a:r>
              <a:rPr lang="en-US" smtClean="0">
                <a:ea typeface="ＭＳ Ｐゴシック" pitchFamily="-109" charset="-128"/>
                <a:cs typeface="ＭＳ Ｐゴシック" pitchFamily="-109" charset="-128"/>
              </a:rPr>
              <a:t>Probabilistic Motion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719138" y="330200"/>
            <a:ext cx="8424862" cy="64135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09" charset="-128"/>
                <a:cs typeface="ＭＳ Ｐゴシック" pitchFamily="-109" charset="-128"/>
              </a:rPr>
              <a:t>Examples</a:t>
            </a:r>
          </a:p>
        </p:txBody>
      </p:sp>
      <p:pic>
        <p:nvPicPr>
          <p:cNvPr id="56323" name="Picture 3" descr="obsmodel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3238" y="1173163"/>
            <a:ext cx="22987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4" descr="obsmodel2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238" y="4138613"/>
            <a:ext cx="2427287" cy="183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5" descr="obsmodel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53163" y="1131888"/>
            <a:ext cx="2141537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6" name="Picture 6" descr="obsmodel3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53163" y="3949700"/>
            <a:ext cx="2065337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7" name="Picture 7" descr="obsmodel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48025" y="1350963"/>
            <a:ext cx="257810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8" descr="obsmodel4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48025" y="4279900"/>
            <a:ext cx="2578100" cy="168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Map-Consistent Motion Model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352425" y="1258888"/>
            <a:ext cx="3941763" cy="4200525"/>
            <a:chOff x="222" y="793"/>
            <a:chExt cx="2483" cy="2646"/>
          </a:xfrm>
        </p:grpSpPr>
        <p:graphicFrame>
          <p:nvGraphicFramePr>
            <p:cNvPr id="57348" name="Object 4"/>
            <p:cNvGraphicFramePr>
              <a:graphicFrameLocks noChangeAspect="1"/>
            </p:cNvGraphicFramePr>
            <p:nvPr/>
          </p:nvGraphicFramePr>
          <p:xfrm>
            <a:off x="965" y="3132"/>
            <a:ext cx="1017" cy="307"/>
          </p:xfrm>
          <a:graphic>
            <a:graphicData uri="http://schemas.openxmlformats.org/presentationml/2006/ole">
              <p:oleObj spid="_x0000_s57348" name="Equation" r:id="rId3" imgW="672840" imgH="203040" progId="Equation.3">
                <p:embed/>
              </p:oleObj>
            </a:graphicData>
          </a:graphic>
        </p:graphicFrame>
        <p:pic>
          <p:nvPicPr>
            <p:cNvPr id="57356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2" y="793"/>
              <a:ext cx="2483" cy="22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011613" y="1284288"/>
            <a:ext cx="4695825" cy="4183062"/>
            <a:chOff x="2527" y="809"/>
            <a:chExt cx="2958" cy="2635"/>
          </a:xfrm>
        </p:grpSpPr>
        <p:pic>
          <p:nvPicPr>
            <p:cNvPr id="57353" name="Picture 1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878" y="809"/>
              <a:ext cx="2607" cy="235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grpSp>
          <p:nvGrpSpPr>
            <p:cNvPr id="57354" name="Group 16"/>
            <p:cNvGrpSpPr>
              <a:grpSpLocks/>
            </p:cNvGrpSpPr>
            <p:nvPr/>
          </p:nvGrpSpPr>
          <p:grpSpPr bwMode="auto">
            <a:xfrm>
              <a:off x="2527" y="3130"/>
              <a:ext cx="2140" cy="314"/>
              <a:chOff x="2527" y="3130"/>
              <a:chExt cx="2140" cy="314"/>
            </a:xfrm>
          </p:grpSpPr>
          <p:graphicFrame>
            <p:nvGraphicFramePr>
              <p:cNvPr id="57347" name="Object 3"/>
              <p:cNvGraphicFramePr>
                <a:graphicFrameLocks noChangeAspect="1"/>
              </p:cNvGraphicFramePr>
              <p:nvPr/>
            </p:nvGraphicFramePr>
            <p:xfrm>
              <a:off x="3434" y="3130"/>
              <a:ext cx="1233" cy="299"/>
            </p:xfrm>
            <a:graphic>
              <a:graphicData uri="http://schemas.openxmlformats.org/presentationml/2006/ole">
                <p:oleObj spid="_x0000_s57347" name="Equation" r:id="rId6" imgW="838080" imgH="203040" progId="Equation.3">
                  <p:embed/>
                </p:oleObj>
              </a:graphicData>
            </a:graphic>
          </p:graphicFrame>
          <p:sp>
            <p:nvSpPr>
              <p:cNvPr id="57355" name="Text Box 15"/>
              <p:cNvSpPr txBox="1">
                <a:spLocks noChangeArrowheads="1"/>
              </p:cNvSpPr>
              <p:nvPr/>
            </p:nvSpPr>
            <p:spPr bwMode="auto">
              <a:xfrm>
                <a:off x="2527" y="3144"/>
                <a:ext cx="239" cy="3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de-DE">
                    <a:sym typeface="Symbol" pitchFamily="-109" charset="2"/>
                  </a:rPr>
                  <a:t></a:t>
                </a:r>
              </a:p>
            </p:txBody>
          </p:sp>
        </p:grpSp>
      </p:grpSp>
      <p:graphicFrame>
        <p:nvGraphicFramePr>
          <p:cNvPr id="57346" name="Object 2"/>
          <p:cNvGraphicFramePr>
            <a:graphicFrameLocks noChangeAspect="1"/>
          </p:cNvGraphicFramePr>
          <p:nvPr/>
        </p:nvGraphicFramePr>
        <p:xfrm>
          <a:off x="3630613" y="5859463"/>
          <a:ext cx="5368925" cy="485775"/>
        </p:xfrm>
        <a:graphic>
          <a:graphicData uri="http://schemas.openxmlformats.org/presentationml/2006/ole">
            <p:oleObj spid="_x0000_s57346" name="Equation" r:id="rId7" imgW="2247840" imgH="203040" progId="Equation.3">
              <p:embed/>
            </p:oleObj>
          </a:graphicData>
        </a:graphic>
      </p:graphicFrame>
      <p:sp>
        <p:nvSpPr>
          <p:cNvPr id="57352" name="Text Box 18"/>
          <p:cNvSpPr txBox="1">
            <a:spLocks noChangeArrowheads="1"/>
          </p:cNvSpPr>
          <p:nvPr/>
        </p:nvSpPr>
        <p:spPr bwMode="auto">
          <a:xfrm>
            <a:off x="530225" y="5835650"/>
            <a:ext cx="2947988" cy="4762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Approximation: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Summary</a:t>
            </a:r>
            <a:endParaRPr lang="de-DE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We discussed motion models for odometry-based motion (see book for velocity-based systems)</a:t>
            </a:r>
            <a:endParaRPr lang="de-DE" sz="24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spcBef>
                <a:spcPct val="30000"/>
              </a:spcBef>
            </a:pPr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We discussed ways to calculate the posterior probability </a:t>
            </a:r>
            <a:r>
              <a:rPr lang="en-US" sz="2400" i="1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p(x| x’, u)</a:t>
            </a:r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.</a:t>
            </a:r>
          </a:p>
          <a:p>
            <a:pPr eaLnBrk="1" hangingPunct="1">
              <a:spcBef>
                <a:spcPct val="30000"/>
              </a:spcBef>
            </a:pPr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We also described how to sample from </a:t>
            </a:r>
            <a:r>
              <a:rPr lang="en-US" sz="2400" i="1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p(x| x’, u)</a:t>
            </a:r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.</a:t>
            </a:r>
          </a:p>
          <a:p>
            <a:pPr eaLnBrk="1" hangingPunct="1">
              <a:spcBef>
                <a:spcPct val="30000"/>
              </a:spcBef>
            </a:pPr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Typically the calculations are done in fixed time intervals </a:t>
            </a:r>
            <a:r>
              <a:rPr lang="en-US" sz="2400">
                <a:ea typeface="ＭＳ Ｐゴシック" pitchFamily="-109" charset="-128"/>
                <a:cs typeface="ＭＳ Ｐゴシック" pitchFamily="-109" charset="-128"/>
                <a:sym typeface="Symbol" pitchFamily="-109" charset="2"/>
              </a:rPr>
              <a:t></a:t>
            </a:r>
            <a:r>
              <a:rPr lang="en-US" sz="2400" i="1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t</a:t>
            </a:r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.</a:t>
            </a:r>
          </a:p>
          <a:p>
            <a:pPr eaLnBrk="1" hangingPunct="1">
              <a:spcBef>
                <a:spcPct val="30000"/>
              </a:spcBef>
            </a:pPr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In practice, the parameters of the models have to be learned.</a:t>
            </a:r>
          </a:p>
          <a:p>
            <a:pPr eaLnBrk="1" hangingPunct="1">
              <a:spcBef>
                <a:spcPct val="30000"/>
              </a:spcBef>
            </a:pPr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We also discussed an extended motion model that takes the map into account.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596900" y="2743200"/>
            <a:ext cx="7378700" cy="646113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09" charset="-128"/>
                <a:cs typeface="ＭＳ Ｐゴシック" pitchFamily="-109" charset="-128"/>
              </a:rPr>
              <a:t>Probabilistic Sensor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4"/>
          <p:cNvSpPr>
            <a:spLocks noChangeArrowheads="1"/>
          </p:cNvSpPr>
          <p:nvPr/>
        </p:nvSpPr>
        <p:spPr bwMode="auto">
          <a:xfrm>
            <a:off x="736600" y="4965700"/>
            <a:ext cx="7810500" cy="7366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0418" name="Object 2"/>
          <p:cNvGraphicFramePr>
            <a:graphicFrameLocks noChangeAspect="1"/>
          </p:cNvGraphicFramePr>
          <p:nvPr/>
        </p:nvGraphicFramePr>
        <p:xfrm>
          <a:off x="1130300" y="5030788"/>
          <a:ext cx="6988175" cy="646112"/>
        </p:xfrm>
        <a:graphic>
          <a:graphicData uri="http://schemas.openxmlformats.org/presentationml/2006/ole">
            <p:oleObj spid="_x0000_s60418" name="Equation" r:id="rId3" imgW="3022560" imgH="279360" progId="Equation.3">
              <p:embed/>
            </p:oleObj>
          </a:graphicData>
        </a:graphic>
      </p:graphicFrame>
      <p:sp>
        <p:nvSpPr>
          <p:cNvPr id="60420" name="Down Arrow 8"/>
          <p:cNvSpPr>
            <a:spLocks noChangeArrowheads="1"/>
          </p:cNvSpPr>
          <p:nvPr/>
        </p:nvSpPr>
        <p:spPr bwMode="auto">
          <a:xfrm>
            <a:off x="3030538" y="2913063"/>
            <a:ext cx="914400" cy="1709737"/>
          </a:xfrm>
          <a:prstGeom prst="downArrow">
            <a:avLst>
              <a:gd name="adj1" fmla="val 50000"/>
              <a:gd name="adj2" fmla="val 4998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</a:pPr>
            <a:endParaRPr lang="en-US" b="1"/>
          </a:p>
        </p:txBody>
      </p:sp>
      <p:sp>
        <p:nvSpPr>
          <p:cNvPr id="60421" name="TextBox 9"/>
          <p:cNvSpPr txBox="1">
            <a:spLocks noChangeArrowheads="1"/>
          </p:cNvSpPr>
          <p:nvPr/>
        </p:nvSpPr>
        <p:spPr bwMode="auto">
          <a:xfrm>
            <a:off x="2692400" y="2151063"/>
            <a:ext cx="32639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Sensing: p(z | x)</a:t>
            </a:r>
          </a:p>
        </p:txBody>
      </p:sp>
      <p:sp>
        <p:nvSpPr>
          <p:cNvPr id="60422" name="Oval 12"/>
          <p:cNvSpPr>
            <a:spLocks noChangeArrowheads="1"/>
          </p:cNvSpPr>
          <p:nvPr/>
        </p:nvSpPr>
        <p:spPr bwMode="auto">
          <a:xfrm>
            <a:off x="2725738" y="4640263"/>
            <a:ext cx="1389062" cy="12525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  <a:buFontTx/>
              <a:buChar char="•"/>
            </a:pPr>
            <a:endParaRPr lang="en-US" b="1"/>
          </a:p>
        </p:txBody>
      </p:sp>
      <p:sp>
        <p:nvSpPr>
          <p:cNvPr id="60423" name="Title 1"/>
          <p:cNvSpPr txBox="1">
            <a:spLocks/>
          </p:cNvSpPr>
          <p:nvPr/>
        </p:nvSpPr>
        <p:spPr bwMode="auto">
          <a:xfrm>
            <a:off x="355600" y="312738"/>
            <a:ext cx="84248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sz="3600" b="1">
                <a:solidFill>
                  <a:schemeClr val="hlink"/>
                </a:solidFill>
                <a:ea typeface="ＭＳ Ｐゴシック" pitchFamily="-109" charset="-128"/>
                <a:cs typeface="ＭＳ Ｐゴシック" pitchFamily="-109" charset="-128"/>
              </a:rPr>
              <a:t>Bayes Filters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Sensors for Mobile Robots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>
                <a:solidFill>
                  <a:schemeClr val="folHlink"/>
                </a:solidFill>
                <a:ea typeface="ＭＳ Ｐゴシック" pitchFamily="-109" charset="-128"/>
                <a:cs typeface="ＭＳ Ｐゴシック" pitchFamily="-109" charset="-128"/>
              </a:rPr>
              <a:t>Contact sensors:</a:t>
            </a:r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sz="2000">
                <a:ea typeface="ＭＳ Ｐゴシック" pitchFamily="-109" charset="-128"/>
                <a:cs typeface="ＭＳ Ｐゴシック" pitchFamily="-109" charset="-128"/>
              </a:rPr>
              <a:t>Bumpers, Whiskers</a:t>
            </a:r>
          </a:p>
          <a:p>
            <a:pPr eaLnBrk="1" hangingPunct="1"/>
            <a:r>
              <a:rPr lang="en-US" sz="2400">
                <a:solidFill>
                  <a:schemeClr val="folHlink"/>
                </a:solidFill>
                <a:ea typeface="ＭＳ Ｐゴシック" pitchFamily="-109" charset="-128"/>
                <a:cs typeface="ＭＳ Ｐゴシック" pitchFamily="-109" charset="-128"/>
              </a:rPr>
              <a:t>Internal sensors</a:t>
            </a:r>
          </a:p>
          <a:p>
            <a:pPr lvl="1" eaLnBrk="1" hangingPunct="1"/>
            <a:r>
              <a:rPr lang="en-US" sz="2000"/>
              <a:t>Accelerometers (spring-mounted masses)</a:t>
            </a:r>
          </a:p>
          <a:p>
            <a:pPr lvl="1" eaLnBrk="1" hangingPunct="1"/>
            <a:r>
              <a:rPr lang="en-US" sz="2000"/>
              <a:t>Gyroscopes (spinning mass, laser light)</a:t>
            </a:r>
          </a:p>
          <a:p>
            <a:pPr lvl="1" eaLnBrk="1" hangingPunct="1"/>
            <a:r>
              <a:rPr lang="en-US" sz="2000"/>
              <a:t>Compasses, inclinometers (earth magnetic field, gravity)</a:t>
            </a:r>
          </a:p>
          <a:p>
            <a:pPr eaLnBrk="1" hangingPunct="1"/>
            <a:r>
              <a:rPr lang="en-US" sz="2400">
                <a:solidFill>
                  <a:schemeClr val="folHlink"/>
                </a:solidFill>
                <a:ea typeface="ＭＳ Ｐゴシック" pitchFamily="-109" charset="-128"/>
                <a:cs typeface="ＭＳ Ｐゴシック" pitchFamily="-109" charset="-128"/>
              </a:rPr>
              <a:t>Proximity sensors</a:t>
            </a:r>
          </a:p>
          <a:p>
            <a:pPr lvl="1" eaLnBrk="1" hangingPunct="1"/>
            <a:r>
              <a:rPr lang="en-US" sz="2000"/>
              <a:t>Sonar (time of flight)</a:t>
            </a:r>
          </a:p>
          <a:p>
            <a:pPr lvl="1" eaLnBrk="1" hangingPunct="1"/>
            <a:r>
              <a:rPr lang="en-US" sz="2000"/>
              <a:t>Radar (phase and frequency)</a:t>
            </a:r>
          </a:p>
          <a:p>
            <a:pPr lvl="1" eaLnBrk="1" hangingPunct="1"/>
            <a:r>
              <a:rPr lang="en-US" sz="2000"/>
              <a:t>Laser range-finders (triangulation, tof, phase)</a:t>
            </a:r>
          </a:p>
          <a:p>
            <a:pPr lvl="1" eaLnBrk="1" hangingPunct="1"/>
            <a:r>
              <a:rPr lang="en-US" sz="2000"/>
              <a:t>Infrared (intensity)</a:t>
            </a:r>
          </a:p>
          <a:p>
            <a:pPr lvl="1" eaLnBrk="1" hangingPunct="1"/>
            <a:r>
              <a:rPr lang="en-US" sz="2000"/>
              <a:t>Stereo</a:t>
            </a:r>
          </a:p>
          <a:p>
            <a:pPr eaLnBrk="1" hangingPunct="1"/>
            <a:r>
              <a:rPr lang="en-US" sz="2400">
                <a:solidFill>
                  <a:schemeClr val="folHlink"/>
                </a:solidFill>
                <a:ea typeface="ＭＳ Ｐゴシック" pitchFamily="-109" charset="-128"/>
                <a:cs typeface="ＭＳ Ｐゴシック" pitchFamily="-109" charset="-128"/>
              </a:rPr>
              <a:t>Visual sensors:</a:t>
            </a:r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sz="2000">
                <a:ea typeface="ＭＳ Ｐゴシック" pitchFamily="-109" charset="-128"/>
                <a:cs typeface="ＭＳ Ｐゴシック" pitchFamily="-109" charset="-128"/>
              </a:rPr>
              <a:t>Cameras, Stereo</a:t>
            </a:r>
          </a:p>
          <a:p>
            <a:pPr eaLnBrk="1" hangingPunct="1"/>
            <a:r>
              <a:rPr lang="en-US" sz="2400">
                <a:solidFill>
                  <a:schemeClr val="folHlink"/>
                </a:solidFill>
                <a:ea typeface="ＭＳ Ｐゴシック" pitchFamily="-109" charset="-128"/>
                <a:cs typeface="ＭＳ Ｐゴシック" pitchFamily="-109" charset="-128"/>
              </a:rPr>
              <a:t>Satellite-based sensors</a:t>
            </a:r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: </a:t>
            </a:r>
            <a:r>
              <a:rPr lang="en-US" sz="2000">
                <a:ea typeface="ＭＳ Ｐゴシック" pitchFamily="-109" charset="-128"/>
                <a:cs typeface="ＭＳ Ｐゴシック" pitchFamily="-109" charset="-128"/>
              </a:rPr>
              <a:t>GPS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2675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9" charset="-128"/>
                <a:cs typeface="ＭＳ Ｐゴシック" pitchFamily="-109" charset="-128"/>
              </a:rPr>
              <a:t>Ultrasound Sensors</a:t>
            </a:r>
            <a:endParaRPr lang="de-DE" smtClean="0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306513"/>
            <a:ext cx="8410575" cy="1878012"/>
          </a:xfrm>
        </p:spPr>
        <p:txBody>
          <a:bodyPr/>
          <a:lstStyle/>
          <a:p>
            <a:pPr eaLnBrk="1" hangingPunct="1"/>
            <a:r>
              <a:rPr lang="en-US" sz="2800" smtClean="0">
                <a:ea typeface="ＭＳ Ｐゴシック" pitchFamily="-109" charset="-128"/>
                <a:cs typeface="ＭＳ Ｐゴシック" pitchFamily="-109" charset="-128"/>
              </a:rPr>
              <a:t>Emit an ultrasound signal</a:t>
            </a:r>
          </a:p>
          <a:p>
            <a:pPr eaLnBrk="1" hangingPunct="1"/>
            <a:r>
              <a:rPr lang="en-US" sz="2800" smtClean="0">
                <a:ea typeface="ＭＳ Ｐゴシック" pitchFamily="-109" charset="-128"/>
                <a:cs typeface="ＭＳ Ｐゴシック" pitchFamily="-109" charset="-128"/>
              </a:rPr>
              <a:t>Wait until they receive the echo</a:t>
            </a:r>
          </a:p>
          <a:p>
            <a:pPr eaLnBrk="1" hangingPunct="1"/>
            <a:r>
              <a:rPr lang="en-US" sz="2800" smtClean="0">
                <a:ea typeface="ＭＳ Ｐゴシック" pitchFamily="-109" charset="-128"/>
                <a:cs typeface="ＭＳ Ｐゴシック" pitchFamily="-109" charset="-128"/>
              </a:rPr>
              <a:t>Time of flight sensor</a:t>
            </a:r>
            <a:endParaRPr lang="de-DE" sz="2800" smtClean="0">
              <a:ea typeface="ＭＳ Ｐゴシック" pitchFamily="-109" charset="-128"/>
              <a:cs typeface="ＭＳ Ｐゴシック" pitchFamily="-109" charset="-128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638300" y="1104900"/>
            <a:ext cx="7296150" cy="5110163"/>
            <a:chOff x="1032" y="696"/>
            <a:chExt cx="4596" cy="3219"/>
          </a:xfrm>
        </p:grpSpPr>
        <p:grpSp>
          <p:nvGrpSpPr>
            <p:cNvPr id="62469" name="Group 7"/>
            <p:cNvGrpSpPr>
              <a:grpSpLocks/>
            </p:cNvGrpSpPr>
            <p:nvPr/>
          </p:nvGrpSpPr>
          <p:grpSpPr bwMode="auto">
            <a:xfrm>
              <a:off x="1032" y="696"/>
              <a:ext cx="4596" cy="3168"/>
              <a:chOff x="1032" y="696"/>
              <a:chExt cx="4596" cy="3168"/>
            </a:xfrm>
          </p:grpSpPr>
          <p:pic>
            <p:nvPicPr>
              <p:cNvPr id="62471" name="Picture 5" descr="albert-bezold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008" y="696"/>
                <a:ext cx="1620" cy="31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472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032" y="1944"/>
                <a:ext cx="1920" cy="1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2473" name="Line 6"/>
              <p:cNvSpPr>
                <a:spLocks noChangeShapeType="1"/>
              </p:cNvSpPr>
              <p:nvPr/>
            </p:nvSpPr>
            <p:spPr bwMode="auto">
              <a:xfrm flipV="1">
                <a:off x="2016" y="2360"/>
                <a:ext cx="2536" cy="776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2470" name="Text Box 8"/>
            <p:cNvSpPr txBox="1">
              <a:spLocks noChangeArrowheads="1"/>
            </p:cNvSpPr>
            <p:nvPr/>
          </p:nvSpPr>
          <p:spPr bwMode="auto">
            <a:xfrm>
              <a:off x="1139" y="3684"/>
              <a:ext cx="13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/>
                <a:t>Polaroyd  6500</a:t>
              </a:r>
              <a:endParaRPr lang="de-DE" sz="20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9" charset="-128"/>
                <a:cs typeface="ＭＳ Ｐゴシック" pitchFamily="-109" charset="-128"/>
              </a:rPr>
              <a:t>Time of Flight sensors</a:t>
            </a:r>
            <a:endParaRPr lang="de-DE" smtClean="0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63492" name="Rectangle 3"/>
          <p:cNvSpPr>
            <a:spLocks noGrp="1" noChangeArrowheads="1"/>
          </p:cNvSpPr>
          <p:nvPr>
            <p:ph idx="1"/>
          </p:nvPr>
        </p:nvSpPr>
        <p:spPr>
          <a:xfrm>
            <a:off x="477838" y="4002088"/>
            <a:ext cx="8410575" cy="1878012"/>
          </a:xfrm>
        </p:spPr>
        <p:txBody>
          <a:bodyPr/>
          <a:lstStyle/>
          <a:p>
            <a:pPr marL="514350" indent="-514350" eaLnBrk="1" hangingPunct="1">
              <a:buFontTx/>
              <a:buNone/>
            </a:pPr>
            <a:r>
              <a:rPr lang="en-US" sz="2800" i="1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v</a:t>
            </a:r>
            <a:r>
              <a:rPr lang="en-US" sz="2800" smtClean="0">
                <a:ea typeface="ＭＳ Ｐゴシック" pitchFamily="-109" charset="-128"/>
                <a:cs typeface="ＭＳ Ｐゴシック" pitchFamily="-109" charset="-128"/>
              </a:rPr>
              <a:t>: speed of the signal</a:t>
            </a:r>
          </a:p>
          <a:p>
            <a:pPr marL="514350" indent="-514350" eaLnBrk="1" hangingPunct="1">
              <a:buFontTx/>
              <a:buNone/>
            </a:pPr>
            <a:r>
              <a:rPr lang="en-US" sz="2800" smtClean="0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t</a:t>
            </a:r>
            <a:r>
              <a:rPr lang="en-US" sz="2800" smtClean="0">
                <a:ea typeface="ＭＳ Ｐゴシック" pitchFamily="-109" charset="-128"/>
                <a:cs typeface="ＭＳ Ｐゴシック" pitchFamily="-109" charset="-128"/>
              </a:rPr>
              <a:t>: time elapsed between broadcast of signal and reception of the echo.</a:t>
            </a:r>
            <a:endParaRPr lang="de-DE" sz="2800" smtClean="0">
              <a:ea typeface="ＭＳ Ｐゴシック" pitchFamily="-109" charset="-128"/>
              <a:cs typeface="ＭＳ Ｐゴシック" pitchFamily="-109" charset="-128"/>
            </a:endParaRPr>
          </a:p>
        </p:txBody>
      </p:sp>
      <p:graphicFrame>
        <p:nvGraphicFramePr>
          <p:cNvPr id="63490" name="Object 2"/>
          <p:cNvGraphicFramePr>
            <a:graphicFrameLocks noChangeAspect="1"/>
          </p:cNvGraphicFramePr>
          <p:nvPr/>
        </p:nvGraphicFramePr>
        <p:xfrm>
          <a:off x="1739900" y="3044825"/>
          <a:ext cx="2046288" cy="520700"/>
        </p:xfrm>
        <a:graphic>
          <a:graphicData uri="http://schemas.openxmlformats.org/presentationml/2006/ole">
            <p:oleObj spid="_x0000_s63490" name="Equation" r:id="rId3" imgW="698400" imgH="177480" progId="Equation.3">
              <p:embed/>
            </p:oleObj>
          </a:graphicData>
        </a:graphic>
      </p:graphicFrame>
      <p:sp>
        <p:nvSpPr>
          <p:cNvPr id="63493" name="Rectangle 11"/>
          <p:cNvSpPr>
            <a:spLocks noChangeArrowheads="1"/>
          </p:cNvSpPr>
          <p:nvPr/>
        </p:nvSpPr>
        <p:spPr bwMode="auto">
          <a:xfrm>
            <a:off x="733425" y="1847850"/>
            <a:ext cx="1314450" cy="323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sz="2000"/>
              <a:t>emitter</a:t>
            </a:r>
            <a:endParaRPr lang="de-DE" sz="2000"/>
          </a:p>
        </p:txBody>
      </p:sp>
      <p:sp>
        <p:nvSpPr>
          <p:cNvPr id="63494" name="Line 13"/>
          <p:cNvSpPr>
            <a:spLocks noChangeShapeType="1"/>
          </p:cNvSpPr>
          <p:nvPr/>
        </p:nvSpPr>
        <p:spPr bwMode="auto">
          <a:xfrm>
            <a:off x="2044700" y="1936750"/>
            <a:ext cx="1968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495" name="Rectangle 14"/>
          <p:cNvSpPr>
            <a:spLocks noChangeArrowheads="1"/>
          </p:cNvSpPr>
          <p:nvPr/>
        </p:nvSpPr>
        <p:spPr bwMode="auto">
          <a:xfrm rot="-2554829">
            <a:off x="4051300" y="1720850"/>
            <a:ext cx="609600" cy="476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496" name="Line 15"/>
          <p:cNvSpPr>
            <a:spLocks noChangeShapeType="1"/>
          </p:cNvSpPr>
          <p:nvPr/>
        </p:nvSpPr>
        <p:spPr bwMode="auto">
          <a:xfrm flipH="1" flipV="1">
            <a:off x="2032000" y="2038350"/>
            <a:ext cx="1962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497" name="Rectangle 16"/>
          <p:cNvSpPr>
            <a:spLocks noChangeArrowheads="1"/>
          </p:cNvSpPr>
          <p:nvPr/>
        </p:nvSpPr>
        <p:spPr bwMode="auto">
          <a:xfrm>
            <a:off x="3819525" y="2384425"/>
            <a:ext cx="8905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object</a:t>
            </a:r>
            <a:endParaRPr lang="de-DE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9" charset="-128"/>
                <a:cs typeface="ＭＳ Ｐゴシック" pitchFamily="-109" charset="-128"/>
              </a:rPr>
              <a:t>Properties of Ultrasounds</a:t>
            </a:r>
            <a:endParaRPr lang="de-DE" smtClean="0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9" charset="-128"/>
                <a:cs typeface="ＭＳ Ｐゴシック" pitchFamily="-109" charset="-128"/>
              </a:rPr>
              <a:t>Signal profile [Polaroid]</a:t>
            </a:r>
            <a:endParaRPr lang="de-DE" smtClean="0">
              <a:ea typeface="ＭＳ Ｐゴシック" pitchFamily="-109" charset="-128"/>
              <a:cs typeface="ＭＳ Ｐゴシック" pitchFamily="-109" charset="-128"/>
            </a:endParaRPr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5613" y="2239963"/>
            <a:ext cx="6599237" cy="358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9" charset="-128"/>
                <a:cs typeface="ＭＳ Ｐゴシック" pitchFamily="-109" charset="-128"/>
              </a:rPr>
              <a:t>Sources of Error</a:t>
            </a:r>
            <a:endParaRPr lang="de-DE" smtClean="0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9" charset="-128"/>
                <a:cs typeface="ＭＳ Ｐゴシック" pitchFamily="-109" charset="-128"/>
              </a:rPr>
              <a:t>Opening angle</a:t>
            </a:r>
          </a:p>
          <a:p>
            <a:pPr eaLnBrk="1" hangingPunct="1"/>
            <a:r>
              <a:rPr lang="en-US" smtClean="0">
                <a:ea typeface="ＭＳ Ｐゴシック" pitchFamily="-109" charset="-128"/>
                <a:cs typeface="ＭＳ Ｐゴシック" pitchFamily="-109" charset="-128"/>
              </a:rPr>
              <a:t>Crosstalk</a:t>
            </a:r>
          </a:p>
          <a:p>
            <a:pPr eaLnBrk="1" hangingPunct="1"/>
            <a:r>
              <a:rPr lang="en-US" smtClean="0">
                <a:ea typeface="ＭＳ Ｐゴシック" pitchFamily="-109" charset="-128"/>
                <a:cs typeface="ＭＳ Ｐゴシック" pitchFamily="-109" charset="-128"/>
              </a:rPr>
              <a:t>Specular reflection</a:t>
            </a:r>
            <a:endParaRPr lang="de-DE" smtClean="0">
              <a:ea typeface="ＭＳ Ｐゴシック" pitchFamily="-109" charset="-128"/>
              <a:cs typeface="ＭＳ Ｐゴシック" pitchFamily="-109" charset="-128"/>
            </a:endParaRPr>
          </a:p>
        </p:txBody>
      </p:sp>
      <p:grpSp>
        <p:nvGrpSpPr>
          <p:cNvPr id="65540" name="Group 43"/>
          <p:cNvGrpSpPr>
            <a:grpSpLocks/>
          </p:cNvGrpSpPr>
          <p:nvPr/>
        </p:nvGrpSpPr>
        <p:grpSpPr bwMode="auto">
          <a:xfrm>
            <a:off x="590550" y="3810000"/>
            <a:ext cx="2039938" cy="1228725"/>
            <a:chOff x="618" y="2400"/>
            <a:chExt cx="1285" cy="774"/>
          </a:xfrm>
        </p:grpSpPr>
        <p:grpSp>
          <p:nvGrpSpPr>
            <p:cNvPr id="65566" name="Group 30"/>
            <p:cNvGrpSpPr>
              <a:grpSpLocks/>
            </p:cNvGrpSpPr>
            <p:nvPr/>
          </p:nvGrpSpPr>
          <p:grpSpPr bwMode="auto">
            <a:xfrm>
              <a:off x="618" y="2400"/>
              <a:ext cx="1200" cy="774"/>
              <a:chOff x="618" y="2400"/>
              <a:chExt cx="1200" cy="774"/>
            </a:xfrm>
          </p:grpSpPr>
          <p:grpSp>
            <p:nvGrpSpPr>
              <p:cNvPr id="65571" name="Group 7"/>
              <p:cNvGrpSpPr>
                <a:grpSpLocks/>
              </p:cNvGrpSpPr>
              <p:nvPr/>
            </p:nvGrpSpPr>
            <p:grpSpPr bwMode="auto">
              <a:xfrm>
                <a:off x="618" y="2658"/>
                <a:ext cx="126" cy="258"/>
                <a:chOff x="702" y="2562"/>
                <a:chExt cx="180" cy="300"/>
              </a:xfrm>
            </p:grpSpPr>
            <p:sp>
              <p:nvSpPr>
                <p:cNvPr id="65573" name="Rectangle 4"/>
                <p:cNvSpPr>
                  <a:spLocks noChangeArrowheads="1"/>
                </p:cNvSpPr>
                <p:nvPr/>
              </p:nvSpPr>
              <p:spPr bwMode="auto">
                <a:xfrm>
                  <a:off x="702" y="2634"/>
                  <a:ext cx="180" cy="15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574" name="Line 5"/>
                <p:cNvSpPr>
                  <a:spLocks noChangeShapeType="1"/>
                </p:cNvSpPr>
                <p:nvPr/>
              </p:nvSpPr>
              <p:spPr bwMode="auto">
                <a:xfrm>
                  <a:off x="882" y="2562"/>
                  <a:ext cx="0" cy="3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72" name="Freeform 24"/>
              <p:cNvSpPr>
                <a:spLocks/>
              </p:cNvSpPr>
              <p:nvPr/>
            </p:nvSpPr>
            <p:spPr bwMode="auto">
              <a:xfrm>
                <a:off x="748" y="2400"/>
                <a:ext cx="1070" cy="774"/>
              </a:xfrm>
              <a:custGeom>
                <a:avLst/>
                <a:gdLst>
                  <a:gd name="T0" fmla="*/ 2 w 1070"/>
                  <a:gd name="T1" fmla="*/ 318 h 774"/>
                  <a:gd name="T2" fmla="*/ 1070 w 1070"/>
                  <a:gd name="T3" fmla="*/ 0 h 774"/>
                  <a:gd name="T4" fmla="*/ 1064 w 1070"/>
                  <a:gd name="T5" fmla="*/ 774 h 774"/>
                  <a:gd name="T6" fmla="*/ 0 w 1070"/>
                  <a:gd name="T7" fmla="*/ 460 h 774"/>
                  <a:gd name="T8" fmla="*/ 2 w 1070"/>
                  <a:gd name="T9" fmla="*/ 318 h 7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0"/>
                  <a:gd name="T16" fmla="*/ 0 h 774"/>
                  <a:gd name="T17" fmla="*/ 1070 w 1070"/>
                  <a:gd name="T18" fmla="*/ 774 h 7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0" h="774">
                    <a:moveTo>
                      <a:pt x="2" y="318"/>
                    </a:moveTo>
                    <a:lnTo>
                      <a:pt x="1070" y="0"/>
                    </a:lnTo>
                    <a:lnTo>
                      <a:pt x="1064" y="774"/>
                    </a:lnTo>
                    <a:lnTo>
                      <a:pt x="0" y="460"/>
                    </a:lnTo>
                    <a:lnTo>
                      <a:pt x="2" y="318"/>
                    </a:ln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5567" name="Freeform 25"/>
            <p:cNvSpPr>
              <a:spLocks/>
            </p:cNvSpPr>
            <p:nvPr/>
          </p:nvSpPr>
          <p:spPr bwMode="auto">
            <a:xfrm>
              <a:off x="1500" y="2466"/>
              <a:ext cx="403" cy="270"/>
            </a:xfrm>
            <a:custGeom>
              <a:avLst/>
              <a:gdLst>
                <a:gd name="T0" fmla="*/ 3 w 805"/>
                <a:gd name="T1" fmla="*/ 8 h 552"/>
                <a:gd name="T2" fmla="*/ 3 w 805"/>
                <a:gd name="T3" fmla="*/ 5 h 552"/>
                <a:gd name="T4" fmla="*/ 8 w 805"/>
                <a:gd name="T5" fmla="*/ 4 h 552"/>
                <a:gd name="T6" fmla="*/ 10 w 805"/>
                <a:gd name="T7" fmla="*/ 4 h 552"/>
                <a:gd name="T8" fmla="*/ 19 w 805"/>
                <a:gd name="T9" fmla="*/ 0 h 552"/>
                <a:gd name="T10" fmla="*/ 21 w 805"/>
                <a:gd name="T11" fmla="*/ 0 h 552"/>
                <a:gd name="T12" fmla="*/ 24 w 805"/>
                <a:gd name="T13" fmla="*/ 3 h 552"/>
                <a:gd name="T14" fmla="*/ 26 w 805"/>
                <a:gd name="T15" fmla="*/ 6 h 552"/>
                <a:gd name="T16" fmla="*/ 25 w 805"/>
                <a:gd name="T17" fmla="*/ 8 h 552"/>
                <a:gd name="T18" fmla="*/ 24 w 805"/>
                <a:gd name="T19" fmla="*/ 9 h 552"/>
                <a:gd name="T20" fmla="*/ 21 w 805"/>
                <a:gd name="T21" fmla="*/ 9 h 552"/>
                <a:gd name="T22" fmla="*/ 20 w 805"/>
                <a:gd name="T23" fmla="*/ 10 h 552"/>
                <a:gd name="T24" fmla="*/ 19 w 805"/>
                <a:gd name="T25" fmla="*/ 10 h 552"/>
                <a:gd name="T26" fmla="*/ 19 w 805"/>
                <a:gd name="T27" fmla="*/ 11 h 552"/>
                <a:gd name="T28" fmla="*/ 19 w 805"/>
                <a:gd name="T29" fmla="*/ 14 h 552"/>
                <a:gd name="T30" fmla="*/ 17 w 805"/>
                <a:gd name="T31" fmla="*/ 15 h 552"/>
                <a:gd name="T32" fmla="*/ 16 w 805"/>
                <a:gd name="T33" fmla="*/ 14 h 552"/>
                <a:gd name="T34" fmla="*/ 14 w 805"/>
                <a:gd name="T35" fmla="*/ 13 h 552"/>
                <a:gd name="T36" fmla="*/ 11 w 805"/>
                <a:gd name="T37" fmla="*/ 16 h 552"/>
                <a:gd name="T38" fmla="*/ 8 w 805"/>
                <a:gd name="T39" fmla="*/ 15 h 552"/>
                <a:gd name="T40" fmla="*/ 6 w 805"/>
                <a:gd name="T41" fmla="*/ 13 h 552"/>
                <a:gd name="T42" fmla="*/ 2 w 805"/>
                <a:gd name="T43" fmla="*/ 13 h 552"/>
                <a:gd name="T44" fmla="*/ 0 w 805"/>
                <a:gd name="T45" fmla="*/ 11 h 552"/>
                <a:gd name="T46" fmla="*/ 2 w 805"/>
                <a:gd name="T47" fmla="*/ 8 h 552"/>
                <a:gd name="T48" fmla="*/ 3 w 805"/>
                <a:gd name="T49" fmla="*/ 8 h 5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05"/>
                <a:gd name="T76" fmla="*/ 0 h 552"/>
                <a:gd name="T77" fmla="*/ 805 w 805"/>
                <a:gd name="T78" fmla="*/ 552 h 5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05" h="552">
                  <a:moveTo>
                    <a:pt x="84" y="276"/>
                  </a:moveTo>
                  <a:cubicBezTo>
                    <a:pt x="48" y="264"/>
                    <a:pt x="57" y="211"/>
                    <a:pt x="78" y="186"/>
                  </a:cubicBezTo>
                  <a:cubicBezTo>
                    <a:pt x="101" y="158"/>
                    <a:pt x="191" y="145"/>
                    <a:pt x="228" y="138"/>
                  </a:cubicBezTo>
                  <a:cubicBezTo>
                    <a:pt x="256" y="142"/>
                    <a:pt x="284" y="152"/>
                    <a:pt x="312" y="150"/>
                  </a:cubicBezTo>
                  <a:cubicBezTo>
                    <a:pt x="411" y="142"/>
                    <a:pt x="504" y="32"/>
                    <a:pt x="600" y="0"/>
                  </a:cubicBezTo>
                  <a:cubicBezTo>
                    <a:pt x="622" y="2"/>
                    <a:pt x="644" y="1"/>
                    <a:pt x="666" y="6"/>
                  </a:cubicBezTo>
                  <a:cubicBezTo>
                    <a:pt x="693" y="12"/>
                    <a:pt x="749" y="91"/>
                    <a:pt x="768" y="120"/>
                  </a:cubicBezTo>
                  <a:cubicBezTo>
                    <a:pt x="758" y="171"/>
                    <a:pt x="786" y="164"/>
                    <a:pt x="804" y="210"/>
                  </a:cubicBezTo>
                  <a:cubicBezTo>
                    <a:pt x="800" y="236"/>
                    <a:pt x="805" y="265"/>
                    <a:pt x="792" y="288"/>
                  </a:cubicBezTo>
                  <a:cubicBezTo>
                    <a:pt x="783" y="303"/>
                    <a:pt x="761" y="305"/>
                    <a:pt x="744" y="312"/>
                  </a:cubicBezTo>
                  <a:cubicBezTo>
                    <a:pt x="721" y="321"/>
                    <a:pt x="696" y="328"/>
                    <a:pt x="672" y="336"/>
                  </a:cubicBezTo>
                  <a:cubicBezTo>
                    <a:pt x="653" y="342"/>
                    <a:pt x="636" y="352"/>
                    <a:pt x="618" y="360"/>
                  </a:cubicBezTo>
                  <a:cubicBezTo>
                    <a:pt x="535" y="348"/>
                    <a:pt x="582" y="349"/>
                    <a:pt x="594" y="366"/>
                  </a:cubicBezTo>
                  <a:cubicBezTo>
                    <a:pt x="600" y="375"/>
                    <a:pt x="602" y="386"/>
                    <a:pt x="606" y="396"/>
                  </a:cubicBezTo>
                  <a:cubicBezTo>
                    <a:pt x="602" y="426"/>
                    <a:pt x="602" y="457"/>
                    <a:pt x="594" y="486"/>
                  </a:cubicBezTo>
                  <a:cubicBezTo>
                    <a:pt x="587" y="512"/>
                    <a:pt x="522" y="522"/>
                    <a:pt x="522" y="522"/>
                  </a:cubicBezTo>
                  <a:cubicBezTo>
                    <a:pt x="512" y="520"/>
                    <a:pt x="500" y="522"/>
                    <a:pt x="492" y="516"/>
                  </a:cubicBezTo>
                  <a:cubicBezTo>
                    <a:pt x="461" y="492"/>
                    <a:pt x="477" y="467"/>
                    <a:pt x="444" y="456"/>
                  </a:cubicBezTo>
                  <a:cubicBezTo>
                    <a:pt x="418" y="496"/>
                    <a:pt x="372" y="540"/>
                    <a:pt x="324" y="552"/>
                  </a:cubicBezTo>
                  <a:cubicBezTo>
                    <a:pt x="300" y="547"/>
                    <a:pt x="275" y="549"/>
                    <a:pt x="252" y="540"/>
                  </a:cubicBezTo>
                  <a:cubicBezTo>
                    <a:pt x="223" y="528"/>
                    <a:pt x="223" y="483"/>
                    <a:pt x="186" y="480"/>
                  </a:cubicBezTo>
                  <a:cubicBezTo>
                    <a:pt x="138" y="476"/>
                    <a:pt x="90" y="476"/>
                    <a:pt x="42" y="474"/>
                  </a:cubicBezTo>
                  <a:cubicBezTo>
                    <a:pt x="15" y="447"/>
                    <a:pt x="9" y="425"/>
                    <a:pt x="0" y="390"/>
                  </a:cubicBezTo>
                  <a:cubicBezTo>
                    <a:pt x="14" y="348"/>
                    <a:pt x="40" y="318"/>
                    <a:pt x="54" y="276"/>
                  </a:cubicBezTo>
                  <a:cubicBezTo>
                    <a:pt x="57" y="267"/>
                    <a:pt x="74" y="276"/>
                    <a:pt x="84" y="27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8" name="Line 27"/>
            <p:cNvSpPr>
              <a:spLocks noChangeShapeType="1"/>
            </p:cNvSpPr>
            <p:nvPr/>
          </p:nvSpPr>
          <p:spPr bwMode="auto">
            <a:xfrm flipV="1">
              <a:off x="748" y="2660"/>
              <a:ext cx="75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9" name="Line 28"/>
            <p:cNvSpPr>
              <a:spLocks noChangeShapeType="1"/>
            </p:cNvSpPr>
            <p:nvPr/>
          </p:nvSpPr>
          <p:spPr bwMode="auto">
            <a:xfrm flipV="1">
              <a:off x="744" y="2728"/>
              <a:ext cx="876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0" name="Line 29"/>
            <p:cNvSpPr>
              <a:spLocks noChangeShapeType="1"/>
            </p:cNvSpPr>
            <p:nvPr/>
          </p:nvSpPr>
          <p:spPr bwMode="auto">
            <a:xfrm>
              <a:off x="748" y="2820"/>
              <a:ext cx="1140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541" name="Group 31"/>
          <p:cNvGrpSpPr>
            <a:grpSpLocks/>
          </p:cNvGrpSpPr>
          <p:nvPr/>
        </p:nvGrpSpPr>
        <p:grpSpPr bwMode="auto">
          <a:xfrm>
            <a:off x="3594100" y="3530600"/>
            <a:ext cx="1905000" cy="1228725"/>
            <a:chOff x="618" y="2400"/>
            <a:chExt cx="1200" cy="774"/>
          </a:xfrm>
        </p:grpSpPr>
        <p:grpSp>
          <p:nvGrpSpPr>
            <p:cNvPr id="65562" name="Group 32"/>
            <p:cNvGrpSpPr>
              <a:grpSpLocks/>
            </p:cNvGrpSpPr>
            <p:nvPr/>
          </p:nvGrpSpPr>
          <p:grpSpPr bwMode="auto">
            <a:xfrm>
              <a:off x="618" y="2658"/>
              <a:ext cx="126" cy="258"/>
              <a:chOff x="702" y="2562"/>
              <a:chExt cx="180" cy="300"/>
            </a:xfrm>
          </p:grpSpPr>
          <p:sp>
            <p:nvSpPr>
              <p:cNvPr id="65564" name="Rectangle 33"/>
              <p:cNvSpPr>
                <a:spLocks noChangeArrowheads="1"/>
              </p:cNvSpPr>
              <p:nvPr/>
            </p:nvSpPr>
            <p:spPr bwMode="auto">
              <a:xfrm>
                <a:off x="702" y="2634"/>
                <a:ext cx="180" cy="1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65" name="Line 34"/>
              <p:cNvSpPr>
                <a:spLocks noChangeShapeType="1"/>
              </p:cNvSpPr>
              <p:nvPr/>
            </p:nvSpPr>
            <p:spPr bwMode="auto">
              <a:xfrm>
                <a:off x="882" y="256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5563" name="Freeform 35"/>
            <p:cNvSpPr>
              <a:spLocks/>
            </p:cNvSpPr>
            <p:nvPr/>
          </p:nvSpPr>
          <p:spPr bwMode="auto">
            <a:xfrm>
              <a:off x="748" y="2400"/>
              <a:ext cx="1070" cy="774"/>
            </a:xfrm>
            <a:custGeom>
              <a:avLst/>
              <a:gdLst>
                <a:gd name="T0" fmla="*/ 2 w 1070"/>
                <a:gd name="T1" fmla="*/ 318 h 774"/>
                <a:gd name="T2" fmla="*/ 1070 w 1070"/>
                <a:gd name="T3" fmla="*/ 0 h 774"/>
                <a:gd name="T4" fmla="*/ 1064 w 1070"/>
                <a:gd name="T5" fmla="*/ 774 h 774"/>
                <a:gd name="T6" fmla="*/ 0 w 1070"/>
                <a:gd name="T7" fmla="*/ 460 h 774"/>
                <a:gd name="T8" fmla="*/ 2 w 1070"/>
                <a:gd name="T9" fmla="*/ 318 h 7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0"/>
                <a:gd name="T16" fmla="*/ 0 h 774"/>
                <a:gd name="T17" fmla="*/ 1070 w 1070"/>
                <a:gd name="T18" fmla="*/ 774 h 7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0" h="774">
                  <a:moveTo>
                    <a:pt x="2" y="318"/>
                  </a:moveTo>
                  <a:lnTo>
                    <a:pt x="1070" y="0"/>
                  </a:lnTo>
                  <a:lnTo>
                    <a:pt x="1064" y="774"/>
                  </a:lnTo>
                  <a:lnTo>
                    <a:pt x="0" y="460"/>
                  </a:lnTo>
                  <a:lnTo>
                    <a:pt x="2" y="318"/>
                  </a:ln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542" name="Group 36"/>
          <p:cNvGrpSpPr>
            <a:grpSpLocks/>
          </p:cNvGrpSpPr>
          <p:nvPr/>
        </p:nvGrpSpPr>
        <p:grpSpPr bwMode="auto">
          <a:xfrm rot="1128528">
            <a:off x="3460750" y="4260850"/>
            <a:ext cx="1905000" cy="1228725"/>
            <a:chOff x="618" y="2400"/>
            <a:chExt cx="1200" cy="774"/>
          </a:xfrm>
        </p:grpSpPr>
        <p:grpSp>
          <p:nvGrpSpPr>
            <p:cNvPr id="65558" name="Group 37"/>
            <p:cNvGrpSpPr>
              <a:grpSpLocks/>
            </p:cNvGrpSpPr>
            <p:nvPr/>
          </p:nvGrpSpPr>
          <p:grpSpPr bwMode="auto">
            <a:xfrm>
              <a:off x="618" y="2658"/>
              <a:ext cx="126" cy="258"/>
              <a:chOff x="702" y="2562"/>
              <a:chExt cx="180" cy="300"/>
            </a:xfrm>
          </p:grpSpPr>
          <p:sp>
            <p:nvSpPr>
              <p:cNvPr id="65560" name="Rectangle 38"/>
              <p:cNvSpPr>
                <a:spLocks noChangeArrowheads="1"/>
              </p:cNvSpPr>
              <p:nvPr/>
            </p:nvSpPr>
            <p:spPr bwMode="auto">
              <a:xfrm>
                <a:off x="702" y="2634"/>
                <a:ext cx="180" cy="1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61" name="Line 39"/>
              <p:cNvSpPr>
                <a:spLocks noChangeShapeType="1"/>
              </p:cNvSpPr>
              <p:nvPr/>
            </p:nvSpPr>
            <p:spPr bwMode="auto">
              <a:xfrm>
                <a:off x="882" y="256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5559" name="Freeform 40"/>
            <p:cNvSpPr>
              <a:spLocks/>
            </p:cNvSpPr>
            <p:nvPr/>
          </p:nvSpPr>
          <p:spPr bwMode="auto">
            <a:xfrm>
              <a:off x="748" y="2400"/>
              <a:ext cx="1070" cy="774"/>
            </a:xfrm>
            <a:custGeom>
              <a:avLst/>
              <a:gdLst>
                <a:gd name="T0" fmla="*/ 2 w 1070"/>
                <a:gd name="T1" fmla="*/ 318 h 774"/>
                <a:gd name="T2" fmla="*/ 1070 w 1070"/>
                <a:gd name="T3" fmla="*/ 0 h 774"/>
                <a:gd name="T4" fmla="*/ 1064 w 1070"/>
                <a:gd name="T5" fmla="*/ 774 h 774"/>
                <a:gd name="T6" fmla="*/ 0 w 1070"/>
                <a:gd name="T7" fmla="*/ 460 h 774"/>
                <a:gd name="T8" fmla="*/ 2 w 1070"/>
                <a:gd name="T9" fmla="*/ 318 h 7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0"/>
                <a:gd name="T16" fmla="*/ 0 h 774"/>
                <a:gd name="T17" fmla="*/ 1070 w 1070"/>
                <a:gd name="T18" fmla="*/ 774 h 7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0" h="774">
                  <a:moveTo>
                    <a:pt x="2" y="318"/>
                  </a:moveTo>
                  <a:lnTo>
                    <a:pt x="1070" y="0"/>
                  </a:lnTo>
                  <a:lnTo>
                    <a:pt x="1064" y="774"/>
                  </a:lnTo>
                  <a:lnTo>
                    <a:pt x="0" y="460"/>
                  </a:lnTo>
                  <a:lnTo>
                    <a:pt x="2" y="318"/>
                  </a:ln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543" name="Freeform 42"/>
          <p:cNvSpPr>
            <a:spLocks/>
          </p:cNvSpPr>
          <p:nvPr/>
        </p:nvSpPr>
        <p:spPr bwMode="auto">
          <a:xfrm>
            <a:off x="3387725" y="3746500"/>
            <a:ext cx="1651000" cy="1473200"/>
          </a:xfrm>
          <a:custGeom>
            <a:avLst/>
            <a:gdLst>
              <a:gd name="T0" fmla="*/ 2147483647 w 1040"/>
              <a:gd name="T1" fmla="*/ 2147483647 h 928"/>
              <a:gd name="T2" fmla="*/ 0 w 1040"/>
              <a:gd name="T3" fmla="*/ 2147483647 h 928"/>
              <a:gd name="T4" fmla="*/ 2147483647 w 1040"/>
              <a:gd name="T5" fmla="*/ 0 h 928"/>
              <a:gd name="T6" fmla="*/ 2147483647 w 1040"/>
              <a:gd name="T7" fmla="*/ 2147483647 h 928"/>
              <a:gd name="T8" fmla="*/ 2147483647 w 1040"/>
              <a:gd name="T9" fmla="*/ 2147483647 h 9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40"/>
              <a:gd name="T16" fmla="*/ 0 h 928"/>
              <a:gd name="T17" fmla="*/ 1040 w 1040"/>
              <a:gd name="T18" fmla="*/ 928 h 9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40" h="928">
                <a:moveTo>
                  <a:pt x="972" y="928"/>
                </a:moveTo>
                <a:lnTo>
                  <a:pt x="0" y="680"/>
                </a:lnTo>
                <a:lnTo>
                  <a:pt x="428" y="0"/>
                </a:lnTo>
                <a:lnTo>
                  <a:pt x="1040" y="872"/>
                </a:lnTo>
                <a:lnTo>
                  <a:pt x="972" y="928"/>
                </a:lnTo>
                <a:close/>
              </a:path>
            </a:pathLst>
          </a:custGeom>
          <a:solidFill>
            <a:srgbClr val="FFFF00">
              <a:alpha val="6901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44" name="Freeform 41"/>
          <p:cNvSpPr>
            <a:spLocks/>
          </p:cNvSpPr>
          <p:nvPr/>
        </p:nvSpPr>
        <p:spPr bwMode="auto">
          <a:xfrm>
            <a:off x="4911725" y="5013325"/>
            <a:ext cx="639763" cy="428625"/>
          </a:xfrm>
          <a:custGeom>
            <a:avLst/>
            <a:gdLst>
              <a:gd name="T0" fmla="*/ 2147483647 w 805"/>
              <a:gd name="T1" fmla="*/ 2147483647 h 552"/>
              <a:gd name="T2" fmla="*/ 2147483647 w 805"/>
              <a:gd name="T3" fmla="*/ 2147483647 h 552"/>
              <a:gd name="T4" fmla="*/ 2147483647 w 805"/>
              <a:gd name="T5" fmla="*/ 2147483647 h 552"/>
              <a:gd name="T6" fmla="*/ 2147483647 w 805"/>
              <a:gd name="T7" fmla="*/ 2147483647 h 552"/>
              <a:gd name="T8" fmla="*/ 2147483647 w 805"/>
              <a:gd name="T9" fmla="*/ 0 h 552"/>
              <a:gd name="T10" fmla="*/ 2147483647 w 805"/>
              <a:gd name="T11" fmla="*/ 2147483647 h 552"/>
              <a:gd name="T12" fmla="*/ 2147483647 w 805"/>
              <a:gd name="T13" fmla="*/ 2147483647 h 552"/>
              <a:gd name="T14" fmla="*/ 2147483647 w 805"/>
              <a:gd name="T15" fmla="*/ 2147483647 h 552"/>
              <a:gd name="T16" fmla="*/ 2147483647 w 805"/>
              <a:gd name="T17" fmla="*/ 2147483647 h 552"/>
              <a:gd name="T18" fmla="*/ 2147483647 w 805"/>
              <a:gd name="T19" fmla="*/ 2147483647 h 552"/>
              <a:gd name="T20" fmla="*/ 2147483647 w 805"/>
              <a:gd name="T21" fmla="*/ 2147483647 h 552"/>
              <a:gd name="T22" fmla="*/ 2147483647 w 805"/>
              <a:gd name="T23" fmla="*/ 2147483647 h 552"/>
              <a:gd name="T24" fmla="*/ 2147483647 w 805"/>
              <a:gd name="T25" fmla="*/ 2147483647 h 552"/>
              <a:gd name="T26" fmla="*/ 2147483647 w 805"/>
              <a:gd name="T27" fmla="*/ 2147483647 h 552"/>
              <a:gd name="T28" fmla="*/ 2147483647 w 805"/>
              <a:gd name="T29" fmla="*/ 2147483647 h 552"/>
              <a:gd name="T30" fmla="*/ 2147483647 w 805"/>
              <a:gd name="T31" fmla="*/ 2147483647 h 552"/>
              <a:gd name="T32" fmla="*/ 2147483647 w 805"/>
              <a:gd name="T33" fmla="*/ 2147483647 h 552"/>
              <a:gd name="T34" fmla="*/ 2147483647 w 805"/>
              <a:gd name="T35" fmla="*/ 2147483647 h 552"/>
              <a:gd name="T36" fmla="*/ 2147483647 w 805"/>
              <a:gd name="T37" fmla="*/ 2147483647 h 552"/>
              <a:gd name="T38" fmla="*/ 2147483647 w 805"/>
              <a:gd name="T39" fmla="*/ 2147483647 h 552"/>
              <a:gd name="T40" fmla="*/ 2147483647 w 805"/>
              <a:gd name="T41" fmla="*/ 2147483647 h 552"/>
              <a:gd name="T42" fmla="*/ 2147483647 w 805"/>
              <a:gd name="T43" fmla="*/ 2147483647 h 552"/>
              <a:gd name="T44" fmla="*/ 0 w 805"/>
              <a:gd name="T45" fmla="*/ 2147483647 h 552"/>
              <a:gd name="T46" fmla="*/ 2147483647 w 805"/>
              <a:gd name="T47" fmla="*/ 2147483647 h 552"/>
              <a:gd name="T48" fmla="*/ 2147483647 w 805"/>
              <a:gd name="T49" fmla="*/ 2147483647 h 5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805"/>
              <a:gd name="T76" fmla="*/ 0 h 552"/>
              <a:gd name="T77" fmla="*/ 805 w 805"/>
              <a:gd name="T78" fmla="*/ 552 h 5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805" h="552">
                <a:moveTo>
                  <a:pt x="84" y="276"/>
                </a:moveTo>
                <a:cubicBezTo>
                  <a:pt x="48" y="264"/>
                  <a:pt x="57" y="211"/>
                  <a:pt x="78" y="186"/>
                </a:cubicBezTo>
                <a:cubicBezTo>
                  <a:pt x="101" y="158"/>
                  <a:pt x="191" y="145"/>
                  <a:pt x="228" y="138"/>
                </a:cubicBezTo>
                <a:cubicBezTo>
                  <a:pt x="256" y="142"/>
                  <a:pt x="284" y="152"/>
                  <a:pt x="312" y="150"/>
                </a:cubicBezTo>
                <a:cubicBezTo>
                  <a:pt x="411" y="142"/>
                  <a:pt x="504" y="32"/>
                  <a:pt x="600" y="0"/>
                </a:cubicBezTo>
                <a:cubicBezTo>
                  <a:pt x="622" y="2"/>
                  <a:pt x="644" y="1"/>
                  <a:pt x="666" y="6"/>
                </a:cubicBezTo>
                <a:cubicBezTo>
                  <a:pt x="693" y="12"/>
                  <a:pt x="749" y="91"/>
                  <a:pt x="768" y="120"/>
                </a:cubicBezTo>
                <a:cubicBezTo>
                  <a:pt x="758" y="171"/>
                  <a:pt x="786" y="164"/>
                  <a:pt x="804" y="210"/>
                </a:cubicBezTo>
                <a:cubicBezTo>
                  <a:pt x="800" y="236"/>
                  <a:pt x="805" y="265"/>
                  <a:pt x="792" y="288"/>
                </a:cubicBezTo>
                <a:cubicBezTo>
                  <a:pt x="783" y="303"/>
                  <a:pt x="761" y="305"/>
                  <a:pt x="744" y="312"/>
                </a:cubicBezTo>
                <a:cubicBezTo>
                  <a:pt x="721" y="321"/>
                  <a:pt x="696" y="328"/>
                  <a:pt x="672" y="336"/>
                </a:cubicBezTo>
                <a:cubicBezTo>
                  <a:pt x="653" y="342"/>
                  <a:pt x="636" y="352"/>
                  <a:pt x="618" y="360"/>
                </a:cubicBezTo>
                <a:cubicBezTo>
                  <a:pt x="535" y="348"/>
                  <a:pt x="582" y="349"/>
                  <a:pt x="594" y="366"/>
                </a:cubicBezTo>
                <a:cubicBezTo>
                  <a:pt x="600" y="375"/>
                  <a:pt x="602" y="386"/>
                  <a:pt x="606" y="396"/>
                </a:cubicBezTo>
                <a:cubicBezTo>
                  <a:pt x="602" y="426"/>
                  <a:pt x="602" y="457"/>
                  <a:pt x="594" y="486"/>
                </a:cubicBezTo>
                <a:cubicBezTo>
                  <a:pt x="587" y="512"/>
                  <a:pt x="522" y="522"/>
                  <a:pt x="522" y="522"/>
                </a:cubicBezTo>
                <a:cubicBezTo>
                  <a:pt x="512" y="520"/>
                  <a:pt x="500" y="522"/>
                  <a:pt x="492" y="516"/>
                </a:cubicBezTo>
                <a:cubicBezTo>
                  <a:pt x="461" y="492"/>
                  <a:pt x="477" y="467"/>
                  <a:pt x="444" y="456"/>
                </a:cubicBezTo>
                <a:cubicBezTo>
                  <a:pt x="418" y="496"/>
                  <a:pt x="372" y="540"/>
                  <a:pt x="324" y="552"/>
                </a:cubicBezTo>
                <a:cubicBezTo>
                  <a:pt x="300" y="547"/>
                  <a:pt x="275" y="549"/>
                  <a:pt x="252" y="540"/>
                </a:cubicBezTo>
                <a:cubicBezTo>
                  <a:pt x="223" y="528"/>
                  <a:pt x="223" y="483"/>
                  <a:pt x="186" y="480"/>
                </a:cubicBezTo>
                <a:cubicBezTo>
                  <a:pt x="138" y="476"/>
                  <a:pt x="90" y="476"/>
                  <a:pt x="42" y="474"/>
                </a:cubicBezTo>
                <a:cubicBezTo>
                  <a:pt x="15" y="447"/>
                  <a:pt x="9" y="425"/>
                  <a:pt x="0" y="390"/>
                </a:cubicBezTo>
                <a:cubicBezTo>
                  <a:pt x="14" y="348"/>
                  <a:pt x="40" y="318"/>
                  <a:pt x="54" y="276"/>
                </a:cubicBezTo>
                <a:cubicBezTo>
                  <a:pt x="57" y="267"/>
                  <a:pt x="74" y="276"/>
                  <a:pt x="84" y="276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5545" name="Group 61"/>
          <p:cNvGrpSpPr>
            <a:grpSpLocks/>
          </p:cNvGrpSpPr>
          <p:nvPr/>
        </p:nvGrpSpPr>
        <p:grpSpPr bwMode="auto">
          <a:xfrm>
            <a:off x="6248400" y="2924175"/>
            <a:ext cx="2600325" cy="2686050"/>
            <a:chOff x="3894" y="1572"/>
            <a:chExt cx="1638" cy="1692"/>
          </a:xfrm>
        </p:grpSpPr>
        <p:grpSp>
          <p:nvGrpSpPr>
            <p:cNvPr id="65546" name="Group 47"/>
            <p:cNvGrpSpPr>
              <a:grpSpLocks/>
            </p:cNvGrpSpPr>
            <p:nvPr/>
          </p:nvGrpSpPr>
          <p:grpSpPr bwMode="auto">
            <a:xfrm>
              <a:off x="4014" y="2598"/>
              <a:ext cx="126" cy="258"/>
              <a:chOff x="702" y="2562"/>
              <a:chExt cx="180" cy="300"/>
            </a:xfrm>
          </p:grpSpPr>
          <p:sp>
            <p:nvSpPr>
              <p:cNvPr id="65556" name="Rectangle 48"/>
              <p:cNvSpPr>
                <a:spLocks noChangeArrowheads="1"/>
              </p:cNvSpPr>
              <p:nvPr/>
            </p:nvSpPr>
            <p:spPr bwMode="auto">
              <a:xfrm>
                <a:off x="702" y="2634"/>
                <a:ext cx="180" cy="1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57" name="Line 49"/>
              <p:cNvSpPr>
                <a:spLocks noChangeShapeType="1"/>
              </p:cNvSpPr>
              <p:nvPr/>
            </p:nvSpPr>
            <p:spPr bwMode="auto">
              <a:xfrm>
                <a:off x="882" y="256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5547" name="Freeform 50"/>
            <p:cNvSpPr>
              <a:spLocks/>
            </p:cNvSpPr>
            <p:nvPr/>
          </p:nvSpPr>
          <p:spPr bwMode="auto">
            <a:xfrm>
              <a:off x="4144" y="2340"/>
              <a:ext cx="1070" cy="636"/>
            </a:xfrm>
            <a:custGeom>
              <a:avLst/>
              <a:gdLst>
                <a:gd name="T0" fmla="*/ 2 w 1070"/>
                <a:gd name="T1" fmla="*/ 318 h 636"/>
                <a:gd name="T2" fmla="*/ 1070 w 1070"/>
                <a:gd name="T3" fmla="*/ 0 h 636"/>
                <a:gd name="T4" fmla="*/ 602 w 1070"/>
                <a:gd name="T5" fmla="*/ 636 h 636"/>
                <a:gd name="T6" fmla="*/ 0 w 1070"/>
                <a:gd name="T7" fmla="*/ 460 h 636"/>
                <a:gd name="T8" fmla="*/ 2 w 1070"/>
                <a:gd name="T9" fmla="*/ 318 h 6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0"/>
                <a:gd name="T16" fmla="*/ 0 h 636"/>
                <a:gd name="T17" fmla="*/ 1070 w 1070"/>
                <a:gd name="T18" fmla="*/ 636 h 6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0" h="636">
                  <a:moveTo>
                    <a:pt x="2" y="318"/>
                  </a:moveTo>
                  <a:lnTo>
                    <a:pt x="1070" y="0"/>
                  </a:lnTo>
                  <a:lnTo>
                    <a:pt x="602" y="636"/>
                  </a:lnTo>
                  <a:lnTo>
                    <a:pt x="0" y="460"/>
                  </a:lnTo>
                  <a:lnTo>
                    <a:pt x="2" y="318"/>
                  </a:ln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48" name="Line 52"/>
            <p:cNvSpPr>
              <a:spLocks noChangeShapeType="1"/>
            </p:cNvSpPr>
            <p:nvPr/>
          </p:nvSpPr>
          <p:spPr bwMode="auto">
            <a:xfrm flipV="1">
              <a:off x="4144" y="2492"/>
              <a:ext cx="968" cy="2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49" name="Line 53"/>
            <p:cNvSpPr>
              <a:spLocks noChangeShapeType="1"/>
            </p:cNvSpPr>
            <p:nvPr/>
          </p:nvSpPr>
          <p:spPr bwMode="auto">
            <a:xfrm flipV="1">
              <a:off x="4146" y="2692"/>
              <a:ext cx="816" cy="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50" name="Line 54"/>
            <p:cNvSpPr>
              <a:spLocks noChangeShapeType="1"/>
            </p:cNvSpPr>
            <p:nvPr/>
          </p:nvSpPr>
          <p:spPr bwMode="auto">
            <a:xfrm>
              <a:off x="4144" y="2760"/>
              <a:ext cx="642" cy="1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51" name="Line 55"/>
            <p:cNvSpPr>
              <a:spLocks noChangeShapeType="1"/>
            </p:cNvSpPr>
            <p:nvPr/>
          </p:nvSpPr>
          <p:spPr bwMode="auto">
            <a:xfrm flipV="1">
              <a:off x="4524" y="1902"/>
              <a:ext cx="1008" cy="13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52" name="Freeform 56"/>
            <p:cNvSpPr>
              <a:spLocks/>
            </p:cNvSpPr>
            <p:nvPr/>
          </p:nvSpPr>
          <p:spPr bwMode="auto">
            <a:xfrm>
              <a:off x="3894" y="1572"/>
              <a:ext cx="1332" cy="1398"/>
            </a:xfrm>
            <a:custGeom>
              <a:avLst/>
              <a:gdLst>
                <a:gd name="T0" fmla="*/ 852 w 1332"/>
                <a:gd name="T1" fmla="*/ 1398 h 1398"/>
                <a:gd name="T2" fmla="*/ 0 w 1332"/>
                <a:gd name="T3" fmla="*/ 738 h 1398"/>
                <a:gd name="T4" fmla="*/ 1038 w 1332"/>
                <a:gd name="T5" fmla="*/ 0 h 1398"/>
                <a:gd name="T6" fmla="*/ 1332 w 1332"/>
                <a:gd name="T7" fmla="*/ 762 h 1398"/>
                <a:gd name="T8" fmla="*/ 852 w 1332"/>
                <a:gd name="T9" fmla="*/ 1398 h 13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2"/>
                <a:gd name="T16" fmla="*/ 0 h 1398"/>
                <a:gd name="T17" fmla="*/ 1332 w 1332"/>
                <a:gd name="T18" fmla="*/ 1398 h 13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2" h="1398">
                  <a:moveTo>
                    <a:pt x="852" y="1398"/>
                  </a:moveTo>
                  <a:lnTo>
                    <a:pt x="0" y="738"/>
                  </a:lnTo>
                  <a:lnTo>
                    <a:pt x="1038" y="0"/>
                  </a:lnTo>
                  <a:lnTo>
                    <a:pt x="1332" y="762"/>
                  </a:lnTo>
                  <a:lnTo>
                    <a:pt x="852" y="1398"/>
                  </a:lnTo>
                  <a:close/>
                </a:path>
              </a:pathLst>
            </a:custGeom>
            <a:solidFill>
              <a:srgbClr val="FFFF00">
                <a:alpha val="8313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53" name="Line 58"/>
            <p:cNvSpPr>
              <a:spLocks noChangeShapeType="1"/>
            </p:cNvSpPr>
            <p:nvPr/>
          </p:nvSpPr>
          <p:spPr bwMode="auto">
            <a:xfrm flipH="1" flipV="1">
              <a:off x="4146" y="2130"/>
              <a:ext cx="660" cy="7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54" name="Line 59"/>
            <p:cNvSpPr>
              <a:spLocks noChangeShapeType="1"/>
            </p:cNvSpPr>
            <p:nvPr/>
          </p:nvSpPr>
          <p:spPr bwMode="auto">
            <a:xfrm flipH="1" flipV="1">
              <a:off x="4410" y="1932"/>
              <a:ext cx="522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55" name="Line 60"/>
            <p:cNvSpPr>
              <a:spLocks noChangeShapeType="1"/>
            </p:cNvSpPr>
            <p:nvPr/>
          </p:nvSpPr>
          <p:spPr bwMode="auto">
            <a:xfrm flipH="1" flipV="1">
              <a:off x="4674" y="1752"/>
              <a:ext cx="420" cy="7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4"/>
          <p:cNvSpPr>
            <a:spLocks noChangeArrowheads="1"/>
          </p:cNvSpPr>
          <p:nvPr/>
        </p:nvSpPr>
        <p:spPr bwMode="auto">
          <a:xfrm>
            <a:off x="736600" y="4965700"/>
            <a:ext cx="7810500" cy="7366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1130300" y="5030788"/>
          <a:ext cx="6988175" cy="646112"/>
        </p:xfrm>
        <a:graphic>
          <a:graphicData uri="http://schemas.openxmlformats.org/presentationml/2006/ole">
            <p:oleObj spid="_x0000_s19458" name="Equation" r:id="rId3" imgW="3022560" imgH="279360" progId="Equation.3">
              <p:embed/>
            </p:oleObj>
          </a:graphicData>
        </a:graphic>
      </p:graphicFrame>
      <p:sp>
        <p:nvSpPr>
          <p:cNvPr id="19460" name="Down Arrow 6"/>
          <p:cNvSpPr>
            <a:spLocks noChangeArrowheads="1"/>
          </p:cNvSpPr>
          <p:nvPr/>
        </p:nvSpPr>
        <p:spPr bwMode="auto">
          <a:xfrm>
            <a:off x="4894263" y="2913063"/>
            <a:ext cx="914400" cy="1709737"/>
          </a:xfrm>
          <a:prstGeom prst="downArrow">
            <a:avLst>
              <a:gd name="adj1" fmla="val 50000"/>
              <a:gd name="adj2" fmla="val 4998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</a:pPr>
            <a:endParaRPr lang="en-US" b="1"/>
          </a:p>
        </p:txBody>
      </p:sp>
      <p:sp>
        <p:nvSpPr>
          <p:cNvPr id="19461" name="TextBox 7"/>
          <p:cNvSpPr txBox="1">
            <a:spLocks noChangeArrowheads="1"/>
          </p:cNvSpPr>
          <p:nvPr/>
        </p:nvSpPr>
        <p:spPr bwMode="auto">
          <a:xfrm>
            <a:off x="4589463" y="2151063"/>
            <a:ext cx="356235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Action: p(x’ | u, x)</a:t>
            </a:r>
          </a:p>
        </p:txBody>
      </p:sp>
      <p:sp>
        <p:nvSpPr>
          <p:cNvPr id="19462" name="Oval 11"/>
          <p:cNvSpPr>
            <a:spLocks noChangeArrowheads="1"/>
          </p:cNvSpPr>
          <p:nvPr/>
        </p:nvSpPr>
        <p:spPr bwMode="auto">
          <a:xfrm>
            <a:off x="4267200" y="4640263"/>
            <a:ext cx="1930400" cy="12525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  <a:buFontTx/>
              <a:buChar char="•"/>
            </a:pPr>
            <a:endParaRPr lang="en-US" b="1"/>
          </a:p>
        </p:txBody>
      </p:sp>
      <p:sp>
        <p:nvSpPr>
          <p:cNvPr id="19463" name="Title 1"/>
          <p:cNvSpPr txBox="1">
            <a:spLocks/>
          </p:cNvSpPr>
          <p:nvPr/>
        </p:nvSpPr>
        <p:spPr bwMode="auto">
          <a:xfrm>
            <a:off x="355600" y="312738"/>
            <a:ext cx="84248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sz="3600" b="1">
                <a:solidFill>
                  <a:schemeClr val="hlink"/>
                </a:solidFill>
                <a:ea typeface="ＭＳ Ｐゴシック" pitchFamily="-109" charset="-128"/>
                <a:cs typeface="ＭＳ Ｐゴシック" pitchFamily="-109" charset="-128"/>
              </a:rPr>
              <a:t>Bayes Filters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9" charset="-128"/>
                <a:cs typeface="ＭＳ Ｐゴシック" pitchFamily="-109" charset="-128"/>
              </a:rPr>
              <a:t>Typical Ultrasound Scan</a:t>
            </a:r>
            <a:endParaRPr lang="de-DE" smtClean="0">
              <a:ea typeface="ＭＳ Ｐゴシック" pitchFamily="-109" charset="-128"/>
              <a:cs typeface="ＭＳ Ｐゴシック" pitchFamily="-109" charset="-128"/>
            </a:endParaRPr>
          </a:p>
        </p:txBody>
      </p:sp>
      <p:pic>
        <p:nvPicPr>
          <p:cNvPr id="66563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049463" y="1116013"/>
            <a:ext cx="4846637" cy="479901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9" charset="-128"/>
                <a:cs typeface="ＭＳ Ｐゴシック" pitchFamily="-109" charset="-128"/>
              </a:rPr>
              <a:t>Laser Range Scanner</a:t>
            </a:r>
            <a:endParaRPr lang="de-DE" smtClean="0">
              <a:ea typeface="ＭＳ Ｐゴシック" pitchFamily="-109" charset="-128"/>
              <a:cs typeface="ＭＳ Ｐゴシック" pitchFamily="-109" charset="-128"/>
            </a:endParaRPr>
          </a:p>
        </p:txBody>
      </p:sp>
      <p:pic>
        <p:nvPicPr>
          <p:cNvPr id="67587" name="Picture 4"/>
          <p:cNvPicPr>
            <a:picLocks noChangeAspect="1" noChangeArrowheads="1"/>
          </p:cNvPicPr>
          <p:nvPr/>
        </p:nvPicPr>
        <p:blipFill>
          <a:blip r:embed="rId2"/>
          <a:srcRect l="14668" t="14853" r="15485" b="19412"/>
          <a:stretch>
            <a:fillRect/>
          </a:stretch>
        </p:blipFill>
        <p:spPr bwMode="auto">
          <a:xfrm>
            <a:off x="701675" y="1196975"/>
            <a:ext cx="3646488" cy="475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8" name="Line 5"/>
          <p:cNvSpPr>
            <a:spLocks noChangeShapeType="1"/>
          </p:cNvSpPr>
          <p:nvPr/>
        </p:nvSpPr>
        <p:spPr bwMode="auto">
          <a:xfrm>
            <a:off x="5514975" y="1847850"/>
            <a:ext cx="0" cy="1771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9" name="Line 6"/>
          <p:cNvSpPr>
            <a:spLocks noChangeShapeType="1"/>
          </p:cNvSpPr>
          <p:nvPr/>
        </p:nvSpPr>
        <p:spPr bwMode="auto">
          <a:xfrm>
            <a:off x="5210175" y="2152650"/>
            <a:ext cx="590550" cy="790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90" name="Line 7"/>
          <p:cNvSpPr>
            <a:spLocks noChangeShapeType="1"/>
          </p:cNvSpPr>
          <p:nvPr/>
        </p:nvSpPr>
        <p:spPr bwMode="auto">
          <a:xfrm flipH="1">
            <a:off x="5553075" y="1838325"/>
            <a:ext cx="9525" cy="76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91" name="Line 8"/>
          <p:cNvSpPr>
            <a:spLocks noChangeShapeType="1"/>
          </p:cNvSpPr>
          <p:nvPr/>
        </p:nvSpPr>
        <p:spPr bwMode="auto">
          <a:xfrm>
            <a:off x="5543550" y="2619375"/>
            <a:ext cx="30099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92" name="Freeform 9"/>
          <p:cNvSpPr>
            <a:spLocks/>
          </p:cNvSpPr>
          <p:nvPr/>
        </p:nvSpPr>
        <p:spPr bwMode="auto">
          <a:xfrm rot="6119073">
            <a:off x="8436770" y="2459831"/>
            <a:ext cx="639762" cy="428625"/>
          </a:xfrm>
          <a:custGeom>
            <a:avLst/>
            <a:gdLst>
              <a:gd name="T0" fmla="*/ 2147483647 w 805"/>
              <a:gd name="T1" fmla="*/ 2147483647 h 552"/>
              <a:gd name="T2" fmla="*/ 2147483647 w 805"/>
              <a:gd name="T3" fmla="*/ 2147483647 h 552"/>
              <a:gd name="T4" fmla="*/ 2147483647 w 805"/>
              <a:gd name="T5" fmla="*/ 2147483647 h 552"/>
              <a:gd name="T6" fmla="*/ 2147483647 w 805"/>
              <a:gd name="T7" fmla="*/ 2147483647 h 552"/>
              <a:gd name="T8" fmla="*/ 2147483647 w 805"/>
              <a:gd name="T9" fmla="*/ 0 h 552"/>
              <a:gd name="T10" fmla="*/ 2147483647 w 805"/>
              <a:gd name="T11" fmla="*/ 2147483647 h 552"/>
              <a:gd name="T12" fmla="*/ 2147483647 w 805"/>
              <a:gd name="T13" fmla="*/ 2147483647 h 552"/>
              <a:gd name="T14" fmla="*/ 2147483647 w 805"/>
              <a:gd name="T15" fmla="*/ 2147483647 h 552"/>
              <a:gd name="T16" fmla="*/ 2147483647 w 805"/>
              <a:gd name="T17" fmla="*/ 2147483647 h 552"/>
              <a:gd name="T18" fmla="*/ 2147483647 w 805"/>
              <a:gd name="T19" fmla="*/ 2147483647 h 552"/>
              <a:gd name="T20" fmla="*/ 2147483647 w 805"/>
              <a:gd name="T21" fmla="*/ 2147483647 h 552"/>
              <a:gd name="T22" fmla="*/ 2147483647 w 805"/>
              <a:gd name="T23" fmla="*/ 2147483647 h 552"/>
              <a:gd name="T24" fmla="*/ 2147483647 w 805"/>
              <a:gd name="T25" fmla="*/ 2147483647 h 552"/>
              <a:gd name="T26" fmla="*/ 2147483647 w 805"/>
              <a:gd name="T27" fmla="*/ 2147483647 h 552"/>
              <a:gd name="T28" fmla="*/ 2147483647 w 805"/>
              <a:gd name="T29" fmla="*/ 2147483647 h 552"/>
              <a:gd name="T30" fmla="*/ 2147483647 w 805"/>
              <a:gd name="T31" fmla="*/ 2147483647 h 552"/>
              <a:gd name="T32" fmla="*/ 2147483647 w 805"/>
              <a:gd name="T33" fmla="*/ 2147483647 h 552"/>
              <a:gd name="T34" fmla="*/ 2147483647 w 805"/>
              <a:gd name="T35" fmla="*/ 2147483647 h 552"/>
              <a:gd name="T36" fmla="*/ 2147483647 w 805"/>
              <a:gd name="T37" fmla="*/ 2147483647 h 552"/>
              <a:gd name="T38" fmla="*/ 2147483647 w 805"/>
              <a:gd name="T39" fmla="*/ 2147483647 h 552"/>
              <a:gd name="T40" fmla="*/ 2147483647 w 805"/>
              <a:gd name="T41" fmla="*/ 2147483647 h 552"/>
              <a:gd name="T42" fmla="*/ 2147483647 w 805"/>
              <a:gd name="T43" fmla="*/ 2147483647 h 552"/>
              <a:gd name="T44" fmla="*/ 0 w 805"/>
              <a:gd name="T45" fmla="*/ 2147483647 h 552"/>
              <a:gd name="T46" fmla="*/ 2147483647 w 805"/>
              <a:gd name="T47" fmla="*/ 2147483647 h 552"/>
              <a:gd name="T48" fmla="*/ 2147483647 w 805"/>
              <a:gd name="T49" fmla="*/ 2147483647 h 5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805"/>
              <a:gd name="T76" fmla="*/ 0 h 552"/>
              <a:gd name="T77" fmla="*/ 805 w 805"/>
              <a:gd name="T78" fmla="*/ 552 h 5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805" h="552">
                <a:moveTo>
                  <a:pt x="84" y="276"/>
                </a:moveTo>
                <a:cubicBezTo>
                  <a:pt x="48" y="264"/>
                  <a:pt x="57" y="211"/>
                  <a:pt x="78" y="186"/>
                </a:cubicBezTo>
                <a:cubicBezTo>
                  <a:pt x="101" y="158"/>
                  <a:pt x="191" y="145"/>
                  <a:pt x="228" y="138"/>
                </a:cubicBezTo>
                <a:cubicBezTo>
                  <a:pt x="256" y="142"/>
                  <a:pt x="284" y="152"/>
                  <a:pt x="312" y="150"/>
                </a:cubicBezTo>
                <a:cubicBezTo>
                  <a:pt x="411" y="142"/>
                  <a:pt x="504" y="32"/>
                  <a:pt x="600" y="0"/>
                </a:cubicBezTo>
                <a:cubicBezTo>
                  <a:pt x="622" y="2"/>
                  <a:pt x="644" y="1"/>
                  <a:pt x="666" y="6"/>
                </a:cubicBezTo>
                <a:cubicBezTo>
                  <a:pt x="693" y="12"/>
                  <a:pt x="749" y="91"/>
                  <a:pt x="768" y="120"/>
                </a:cubicBezTo>
                <a:cubicBezTo>
                  <a:pt x="758" y="171"/>
                  <a:pt x="786" y="164"/>
                  <a:pt x="804" y="210"/>
                </a:cubicBezTo>
                <a:cubicBezTo>
                  <a:pt x="800" y="236"/>
                  <a:pt x="805" y="265"/>
                  <a:pt x="792" y="288"/>
                </a:cubicBezTo>
                <a:cubicBezTo>
                  <a:pt x="783" y="303"/>
                  <a:pt x="761" y="305"/>
                  <a:pt x="744" y="312"/>
                </a:cubicBezTo>
                <a:cubicBezTo>
                  <a:pt x="721" y="321"/>
                  <a:pt x="696" y="328"/>
                  <a:pt x="672" y="336"/>
                </a:cubicBezTo>
                <a:cubicBezTo>
                  <a:pt x="653" y="342"/>
                  <a:pt x="636" y="352"/>
                  <a:pt x="618" y="360"/>
                </a:cubicBezTo>
                <a:cubicBezTo>
                  <a:pt x="535" y="348"/>
                  <a:pt x="582" y="349"/>
                  <a:pt x="594" y="366"/>
                </a:cubicBezTo>
                <a:cubicBezTo>
                  <a:pt x="600" y="375"/>
                  <a:pt x="602" y="386"/>
                  <a:pt x="606" y="396"/>
                </a:cubicBezTo>
                <a:cubicBezTo>
                  <a:pt x="602" y="426"/>
                  <a:pt x="602" y="457"/>
                  <a:pt x="594" y="486"/>
                </a:cubicBezTo>
                <a:cubicBezTo>
                  <a:pt x="587" y="512"/>
                  <a:pt x="522" y="522"/>
                  <a:pt x="522" y="522"/>
                </a:cubicBezTo>
                <a:cubicBezTo>
                  <a:pt x="512" y="520"/>
                  <a:pt x="500" y="522"/>
                  <a:pt x="492" y="516"/>
                </a:cubicBezTo>
                <a:cubicBezTo>
                  <a:pt x="461" y="492"/>
                  <a:pt x="477" y="467"/>
                  <a:pt x="444" y="456"/>
                </a:cubicBezTo>
                <a:cubicBezTo>
                  <a:pt x="418" y="496"/>
                  <a:pt x="372" y="540"/>
                  <a:pt x="324" y="552"/>
                </a:cubicBezTo>
                <a:cubicBezTo>
                  <a:pt x="300" y="547"/>
                  <a:pt x="275" y="549"/>
                  <a:pt x="252" y="540"/>
                </a:cubicBezTo>
                <a:cubicBezTo>
                  <a:pt x="223" y="528"/>
                  <a:pt x="223" y="483"/>
                  <a:pt x="186" y="480"/>
                </a:cubicBezTo>
                <a:cubicBezTo>
                  <a:pt x="138" y="476"/>
                  <a:pt x="90" y="476"/>
                  <a:pt x="42" y="474"/>
                </a:cubicBezTo>
                <a:cubicBezTo>
                  <a:pt x="15" y="447"/>
                  <a:pt x="9" y="425"/>
                  <a:pt x="0" y="390"/>
                </a:cubicBezTo>
                <a:cubicBezTo>
                  <a:pt x="14" y="348"/>
                  <a:pt x="40" y="318"/>
                  <a:pt x="54" y="276"/>
                </a:cubicBezTo>
                <a:cubicBezTo>
                  <a:pt x="57" y="267"/>
                  <a:pt x="74" y="276"/>
                  <a:pt x="84" y="276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93" name="Line 10"/>
          <p:cNvSpPr>
            <a:spLocks noChangeShapeType="1"/>
          </p:cNvSpPr>
          <p:nvPr/>
        </p:nvSpPr>
        <p:spPr bwMode="auto">
          <a:xfrm flipH="1">
            <a:off x="5467350" y="2524125"/>
            <a:ext cx="31051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94" name="Line 11"/>
          <p:cNvSpPr>
            <a:spLocks noChangeShapeType="1"/>
          </p:cNvSpPr>
          <p:nvPr/>
        </p:nvSpPr>
        <p:spPr bwMode="auto">
          <a:xfrm flipV="1">
            <a:off x="5486400" y="1847850"/>
            <a:ext cx="0" cy="666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95" name="Freeform 12"/>
          <p:cNvSpPr>
            <a:spLocks/>
          </p:cNvSpPr>
          <p:nvPr/>
        </p:nvSpPr>
        <p:spPr bwMode="auto">
          <a:xfrm>
            <a:off x="5387975" y="3402013"/>
            <a:ext cx="254000" cy="184150"/>
          </a:xfrm>
          <a:custGeom>
            <a:avLst/>
            <a:gdLst>
              <a:gd name="T0" fmla="*/ 2147483647 w 160"/>
              <a:gd name="T1" fmla="*/ 2147483647 h 116"/>
              <a:gd name="T2" fmla="*/ 2147483647 w 160"/>
              <a:gd name="T3" fmla="*/ 2147483647 h 116"/>
              <a:gd name="T4" fmla="*/ 2147483647 w 160"/>
              <a:gd name="T5" fmla="*/ 2147483647 h 116"/>
              <a:gd name="T6" fmla="*/ 2147483647 w 160"/>
              <a:gd name="T7" fmla="*/ 2147483647 h 116"/>
              <a:gd name="T8" fmla="*/ 2147483647 w 160"/>
              <a:gd name="T9" fmla="*/ 2147483647 h 116"/>
              <a:gd name="T10" fmla="*/ 2147483647 w 160"/>
              <a:gd name="T11" fmla="*/ 2147483647 h 116"/>
              <a:gd name="T12" fmla="*/ 2147483647 w 160"/>
              <a:gd name="T13" fmla="*/ 2147483647 h 116"/>
              <a:gd name="T14" fmla="*/ 2147483647 w 160"/>
              <a:gd name="T15" fmla="*/ 2147483647 h 11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0"/>
              <a:gd name="T25" fmla="*/ 0 h 116"/>
              <a:gd name="T26" fmla="*/ 160 w 160"/>
              <a:gd name="T27" fmla="*/ 116 h 11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0" h="116">
                <a:moveTo>
                  <a:pt x="29" y="104"/>
                </a:moveTo>
                <a:cubicBezTo>
                  <a:pt x="16" y="95"/>
                  <a:pt x="4" y="86"/>
                  <a:pt x="2" y="74"/>
                </a:cubicBezTo>
                <a:cubicBezTo>
                  <a:pt x="0" y="62"/>
                  <a:pt x="6" y="43"/>
                  <a:pt x="14" y="32"/>
                </a:cubicBezTo>
                <a:cubicBezTo>
                  <a:pt x="22" y="21"/>
                  <a:pt x="35" y="9"/>
                  <a:pt x="50" y="5"/>
                </a:cubicBezTo>
                <a:cubicBezTo>
                  <a:pt x="65" y="1"/>
                  <a:pt x="90" y="0"/>
                  <a:pt x="107" y="5"/>
                </a:cubicBezTo>
                <a:cubicBezTo>
                  <a:pt x="124" y="10"/>
                  <a:pt x="144" y="25"/>
                  <a:pt x="152" y="38"/>
                </a:cubicBezTo>
                <a:cubicBezTo>
                  <a:pt x="160" y="51"/>
                  <a:pt x="160" y="73"/>
                  <a:pt x="155" y="86"/>
                </a:cubicBezTo>
                <a:cubicBezTo>
                  <a:pt x="150" y="99"/>
                  <a:pt x="137" y="107"/>
                  <a:pt x="125" y="11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7596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48338" y="3436938"/>
            <a:ext cx="2413000" cy="241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9" charset="-128"/>
                <a:cs typeface="ＭＳ Ｐゴシック" pitchFamily="-109" charset="-128"/>
              </a:rPr>
              <a:t>Properties</a:t>
            </a:r>
            <a:endParaRPr lang="de-DE" smtClean="0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9" charset="-128"/>
                <a:cs typeface="ＭＳ Ｐゴシック" pitchFamily="-109" charset="-128"/>
              </a:rPr>
              <a:t>High precision</a:t>
            </a:r>
          </a:p>
          <a:p>
            <a:pPr eaLnBrk="1" hangingPunct="1"/>
            <a:r>
              <a:rPr lang="en-US" smtClean="0">
                <a:ea typeface="ＭＳ Ｐゴシック" pitchFamily="-109" charset="-128"/>
                <a:cs typeface="ＭＳ Ｐゴシック" pitchFamily="-109" charset="-128"/>
              </a:rPr>
              <a:t>Wide field of view </a:t>
            </a:r>
          </a:p>
          <a:p>
            <a:pPr eaLnBrk="1" hangingPunct="1"/>
            <a:r>
              <a:rPr lang="en-US" smtClean="0">
                <a:ea typeface="ＭＳ Ｐゴシック" pitchFamily="-109" charset="-128"/>
                <a:cs typeface="ＭＳ Ｐゴシック" pitchFamily="-109" charset="-128"/>
              </a:rPr>
              <a:t>Approved security for collision detection</a:t>
            </a:r>
            <a:endParaRPr lang="de-DE" smtClean="0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50800"/>
            <a:ext cx="8424863" cy="1190625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09" charset="-128"/>
                <a:cs typeface="ＭＳ Ｐゴシック" pitchFamily="-109" charset="-128"/>
              </a:rPr>
              <a:t>Robots Equipped with Laser Scanners</a:t>
            </a:r>
            <a:endParaRPr lang="de-DE" smtClean="0">
              <a:ea typeface="ＭＳ Ｐゴシック" pitchFamily="-109" charset="-128"/>
              <a:cs typeface="ＭＳ Ｐゴシック" pitchFamily="-109" charset="-128"/>
            </a:endParaRPr>
          </a:p>
        </p:txBody>
      </p:sp>
      <p:pic>
        <p:nvPicPr>
          <p:cNvPr id="69635" name="Picture 3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33400" y="4229100"/>
            <a:ext cx="1371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6" name="Picture 5" descr="scan-3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91300" y="4248150"/>
            <a:ext cx="2209800" cy="176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4310" name="Picture 6" descr="dsc_010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9925" y="4352925"/>
            <a:ext cx="2438400" cy="162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8" name="Rectangle 7"/>
          <p:cNvSpPr>
            <a:spLocks noChangeArrowheads="1"/>
          </p:cNvSpPr>
          <p:nvPr/>
        </p:nvSpPr>
        <p:spPr bwMode="auto">
          <a:xfrm>
            <a:off x="6515100" y="3851275"/>
            <a:ext cx="1266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sz="2000"/>
              <a:t>Herbert:</a:t>
            </a:r>
            <a:endParaRPr lang="de-DE" sz="2000"/>
          </a:p>
        </p:txBody>
      </p:sp>
      <p:sp>
        <p:nvSpPr>
          <p:cNvPr id="69639" name="Rectangle 8"/>
          <p:cNvSpPr>
            <a:spLocks noChangeArrowheads="1"/>
          </p:cNvSpPr>
          <p:nvPr/>
        </p:nvSpPr>
        <p:spPr bwMode="auto">
          <a:xfrm>
            <a:off x="457200" y="3832225"/>
            <a:ext cx="889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sz="2000"/>
              <a:t>Zora:</a:t>
            </a:r>
            <a:endParaRPr lang="de-DE" sz="2000"/>
          </a:p>
        </p:txBody>
      </p:sp>
      <p:sp>
        <p:nvSpPr>
          <p:cNvPr id="69640" name="Rectangle 9"/>
          <p:cNvSpPr>
            <a:spLocks noChangeArrowheads="1"/>
          </p:cNvSpPr>
          <p:nvPr/>
        </p:nvSpPr>
        <p:spPr bwMode="auto">
          <a:xfrm>
            <a:off x="3175000" y="3956050"/>
            <a:ext cx="17113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sz="2000"/>
              <a:t>Groundhog:</a:t>
            </a:r>
            <a:endParaRPr lang="de-DE" sz="2000"/>
          </a:p>
        </p:txBody>
      </p:sp>
      <p:pic>
        <p:nvPicPr>
          <p:cNvPr id="69641" name="Picture 10" descr="albert-croppe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500" y="1390650"/>
            <a:ext cx="1125538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2" name="Picture 11" descr="img_0790-small">
            <a:hlinkClick r:id="rId7"/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647950" y="1609725"/>
            <a:ext cx="2590800" cy="194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3" name="Picture 12"/>
          <p:cNvPicPr>
            <a:picLocks noChangeAspect="1" noChangeArrowheads="1"/>
          </p:cNvPicPr>
          <p:nvPr/>
        </p:nvPicPr>
        <p:blipFill>
          <a:blip r:embed="rId9"/>
          <a:srcRect r="1973" b="24838"/>
          <a:stretch>
            <a:fillRect/>
          </a:stretch>
        </p:blipFill>
        <p:spPr bwMode="auto">
          <a:xfrm>
            <a:off x="6800850" y="1343025"/>
            <a:ext cx="1449388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17" fill="hold"/>
                                        <p:tgtEl>
                                          <p:spTgt spid="696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96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696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635"/>
                  </p:tgtEl>
                </p:cond>
              </p:nextCondLst>
            </p:seq>
            <p:video>
              <p:cMediaNode>
                <p:cTn id="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9635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9" charset="-128"/>
                <a:cs typeface="ＭＳ Ｐゴシック" pitchFamily="-109" charset="-128"/>
              </a:rPr>
              <a:t>Typical Scans</a:t>
            </a:r>
            <a:endParaRPr lang="de-DE" smtClean="0">
              <a:ea typeface="ＭＳ Ｐゴシック" pitchFamily="-109" charset="-128"/>
              <a:cs typeface="ＭＳ Ｐゴシック" pitchFamily="-109" charset="-128"/>
            </a:endParaRPr>
          </a:p>
        </p:txBody>
      </p:sp>
      <p:pic>
        <p:nvPicPr>
          <p:cNvPr id="993284" name="Picture 4" descr="Motion-small001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4850" y="1333500"/>
            <a:ext cx="24955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0" name="Picture 5" descr="STOOL_TRIANG"/>
          <p:cNvPicPr>
            <a:picLocks noChangeAspect="1" noChangeArrowheads="1"/>
          </p:cNvPicPr>
          <p:nvPr/>
        </p:nvPicPr>
        <p:blipFill>
          <a:blip r:embed="rId4"/>
          <a:srcRect l="12221" r="7610"/>
          <a:stretch>
            <a:fillRect/>
          </a:stretch>
        </p:blipFill>
        <p:spPr bwMode="auto">
          <a:xfrm>
            <a:off x="4048125" y="1466850"/>
            <a:ext cx="129222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5">
            <a:hlinkClick r:id="" action="ppaction://media"/>
          </p:cNvPr>
          <p:cNvPicPr/>
          <p:nvPr>
            <a:videoFile r:link="rId1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5867400" y="942975"/>
            <a:ext cx="3036888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2" name="Picture 7" descr="museum-scan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54775" y="3543300"/>
            <a:ext cx="2514600" cy="25225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pic>
        <p:nvPicPr>
          <p:cNvPr id="70663" name="Picture 8" descr="0191dd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750" y="3719513"/>
            <a:ext cx="2828925" cy="230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4" name="Picture 9" descr="SNAPSHOT-004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438525" y="3752850"/>
            <a:ext cx="29210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706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06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06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661"/>
                  </p:tgtEl>
                </p:cond>
              </p:nextCondLst>
            </p:seq>
            <p:video>
              <p:cMediaNode>
                <p:cTn id="14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0661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Proximity Sensors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sz="24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4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4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4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4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4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4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The central task is to determine </a:t>
            </a:r>
            <a:r>
              <a:rPr lang="en-US" sz="2400" i="1">
                <a:solidFill>
                  <a:schemeClr val="folHlink"/>
                </a:solidFill>
                <a:ea typeface="ＭＳ Ｐゴシック" pitchFamily="-109" charset="-128"/>
                <a:cs typeface="ＭＳ Ｐゴシック" pitchFamily="-109" charset="-128"/>
              </a:rPr>
              <a:t>P(z|x)</a:t>
            </a:r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, i.e., the </a:t>
            </a:r>
            <a:r>
              <a:rPr lang="en-US" sz="2400">
                <a:solidFill>
                  <a:schemeClr val="folHlink"/>
                </a:solidFill>
                <a:ea typeface="ＭＳ Ｐゴシック" pitchFamily="-109" charset="-128"/>
                <a:cs typeface="ＭＳ Ｐゴシック" pitchFamily="-109" charset="-128"/>
              </a:rPr>
              <a:t>probability of a measurement </a:t>
            </a:r>
            <a:r>
              <a:rPr lang="en-US" sz="2400" i="1">
                <a:solidFill>
                  <a:schemeClr val="folHlink"/>
                </a:solidFill>
                <a:ea typeface="ＭＳ Ｐゴシック" pitchFamily="-109" charset="-128"/>
                <a:cs typeface="ＭＳ Ｐゴシック" pitchFamily="-109" charset="-128"/>
              </a:rPr>
              <a:t>z</a:t>
            </a:r>
            <a:r>
              <a:rPr lang="en-US" sz="2400">
                <a:solidFill>
                  <a:schemeClr val="folHlink"/>
                </a:solidFill>
                <a:ea typeface="ＭＳ Ｐゴシック" pitchFamily="-109" charset="-128"/>
                <a:cs typeface="ＭＳ Ｐゴシック" pitchFamily="-109" charset="-128"/>
              </a:rPr>
              <a:t> given that the robot is at position </a:t>
            </a:r>
            <a:r>
              <a:rPr lang="en-US" sz="2400" i="1">
                <a:solidFill>
                  <a:schemeClr val="folHlink"/>
                </a:solidFill>
                <a:ea typeface="ＭＳ Ｐゴシック" pitchFamily="-109" charset="-128"/>
                <a:cs typeface="ＭＳ Ｐゴシック" pitchFamily="-109" charset="-128"/>
              </a:rPr>
              <a:t>x</a:t>
            </a:r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b="1">
                <a:solidFill>
                  <a:schemeClr val="folHlink"/>
                </a:solidFill>
                <a:ea typeface="ＭＳ Ｐゴシック" pitchFamily="-109" charset="-128"/>
                <a:cs typeface="ＭＳ Ｐゴシック" pitchFamily="-109" charset="-128"/>
              </a:rPr>
              <a:t>Question</a:t>
            </a:r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: Where do the probabilities come from?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b="1">
                <a:solidFill>
                  <a:schemeClr val="folHlink"/>
                </a:solidFill>
                <a:ea typeface="ＭＳ Ｐゴシック" pitchFamily="-109" charset="-128"/>
                <a:cs typeface="ＭＳ Ｐゴシック" pitchFamily="-109" charset="-128"/>
              </a:rPr>
              <a:t>Approach</a:t>
            </a:r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: Let’s try to explain a measurement.</a:t>
            </a:r>
          </a:p>
        </p:txBody>
      </p:sp>
      <p:pic>
        <p:nvPicPr>
          <p:cNvPr id="71684" name="Picture 4" descr="sonar-sca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925" y="1320800"/>
            <a:ext cx="2568575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5" descr="good-leve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63900" y="1333500"/>
            <a:ext cx="2555875" cy="2547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1686" name="Picture 6" descr="laser-sca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7600" y="1295400"/>
            <a:ext cx="2616200" cy="261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Beam-based Sensor Model</a:t>
            </a:r>
          </a:p>
        </p:txBody>
      </p:sp>
      <p:sp>
        <p:nvSpPr>
          <p:cNvPr id="7270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Scan </a:t>
            </a:r>
            <a:r>
              <a:rPr lang="en-US" i="1">
                <a:ea typeface="ＭＳ Ｐゴシック" pitchFamily="-109" charset="-128"/>
                <a:cs typeface="ＭＳ Ｐゴシック" pitchFamily="-109" charset="-128"/>
              </a:rPr>
              <a:t>z </a:t>
            </a:r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consists of </a:t>
            </a:r>
            <a:r>
              <a:rPr lang="en-US" i="1">
                <a:ea typeface="ＭＳ Ｐゴシック" pitchFamily="-109" charset="-128"/>
                <a:cs typeface="ＭＳ Ｐゴシック" pitchFamily="-109" charset="-128"/>
              </a:rPr>
              <a:t>K </a:t>
            </a:r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measurements.</a:t>
            </a:r>
          </a:p>
          <a:p>
            <a:pPr eaLnBrk="1" hangingPunct="1"/>
            <a:endParaRPr lang="en-US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/>
            <a:endParaRPr lang="en-US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Individual measurements are independent given the robot position.</a:t>
            </a:r>
          </a:p>
        </p:txBody>
      </p:sp>
      <p:graphicFrame>
        <p:nvGraphicFramePr>
          <p:cNvPr id="72706" name="Object 2"/>
          <p:cNvGraphicFramePr>
            <a:graphicFrameLocks noChangeAspect="1"/>
          </p:cNvGraphicFramePr>
          <p:nvPr/>
        </p:nvGraphicFramePr>
        <p:xfrm>
          <a:off x="2895600" y="1984375"/>
          <a:ext cx="2751138" cy="563563"/>
        </p:xfrm>
        <a:graphic>
          <a:graphicData uri="http://schemas.openxmlformats.org/presentationml/2006/ole">
            <p:oleObj spid="_x0000_s72706" name="Equation" r:id="rId3" imgW="1054080" imgH="215640" progId="Equation.3">
              <p:embed/>
            </p:oleObj>
          </a:graphicData>
        </a:graphic>
      </p:graphicFrame>
      <p:graphicFrame>
        <p:nvGraphicFramePr>
          <p:cNvPr id="72707" name="Object 3"/>
          <p:cNvGraphicFramePr>
            <a:graphicFrameLocks noChangeAspect="1"/>
          </p:cNvGraphicFramePr>
          <p:nvPr/>
        </p:nvGraphicFramePr>
        <p:xfrm>
          <a:off x="2217738" y="4179888"/>
          <a:ext cx="4411662" cy="1127125"/>
        </p:xfrm>
        <a:graphic>
          <a:graphicData uri="http://schemas.openxmlformats.org/presentationml/2006/ole">
            <p:oleObj spid="_x0000_s72707" name="Equation" r:id="rId4" imgW="1688760" imgH="431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Beam-based Sensor Model</a:t>
            </a:r>
          </a:p>
        </p:txBody>
      </p:sp>
      <p:graphicFrame>
        <p:nvGraphicFramePr>
          <p:cNvPr id="73730" name="Object 2"/>
          <p:cNvGraphicFramePr>
            <a:graphicFrameLocks noChangeAspect="1"/>
          </p:cNvGraphicFramePr>
          <p:nvPr/>
        </p:nvGraphicFramePr>
        <p:xfrm>
          <a:off x="2217738" y="4535488"/>
          <a:ext cx="4411662" cy="1127125"/>
        </p:xfrm>
        <a:graphic>
          <a:graphicData uri="http://schemas.openxmlformats.org/presentationml/2006/ole">
            <p:oleObj spid="_x0000_s73730" name="Equation" r:id="rId3" imgW="1688760" imgH="431640" progId="Equation.3">
              <p:embed/>
            </p:oleObj>
          </a:graphicData>
        </a:graphic>
      </p:graphicFrame>
      <p:grpSp>
        <p:nvGrpSpPr>
          <p:cNvPr id="73732" name="Group 6"/>
          <p:cNvGrpSpPr>
            <a:grpSpLocks/>
          </p:cNvGrpSpPr>
          <p:nvPr/>
        </p:nvGrpSpPr>
        <p:grpSpPr bwMode="auto">
          <a:xfrm>
            <a:off x="288925" y="1409700"/>
            <a:ext cx="8524875" cy="2616200"/>
            <a:chOff x="182" y="888"/>
            <a:chExt cx="5370" cy="1648"/>
          </a:xfrm>
        </p:grpSpPr>
        <p:pic>
          <p:nvPicPr>
            <p:cNvPr id="73733" name="Picture 7" descr="sonar-scan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82" y="904"/>
              <a:ext cx="1618" cy="1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734" name="Picture 8" descr="good-level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56" y="912"/>
              <a:ext cx="1610" cy="16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73735" name="Picture 9" descr="laser-scan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904" y="888"/>
              <a:ext cx="1648" cy="1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5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5500" y="1762125"/>
            <a:ext cx="3895725" cy="38703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46050"/>
            <a:ext cx="8424863" cy="1190625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Typical Measurement Errors of an Range Measurements</a:t>
            </a:r>
            <a:endParaRPr lang="de-DE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74756" name="Text Box 5"/>
          <p:cNvSpPr txBox="1">
            <a:spLocks noChangeArrowheads="1"/>
          </p:cNvSpPr>
          <p:nvPr/>
        </p:nvSpPr>
        <p:spPr bwMode="auto">
          <a:xfrm>
            <a:off x="301625" y="1873250"/>
            <a:ext cx="3694113" cy="35972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>
              <a:buSzTx/>
              <a:buFontTx/>
              <a:buAutoNum type="arabicPeriod"/>
            </a:pPr>
            <a:r>
              <a:rPr lang="en-US" sz="2400"/>
              <a:t>Beams reflected by obstacles</a:t>
            </a:r>
          </a:p>
          <a:p>
            <a:pPr marL="457200" indent="-457200">
              <a:buSzTx/>
              <a:buFontTx/>
              <a:buAutoNum type="arabicPeriod"/>
            </a:pPr>
            <a:r>
              <a:rPr lang="en-US" sz="2400"/>
              <a:t>Beams reflected by persons / caused by crosstalk</a:t>
            </a:r>
          </a:p>
          <a:p>
            <a:pPr marL="457200" indent="-457200">
              <a:buSzTx/>
              <a:buFontTx/>
              <a:buAutoNum type="arabicPeriod"/>
            </a:pPr>
            <a:r>
              <a:rPr lang="en-US" sz="2400"/>
              <a:t>Random measurements</a:t>
            </a:r>
          </a:p>
          <a:p>
            <a:pPr marL="457200" indent="-457200">
              <a:buSzTx/>
              <a:buFontTx/>
              <a:buAutoNum type="arabicPeriod"/>
            </a:pPr>
            <a:r>
              <a:rPr lang="en-US" sz="2400"/>
              <a:t>Maximum range measurements</a:t>
            </a:r>
            <a:endParaRPr lang="de-DE" sz="2400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3352800" y="2286000"/>
            <a:ext cx="2984500" cy="876300"/>
            <a:chOff x="2112" y="1440"/>
            <a:chExt cx="1880" cy="552"/>
          </a:xfrm>
        </p:grpSpPr>
        <p:sp>
          <p:nvSpPr>
            <p:cNvPr id="74765" name="Line 6"/>
            <p:cNvSpPr>
              <a:spLocks noChangeShapeType="1"/>
            </p:cNvSpPr>
            <p:nvPr/>
          </p:nvSpPr>
          <p:spPr bwMode="auto">
            <a:xfrm>
              <a:off x="2128" y="1456"/>
              <a:ext cx="1112" cy="504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74766" name="Line 7"/>
            <p:cNvSpPr>
              <a:spLocks noChangeShapeType="1"/>
            </p:cNvSpPr>
            <p:nvPr/>
          </p:nvSpPr>
          <p:spPr bwMode="auto">
            <a:xfrm>
              <a:off x="2112" y="1440"/>
              <a:ext cx="1576" cy="55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74767" name="Line 8"/>
            <p:cNvSpPr>
              <a:spLocks noChangeShapeType="1"/>
            </p:cNvSpPr>
            <p:nvPr/>
          </p:nvSpPr>
          <p:spPr bwMode="auto">
            <a:xfrm>
              <a:off x="2112" y="1440"/>
              <a:ext cx="1880" cy="52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3632200" y="3175000"/>
            <a:ext cx="3619500" cy="241300"/>
            <a:chOff x="2288" y="2000"/>
            <a:chExt cx="2280" cy="152"/>
          </a:xfrm>
        </p:grpSpPr>
        <p:sp>
          <p:nvSpPr>
            <p:cNvPr id="74763" name="Line 9"/>
            <p:cNvSpPr>
              <a:spLocks noChangeShapeType="1"/>
            </p:cNvSpPr>
            <p:nvPr/>
          </p:nvSpPr>
          <p:spPr bwMode="auto">
            <a:xfrm flipV="1">
              <a:off x="2288" y="2000"/>
              <a:ext cx="1904" cy="64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74764" name="Line 10"/>
            <p:cNvSpPr>
              <a:spLocks noChangeShapeType="1"/>
            </p:cNvSpPr>
            <p:nvPr/>
          </p:nvSpPr>
          <p:spPr bwMode="auto">
            <a:xfrm>
              <a:off x="2296" y="2072"/>
              <a:ext cx="2272" cy="8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sp>
        <p:nvSpPr>
          <p:cNvPr id="1091595" name="Line 11"/>
          <p:cNvSpPr>
            <a:spLocks noChangeShapeType="1"/>
          </p:cNvSpPr>
          <p:nvPr/>
        </p:nvSpPr>
        <p:spPr bwMode="auto">
          <a:xfrm flipV="1">
            <a:off x="2794000" y="3797300"/>
            <a:ext cx="4508500" cy="3556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3365500" y="4610100"/>
            <a:ext cx="4508500" cy="355600"/>
            <a:chOff x="2120" y="2904"/>
            <a:chExt cx="2840" cy="224"/>
          </a:xfrm>
        </p:grpSpPr>
        <p:sp>
          <p:nvSpPr>
            <p:cNvPr id="74761" name="Line 12"/>
            <p:cNvSpPr>
              <a:spLocks noChangeShapeType="1"/>
            </p:cNvSpPr>
            <p:nvPr/>
          </p:nvSpPr>
          <p:spPr bwMode="auto">
            <a:xfrm flipV="1">
              <a:off x="2120" y="2904"/>
              <a:ext cx="2840" cy="2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74762" name="Line 13"/>
            <p:cNvSpPr>
              <a:spLocks noChangeShapeType="1"/>
            </p:cNvSpPr>
            <p:nvPr/>
          </p:nvSpPr>
          <p:spPr bwMode="auto">
            <a:xfrm flipV="1">
              <a:off x="2136" y="2936"/>
              <a:ext cx="1088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159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Proximity Measurement</a:t>
            </a:r>
          </a:p>
        </p:txBody>
      </p:sp>
      <p:sp>
        <p:nvSpPr>
          <p:cNvPr id="1054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Measurement can be caused by …</a:t>
            </a:r>
          </a:p>
          <a:p>
            <a:pPr lvl="1" eaLnBrk="1" hangingPunct="1"/>
            <a:r>
              <a:rPr lang="en-US" sz="2400"/>
              <a:t>a known obstacle.</a:t>
            </a:r>
          </a:p>
          <a:p>
            <a:pPr lvl="1" eaLnBrk="1" hangingPunct="1"/>
            <a:r>
              <a:rPr lang="en-US" sz="2400"/>
              <a:t>cross-talk.</a:t>
            </a:r>
          </a:p>
          <a:p>
            <a:pPr lvl="1" eaLnBrk="1" hangingPunct="1"/>
            <a:r>
              <a:rPr lang="en-US" sz="2400"/>
              <a:t>an unexpected obstacle (people, furniture, …).</a:t>
            </a:r>
          </a:p>
          <a:p>
            <a:pPr lvl="1" eaLnBrk="1" hangingPunct="1"/>
            <a:r>
              <a:rPr lang="en-US" sz="2400"/>
              <a:t>missing all obstacles (total reflection, glass, …).</a:t>
            </a:r>
          </a:p>
          <a:p>
            <a:pPr eaLnBrk="1" hangingPunct="1"/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Noise is due to uncertainty …</a:t>
            </a:r>
          </a:p>
          <a:p>
            <a:pPr lvl="1" eaLnBrk="1" hangingPunct="1"/>
            <a:r>
              <a:rPr lang="en-US" sz="2400"/>
              <a:t>in measuring distance to known obstacle.</a:t>
            </a:r>
          </a:p>
          <a:p>
            <a:pPr lvl="1" eaLnBrk="1" hangingPunct="1"/>
            <a:r>
              <a:rPr lang="en-US" sz="2400"/>
              <a:t>in position of known obstacles.</a:t>
            </a:r>
          </a:p>
          <a:p>
            <a:pPr lvl="1" eaLnBrk="1" hangingPunct="1"/>
            <a:r>
              <a:rPr lang="en-US" sz="2400"/>
              <a:t>in position of additional obstacles.</a:t>
            </a:r>
          </a:p>
          <a:p>
            <a:pPr lvl="1" eaLnBrk="1" hangingPunct="1"/>
            <a:r>
              <a:rPr lang="en-US" sz="2400"/>
              <a:t>whether obstacle is missed.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23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Robot Motion</a:t>
            </a:r>
          </a:p>
        </p:txBody>
      </p:sp>
      <p:pic>
        <p:nvPicPr>
          <p:cNvPr id="1069059" name="Picture 3" descr="odometry-pat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33925" y="2598738"/>
            <a:ext cx="4052888" cy="352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9060" name="Picture 4" descr="real-pat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" y="3381375"/>
            <a:ext cx="3670300" cy="265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611188" y="1306513"/>
            <a:ext cx="8410575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100000"/>
              </a:lnSpc>
            </a:pPr>
            <a:r>
              <a:rPr lang="en-US"/>
              <a:t>Robot motion is inherently uncertain.</a:t>
            </a:r>
          </a:p>
          <a:p>
            <a:pPr marL="342900" indent="-342900">
              <a:lnSpc>
                <a:spcPct val="100000"/>
              </a:lnSpc>
            </a:pPr>
            <a:r>
              <a:rPr lang="en-US"/>
              <a:t>How can we model this uncertainty?</a:t>
            </a:r>
          </a:p>
          <a:p>
            <a:pPr marL="342900" indent="-342900">
              <a:lnSpc>
                <a:spcPct val="100000"/>
              </a:lnSpc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9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9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Beam-based Proximity Model</a:t>
            </a:r>
          </a:p>
        </p:txBody>
      </p:sp>
      <p:sp>
        <p:nvSpPr>
          <p:cNvPr id="76805" name="Text Box 8"/>
          <p:cNvSpPr txBox="1">
            <a:spLocks noChangeArrowheads="1"/>
          </p:cNvSpPr>
          <p:nvPr/>
        </p:nvSpPr>
        <p:spPr bwMode="auto">
          <a:xfrm>
            <a:off x="787400" y="1293813"/>
            <a:ext cx="3171825" cy="4206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>
                <a:solidFill>
                  <a:schemeClr val="folHlink"/>
                </a:solidFill>
              </a:rPr>
              <a:t>Measurement noise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601663" y="1809750"/>
            <a:ext cx="3697287" cy="2525713"/>
            <a:chOff x="379" y="1140"/>
            <a:chExt cx="2329" cy="1591"/>
          </a:xfrm>
        </p:grpSpPr>
        <p:pic>
          <p:nvPicPr>
            <p:cNvPr id="76813" name="Picture 3" descr="fhit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1" y="1140"/>
              <a:ext cx="2208" cy="1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814" name="Text Box 12"/>
            <p:cNvSpPr txBox="1">
              <a:spLocks noChangeArrowheads="1"/>
            </p:cNvSpPr>
            <p:nvPr/>
          </p:nvSpPr>
          <p:spPr bwMode="auto">
            <a:xfrm>
              <a:off x="1261" y="2492"/>
              <a:ext cx="389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i="1"/>
                <a:t>z</a:t>
              </a:r>
              <a:r>
                <a:rPr lang="en-US" sz="2000" i="1" baseline="-25000"/>
                <a:t>exp</a:t>
              </a:r>
              <a:endParaRPr lang="en-US" sz="2000" i="1"/>
            </a:p>
          </p:txBody>
        </p:sp>
        <p:sp>
          <p:nvSpPr>
            <p:cNvPr id="76815" name="Text Box 13"/>
            <p:cNvSpPr txBox="1">
              <a:spLocks noChangeArrowheads="1"/>
            </p:cNvSpPr>
            <p:nvPr/>
          </p:nvSpPr>
          <p:spPr bwMode="auto">
            <a:xfrm>
              <a:off x="2283" y="2500"/>
              <a:ext cx="42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i="1"/>
                <a:t>z</a:t>
              </a:r>
              <a:r>
                <a:rPr lang="en-US" sz="2000" i="1" baseline="-25000"/>
                <a:t>max</a:t>
              </a:r>
              <a:endParaRPr lang="en-US" sz="2000" i="1"/>
            </a:p>
          </p:txBody>
        </p:sp>
        <p:sp>
          <p:nvSpPr>
            <p:cNvPr id="76816" name="Text Box 14"/>
            <p:cNvSpPr txBox="1">
              <a:spLocks noChangeArrowheads="1"/>
            </p:cNvSpPr>
            <p:nvPr/>
          </p:nvSpPr>
          <p:spPr bwMode="auto">
            <a:xfrm>
              <a:off x="379" y="2500"/>
              <a:ext cx="21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/>
                <a:t>0</a:t>
              </a:r>
            </a:p>
          </p:txBody>
        </p:sp>
      </p:grpSp>
      <p:graphicFrame>
        <p:nvGraphicFramePr>
          <p:cNvPr id="1049617" name="Object 2"/>
          <p:cNvGraphicFramePr>
            <a:graphicFrameLocks noChangeAspect="1"/>
          </p:cNvGraphicFramePr>
          <p:nvPr/>
        </p:nvGraphicFramePr>
        <p:xfrm>
          <a:off x="550863" y="4784725"/>
          <a:ext cx="3756025" cy="914400"/>
        </p:xfrm>
        <a:graphic>
          <a:graphicData uri="http://schemas.openxmlformats.org/presentationml/2006/ole">
            <p:oleObj spid="_x0000_s76802" name="Equation" r:id="rId5" imgW="1981080" imgH="482400" progId="Equation.3">
              <p:embed/>
            </p:oleObj>
          </a:graphicData>
        </a:graphic>
      </p:graphicFrame>
      <p:graphicFrame>
        <p:nvGraphicFramePr>
          <p:cNvPr id="1049618" name="Object 3"/>
          <p:cNvGraphicFramePr>
            <a:graphicFrameLocks noChangeAspect="1"/>
          </p:cNvGraphicFramePr>
          <p:nvPr/>
        </p:nvGraphicFramePr>
        <p:xfrm>
          <a:off x="4610100" y="4772025"/>
          <a:ext cx="4527550" cy="914400"/>
        </p:xfrm>
        <a:graphic>
          <a:graphicData uri="http://schemas.openxmlformats.org/presentationml/2006/ole">
            <p:oleObj spid="_x0000_s76803" name="Equation" r:id="rId6" imgW="2387520" imgH="482400" progId="Equation.3">
              <p:embed/>
            </p:oleObj>
          </a:graphicData>
        </a:graphic>
      </p:graphicFrame>
      <p:sp>
        <p:nvSpPr>
          <p:cNvPr id="1049611" name="Text Box 11"/>
          <p:cNvSpPr txBox="1">
            <a:spLocks noChangeArrowheads="1"/>
          </p:cNvSpPr>
          <p:nvPr/>
        </p:nvSpPr>
        <p:spPr bwMode="auto">
          <a:xfrm>
            <a:off x="4821238" y="1293813"/>
            <a:ext cx="3514725" cy="4206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>
                <a:solidFill>
                  <a:schemeClr val="folHlink"/>
                </a:solidFill>
              </a:rPr>
              <a:t>Unexpected obstacles</a:t>
            </a:r>
          </a:p>
        </p:txBody>
      </p: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5021263" y="1811338"/>
            <a:ext cx="3240087" cy="2562225"/>
            <a:chOff x="3163" y="1117"/>
            <a:chExt cx="2041" cy="1614"/>
          </a:xfrm>
        </p:grpSpPr>
        <p:sp>
          <p:nvSpPr>
            <p:cNvPr id="76809" name="Text Box 19"/>
            <p:cNvSpPr txBox="1">
              <a:spLocks noChangeArrowheads="1"/>
            </p:cNvSpPr>
            <p:nvPr/>
          </p:nvSpPr>
          <p:spPr bwMode="auto">
            <a:xfrm>
              <a:off x="4045" y="2492"/>
              <a:ext cx="389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i="1"/>
                <a:t>z</a:t>
              </a:r>
              <a:r>
                <a:rPr lang="en-US" sz="2000" i="1" baseline="-25000"/>
                <a:t>exp</a:t>
              </a:r>
              <a:endParaRPr lang="en-US" sz="2000" i="1"/>
            </a:p>
          </p:txBody>
        </p:sp>
        <p:sp>
          <p:nvSpPr>
            <p:cNvPr id="76810" name="Text Box 20"/>
            <p:cNvSpPr txBox="1">
              <a:spLocks noChangeArrowheads="1"/>
            </p:cNvSpPr>
            <p:nvPr/>
          </p:nvSpPr>
          <p:spPr bwMode="auto">
            <a:xfrm>
              <a:off x="4779" y="2500"/>
              <a:ext cx="42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i="1"/>
                <a:t>z</a:t>
              </a:r>
              <a:r>
                <a:rPr lang="en-US" sz="2000" i="1" baseline="-25000"/>
                <a:t>max</a:t>
              </a:r>
              <a:endParaRPr lang="en-US" sz="2000" i="1"/>
            </a:p>
          </p:txBody>
        </p:sp>
        <p:sp>
          <p:nvSpPr>
            <p:cNvPr id="76811" name="Text Box 21"/>
            <p:cNvSpPr txBox="1">
              <a:spLocks noChangeArrowheads="1"/>
            </p:cNvSpPr>
            <p:nvPr/>
          </p:nvSpPr>
          <p:spPr bwMode="auto">
            <a:xfrm>
              <a:off x="3163" y="2500"/>
              <a:ext cx="21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/>
                <a:t>0</a:t>
              </a:r>
            </a:p>
          </p:txBody>
        </p:sp>
        <p:pic>
          <p:nvPicPr>
            <p:cNvPr id="76812" name="Picture 28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222" y="1117"/>
              <a:ext cx="1972" cy="135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049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049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611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Beam-based Proximity Model</a:t>
            </a: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542925" y="1293813"/>
            <a:ext cx="3670300" cy="4206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>
                <a:solidFill>
                  <a:schemeClr val="folHlink"/>
                </a:solidFill>
              </a:rPr>
              <a:t>Random measurement</a:t>
            </a:r>
          </a:p>
        </p:txBody>
      </p:sp>
      <p:sp>
        <p:nvSpPr>
          <p:cNvPr id="1057798" name="Text Box 6"/>
          <p:cNvSpPr txBox="1">
            <a:spLocks noChangeArrowheads="1"/>
          </p:cNvSpPr>
          <p:nvPr/>
        </p:nvSpPr>
        <p:spPr bwMode="auto">
          <a:xfrm>
            <a:off x="5732463" y="1293813"/>
            <a:ext cx="1790700" cy="4206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>
                <a:solidFill>
                  <a:schemeClr val="folHlink"/>
                </a:solidFill>
              </a:rPr>
              <a:t>Max range</a:t>
            </a:r>
          </a:p>
        </p:txBody>
      </p:sp>
      <p:graphicFrame>
        <p:nvGraphicFramePr>
          <p:cNvPr id="1057803" name="Object 2"/>
          <p:cNvGraphicFramePr>
            <a:graphicFrameLocks noChangeAspect="1"/>
          </p:cNvGraphicFramePr>
          <p:nvPr/>
        </p:nvGraphicFramePr>
        <p:xfrm>
          <a:off x="987425" y="4832350"/>
          <a:ext cx="2600325" cy="817563"/>
        </p:xfrm>
        <a:graphic>
          <a:graphicData uri="http://schemas.openxmlformats.org/presentationml/2006/ole">
            <p:oleObj spid="_x0000_s77826" name="Equation" r:id="rId3" imgW="1371600" imgH="431640" progId="Equation.3">
              <p:embed/>
            </p:oleObj>
          </a:graphicData>
        </a:graphic>
      </p:graphicFrame>
      <p:graphicFrame>
        <p:nvGraphicFramePr>
          <p:cNvPr id="1057804" name="Object 3"/>
          <p:cNvGraphicFramePr>
            <a:graphicFrameLocks noChangeAspect="1"/>
          </p:cNvGraphicFramePr>
          <p:nvPr/>
        </p:nvGraphicFramePr>
        <p:xfrm>
          <a:off x="5270500" y="4794250"/>
          <a:ext cx="2647950" cy="817563"/>
        </p:xfrm>
        <a:graphic>
          <a:graphicData uri="http://schemas.openxmlformats.org/presentationml/2006/ole">
            <p:oleObj spid="_x0000_s77827" name="Equation" r:id="rId4" imgW="1396800" imgH="431640" progId="Equation.3">
              <p:embed/>
            </p:oleObj>
          </a:graphicData>
        </a:graphic>
      </p:graphicFrame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4989513" y="1784350"/>
            <a:ext cx="3690937" cy="2551113"/>
            <a:chOff x="3143" y="1124"/>
            <a:chExt cx="2325" cy="1607"/>
          </a:xfrm>
        </p:grpSpPr>
        <p:sp>
          <p:nvSpPr>
            <p:cNvPr id="77837" name="Text Box 13"/>
            <p:cNvSpPr txBox="1">
              <a:spLocks noChangeArrowheads="1"/>
            </p:cNvSpPr>
            <p:nvPr/>
          </p:nvSpPr>
          <p:spPr bwMode="auto">
            <a:xfrm>
              <a:off x="4045" y="2492"/>
              <a:ext cx="389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i="1"/>
                <a:t>z</a:t>
              </a:r>
              <a:r>
                <a:rPr lang="en-US" sz="2000" i="1" baseline="-25000"/>
                <a:t>exp</a:t>
              </a:r>
              <a:endParaRPr lang="en-US" sz="2000" i="1"/>
            </a:p>
          </p:txBody>
        </p:sp>
        <p:sp>
          <p:nvSpPr>
            <p:cNvPr id="77838" name="Text Box 14"/>
            <p:cNvSpPr txBox="1">
              <a:spLocks noChangeArrowheads="1"/>
            </p:cNvSpPr>
            <p:nvPr/>
          </p:nvSpPr>
          <p:spPr bwMode="auto">
            <a:xfrm>
              <a:off x="5043" y="2500"/>
              <a:ext cx="42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i="1"/>
                <a:t>z</a:t>
              </a:r>
              <a:r>
                <a:rPr lang="en-US" sz="2000" i="1" baseline="-25000"/>
                <a:t>max</a:t>
              </a:r>
              <a:endParaRPr lang="en-US" sz="2000" i="1"/>
            </a:p>
          </p:txBody>
        </p:sp>
        <p:sp>
          <p:nvSpPr>
            <p:cNvPr id="77839" name="Text Box 15"/>
            <p:cNvSpPr txBox="1">
              <a:spLocks noChangeArrowheads="1"/>
            </p:cNvSpPr>
            <p:nvPr/>
          </p:nvSpPr>
          <p:spPr bwMode="auto">
            <a:xfrm>
              <a:off x="3163" y="2500"/>
              <a:ext cx="21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/>
                <a:t>0</a:t>
              </a:r>
            </a:p>
          </p:txBody>
        </p:sp>
        <p:pic>
          <p:nvPicPr>
            <p:cNvPr id="77840" name="Picture 16" descr="fmax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143" y="1124"/>
              <a:ext cx="2234" cy="1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601663" y="1774825"/>
            <a:ext cx="3697287" cy="2560638"/>
            <a:chOff x="379" y="1118"/>
            <a:chExt cx="2329" cy="1613"/>
          </a:xfrm>
        </p:grpSpPr>
        <p:sp>
          <p:nvSpPr>
            <p:cNvPr id="77833" name="Text Box 7"/>
            <p:cNvSpPr txBox="1">
              <a:spLocks noChangeArrowheads="1"/>
            </p:cNvSpPr>
            <p:nvPr/>
          </p:nvSpPr>
          <p:spPr bwMode="auto">
            <a:xfrm>
              <a:off x="1261" y="2492"/>
              <a:ext cx="389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i="1"/>
                <a:t>z</a:t>
              </a:r>
              <a:r>
                <a:rPr lang="en-US" sz="2000" i="1" baseline="-25000"/>
                <a:t>exp</a:t>
              </a:r>
              <a:endParaRPr lang="en-US" sz="2000" i="1"/>
            </a:p>
          </p:txBody>
        </p:sp>
        <p:sp>
          <p:nvSpPr>
            <p:cNvPr id="77834" name="Text Box 8"/>
            <p:cNvSpPr txBox="1">
              <a:spLocks noChangeArrowheads="1"/>
            </p:cNvSpPr>
            <p:nvPr/>
          </p:nvSpPr>
          <p:spPr bwMode="auto">
            <a:xfrm>
              <a:off x="2283" y="2500"/>
              <a:ext cx="42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i="1"/>
                <a:t>z</a:t>
              </a:r>
              <a:r>
                <a:rPr lang="en-US" sz="2000" i="1" baseline="-25000"/>
                <a:t>max</a:t>
              </a:r>
              <a:endParaRPr lang="en-US" sz="2000" i="1"/>
            </a:p>
          </p:txBody>
        </p:sp>
        <p:sp>
          <p:nvSpPr>
            <p:cNvPr id="77835" name="Text Box 9"/>
            <p:cNvSpPr txBox="1">
              <a:spLocks noChangeArrowheads="1"/>
            </p:cNvSpPr>
            <p:nvPr/>
          </p:nvSpPr>
          <p:spPr bwMode="auto">
            <a:xfrm>
              <a:off x="379" y="2500"/>
              <a:ext cx="218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/>
                <a:t>0</a:t>
              </a:r>
            </a:p>
          </p:txBody>
        </p:sp>
        <p:pic>
          <p:nvPicPr>
            <p:cNvPr id="77836" name="Picture 17" descr="frand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08" y="1118"/>
              <a:ext cx="2234" cy="1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057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057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7798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Resulting Mixture Density</a:t>
            </a:r>
          </a:p>
        </p:txBody>
      </p:sp>
      <p:graphicFrame>
        <p:nvGraphicFramePr>
          <p:cNvPr id="78850" name="Object 2"/>
          <p:cNvGraphicFramePr>
            <a:graphicFrameLocks noChangeAspect="1"/>
          </p:cNvGraphicFramePr>
          <p:nvPr/>
        </p:nvGraphicFramePr>
        <p:xfrm>
          <a:off x="4419600" y="1787525"/>
          <a:ext cx="4549775" cy="1827213"/>
        </p:xfrm>
        <a:graphic>
          <a:graphicData uri="http://schemas.openxmlformats.org/presentationml/2006/ole">
            <p:oleObj spid="_x0000_s78850" name="Equation" r:id="rId3" imgW="2400120" imgH="965160" progId="Equation.3">
              <p:embed/>
            </p:oleObj>
          </a:graphicData>
        </a:graphic>
      </p:graphicFrame>
      <p:sp>
        <p:nvSpPr>
          <p:cNvPr id="1058824" name="Text Box 8"/>
          <p:cNvSpPr txBox="1">
            <a:spLocks noChangeArrowheads="1"/>
          </p:cNvSpPr>
          <p:nvPr/>
        </p:nvSpPr>
        <p:spPr bwMode="auto">
          <a:xfrm>
            <a:off x="995363" y="4799013"/>
            <a:ext cx="7373937" cy="4206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How can we determine the model parameters?</a:t>
            </a:r>
          </a:p>
        </p:txBody>
      </p:sp>
      <p:pic>
        <p:nvPicPr>
          <p:cNvPr id="7885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1730375"/>
            <a:ext cx="3983037" cy="20113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8824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Raw Sensor Data</a:t>
            </a:r>
          </a:p>
        </p:txBody>
      </p:sp>
      <p:pic>
        <p:nvPicPr>
          <p:cNvPr id="79875" name="Picture 11" descr="laserdat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9013" y="2101850"/>
            <a:ext cx="3989387" cy="275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6" name="Picture 12" descr="sonardat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6713" y="2101850"/>
            <a:ext cx="3989387" cy="275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7" name="Text Box 13"/>
          <p:cNvSpPr txBox="1">
            <a:spLocks noChangeArrowheads="1"/>
          </p:cNvSpPr>
          <p:nvPr/>
        </p:nvSpPr>
        <p:spPr bwMode="auto">
          <a:xfrm>
            <a:off x="442913" y="1230313"/>
            <a:ext cx="8470900" cy="4206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Measured distances for expected distance of 300 cm. </a:t>
            </a:r>
          </a:p>
        </p:txBody>
      </p:sp>
      <p:sp>
        <p:nvSpPr>
          <p:cNvPr id="79878" name="Text Box 14"/>
          <p:cNvSpPr txBox="1">
            <a:spLocks noChangeArrowheads="1"/>
          </p:cNvSpPr>
          <p:nvPr/>
        </p:nvSpPr>
        <p:spPr bwMode="auto">
          <a:xfrm>
            <a:off x="1860550" y="4918075"/>
            <a:ext cx="1235075" cy="4762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folHlink"/>
                </a:solidFill>
              </a:rPr>
              <a:t>Sonar</a:t>
            </a:r>
          </a:p>
        </p:txBody>
      </p:sp>
      <p:sp>
        <p:nvSpPr>
          <p:cNvPr id="79879" name="Text Box 15"/>
          <p:cNvSpPr txBox="1">
            <a:spLocks noChangeArrowheads="1"/>
          </p:cNvSpPr>
          <p:nvPr/>
        </p:nvSpPr>
        <p:spPr bwMode="auto">
          <a:xfrm>
            <a:off x="6427788" y="4918075"/>
            <a:ext cx="1146175" cy="4762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folHlink"/>
                </a:solidFill>
              </a:rPr>
              <a:t>Laser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Approximation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Maximize log likelihood of the data</a:t>
            </a:r>
          </a:p>
          <a:p>
            <a:pPr eaLnBrk="1" hangingPunct="1">
              <a:lnSpc>
                <a:spcPct val="80000"/>
              </a:lnSpc>
            </a:pPr>
            <a:endParaRPr lang="en-US" sz="28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80000"/>
              </a:lnSpc>
            </a:pPr>
            <a:endParaRPr lang="en-US" sz="28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Search space of n-1 parameters.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Hill climbing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Gradient descent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Genetic algorithms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…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8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Deterministically compute the n-th parameter to satisfy normalization constraint.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800">
              <a:ea typeface="ＭＳ Ｐゴシック" pitchFamily="-109" charset="-128"/>
              <a:cs typeface="ＭＳ Ｐゴシック" pitchFamily="-109" charset="-128"/>
            </a:endParaRPr>
          </a:p>
        </p:txBody>
      </p:sp>
      <p:graphicFrame>
        <p:nvGraphicFramePr>
          <p:cNvPr id="80898" name="Object 2"/>
          <p:cNvGraphicFramePr>
            <a:graphicFrameLocks noChangeAspect="1"/>
          </p:cNvGraphicFramePr>
          <p:nvPr/>
        </p:nvGraphicFramePr>
        <p:xfrm>
          <a:off x="3427413" y="1836738"/>
          <a:ext cx="1855787" cy="704850"/>
        </p:xfrm>
        <a:graphic>
          <a:graphicData uri="http://schemas.openxmlformats.org/presentationml/2006/ole">
            <p:oleObj spid="_x0000_s80898" name="Equation" r:id="rId3" imgW="634680" imgH="241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8463" y="3679825"/>
            <a:ext cx="2860675" cy="21637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81923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4525" y="3636963"/>
            <a:ext cx="3144838" cy="22225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819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Approximation Results</a:t>
            </a:r>
          </a:p>
        </p:txBody>
      </p:sp>
      <p:sp>
        <p:nvSpPr>
          <p:cNvPr id="81925" name="Text Box 7"/>
          <p:cNvSpPr txBox="1">
            <a:spLocks noChangeArrowheads="1"/>
          </p:cNvSpPr>
          <p:nvPr/>
        </p:nvSpPr>
        <p:spPr bwMode="auto">
          <a:xfrm>
            <a:off x="3765550" y="4346575"/>
            <a:ext cx="1235075" cy="4762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folHlink"/>
                </a:solidFill>
              </a:rPr>
              <a:t>Sonar</a:t>
            </a:r>
          </a:p>
        </p:txBody>
      </p:sp>
      <p:sp>
        <p:nvSpPr>
          <p:cNvPr id="81926" name="Text Box 8"/>
          <p:cNvSpPr txBox="1">
            <a:spLocks noChangeArrowheads="1"/>
          </p:cNvSpPr>
          <p:nvPr/>
        </p:nvSpPr>
        <p:spPr bwMode="auto">
          <a:xfrm>
            <a:off x="3811588" y="1946275"/>
            <a:ext cx="1146175" cy="4762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folHlink"/>
                </a:solidFill>
              </a:rPr>
              <a:t>Laser</a:t>
            </a:r>
          </a:p>
        </p:txBody>
      </p:sp>
      <p:sp>
        <p:nvSpPr>
          <p:cNvPr id="81927" name="Text Box 9"/>
          <p:cNvSpPr txBox="1">
            <a:spLocks noChangeArrowheads="1"/>
          </p:cNvSpPr>
          <p:nvPr/>
        </p:nvSpPr>
        <p:spPr bwMode="auto">
          <a:xfrm>
            <a:off x="1368425" y="5962650"/>
            <a:ext cx="104933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300cm</a:t>
            </a:r>
          </a:p>
        </p:txBody>
      </p:sp>
      <p:sp>
        <p:nvSpPr>
          <p:cNvPr id="81928" name="Text Box 10"/>
          <p:cNvSpPr txBox="1">
            <a:spLocks noChangeArrowheads="1"/>
          </p:cNvSpPr>
          <p:nvPr/>
        </p:nvSpPr>
        <p:spPr bwMode="auto">
          <a:xfrm>
            <a:off x="6626225" y="5848350"/>
            <a:ext cx="104933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400cm</a:t>
            </a:r>
          </a:p>
        </p:txBody>
      </p:sp>
      <p:pic>
        <p:nvPicPr>
          <p:cNvPr id="81929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00675" y="1350963"/>
            <a:ext cx="2771775" cy="21367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81930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38" y="1295400"/>
            <a:ext cx="2903537" cy="21685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Example</a:t>
            </a:r>
          </a:p>
        </p:txBody>
      </p:sp>
      <p:pic>
        <p:nvPicPr>
          <p:cNvPr id="82947" name="Picture 3" descr="robot_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" y="1851025"/>
            <a:ext cx="3179763" cy="303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8" name="Picture 4" descr="density_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70275" y="1898650"/>
            <a:ext cx="562292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1566863" y="4968875"/>
            <a:ext cx="371475" cy="4762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z</a:t>
            </a:r>
          </a:p>
        </p:txBody>
      </p:sp>
      <p:sp>
        <p:nvSpPr>
          <p:cNvPr id="82950" name="Text Box 6"/>
          <p:cNvSpPr txBox="1">
            <a:spLocks noChangeArrowheads="1"/>
          </p:cNvSpPr>
          <p:nvPr/>
        </p:nvSpPr>
        <p:spPr bwMode="auto">
          <a:xfrm>
            <a:off x="5549900" y="4968875"/>
            <a:ext cx="1757363" cy="4762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P(z|x,m)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9563"/>
            <a:ext cx="8424863" cy="579437"/>
          </a:xfrm>
        </p:spPr>
        <p:txBody>
          <a:bodyPr/>
          <a:lstStyle/>
          <a:p>
            <a:pPr eaLnBrk="1" hangingPunct="1"/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Discrete Model of Proximity Sensors</a:t>
            </a:r>
            <a:r>
              <a:rPr lang="en-US" sz="3200">
                <a:ea typeface="ＭＳ Ｐゴシック" pitchFamily="-109" charset="-128"/>
                <a:cs typeface="ＭＳ Ｐゴシック" pitchFamily="-109" charset="-128"/>
              </a:rPr>
              <a:t> </a:t>
            </a: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81000" y="1244600"/>
            <a:ext cx="8686800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>
                <a:latin typeface="Times New Roman" pitchFamily="-109" charset="0"/>
              </a:rPr>
              <a:t>Instead of densities, consider discrete steps along the sensor beam.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>
                <a:latin typeface="Times New Roman" pitchFamily="-109" charset="0"/>
              </a:rPr>
              <a:t>Consider dependencies between different cases.</a:t>
            </a:r>
            <a:endParaRPr lang="en-US" sz="2400">
              <a:latin typeface="Times New Roman" pitchFamily="-109" charset="0"/>
            </a:endParaRPr>
          </a:p>
        </p:txBody>
      </p:sp>
      <p:sp>
        <p:nvSpPr>
          <p:cNvPr id="83972" name="Text Box 8"/>
          <p:cNvSpPr txBox="1">
            <a:spLocks noChangeArrowheads="1"/>
          </p:cNvSpPr>
          <p:nvPr/>
        </p:nvSpPr>
        <p:spPr bwMode="auto">
          <a:xfrm>
            <a:off x="1289050" y="5829300"/>
            <a:ext cx="18351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sz="2400" b="1">
                <a:solidFill>
                  <a:schemeClr val="folHlink"/>
                </a:solidFill>
                <a:latin typeface="Times New Roman" pitchFamily="-109" charset="0"/>
              </a:rPr>
              <a:t>Laser sensor</a:t>
            </a:r>
            <a:endParaRPr lang="en-US" sz="2400" b="1">
              <a:solidFill>
                <a:schemeClr val="accent2"/>
              </a:solidFill>
              <a:latin typeface="Times New Roman" pitchFamily="-109" charset="0"/>
            </a:endParaRPr>
          </a:p>
        </p:txBody>
      </p:sp>
      <p:sp>
        <p:nvSpPr>
          <p:cNvPr id="83973" name="Text Box 9"/>
          <p:cNvSpPr txBox="1">
            <a:spLocks noChangeArrowheads="1"/>
          </p:cNvSpPr>
          <p:nvPr/>
        </p:nvSpPr>
        <p:spPr bwMode="auto">
          <a:xfrm>
            <a:off x="6054725" y="5803900"/>
            <a:ext cx="187007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sz="2400" b="1">
                <a:solidFill>
                  <a:schemeClr val="folHlink"/>
                </a:solidFill>
                <a:latin typeface="Times New Roman" pitchFamily="-109" charset="0"/>
              </a:rPr>
              <a:t>Sonar sensor</a:t>
            </a:r>
            <a:endParaRPr lang="en-US" sz="2400" b="1">
              <a:solidFill>
                <a:schemeClr val="accent2"/>
              </a:solidFill>
              <a:latin typeface="Times New Roman" pitchFamily="-109" charset="0"/>
            </a:endParaRPr>
          </a:p>
        </p:txBody>
      </p:sp>
      <p:pic>
        <p:nvPicPr>
          <p:cNvPr id="83974" name="Picture 10" descr="las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700" y="2960688"/>
            <a:ext cx="4495800" cy="288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5" name="Picture 11" descr="sona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921000"/>
            <a:ext cx="4572000" cy="293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6" name="Picture 12" descr="sens-c~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2447925"/>
            <a:ext cx="40227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7" name="Picture 13" descr="sens-c~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40250" y="2435225"/>
            <a:ext cx="42227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Approximation Results</a:t>
            </a:r>
          </a:p>
        </p:txBody>
      </p:sp>
      <p:pic>
        <p:nvPicPr>
          <p:cNvPr id="86019" name="Picture 3" descr="laser-approximated-2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54613" y="1177925"/>
            <a:ext cx="3702050" cy="220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0" name="Picture 4" descr="laser-measured-2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013" y="1177925"/>
            <a:ext cx="3702050" cy="227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1" name="Picture 5" descr="sonar-approximated-2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4613" y="3757613"/>
            <a:ext cx="3702050" cy="204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2" name="Picture 6" descr="sonar-measured-2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7013" y="3897313"/>
            <a:ext cx="3702050" cy="176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3951288" y="1946275"/>
            <a:ext cx="1146175" cy="4762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folHlink"/>
                </a:solidFill>
              </a:rPr>
              <a:t>Laser</a:t>
            </a:r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3892550" y="4422775"/>
            <a:ext cx="1235075" cy="4762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folHlink"/>
                </a:solidFill>
              </a:rPr>
              <a:t>Sonar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4" descr="sonar-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7100" y="901700"/>
            <a:ext cx="7350125" cy="5305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</p:pic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77800"/>
            <a:ext cx="8424863" cy="64135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Influence of Angle to Obstacle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Probabilistic Motion Models</a:t>
            </a:r>
            <a:endParaRPr lang="de-DE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60000"/>
              </a:spcBef>
            </a:pPr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To implement the Bayes Filter, we need the transition model </a:t>
            </a:r>
            <a:r>
              <a:rPr lang="en-US" i="1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p(x </a:t>
            </a:r>
            <a:r>
              <a:rPr lang="en-US" i="1">
                <a:latin typeface="cmsy10" pitchFamily="34" charset="0"/>
                <a:ea typeface="ＭＳ Ｐゴシック" pitchFamily="-109" charset="-128"/>
                <a:cs typeface="ＭＳ Ｐゴシック" pitchFamily="-109" charset="-128"/>
              </a:rPr>
              <a:t>|</a:t>
            </a:r>
            <a:r>
              <a:rPr lang="en-US" i="1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x’, u)</a:t>
            </a:r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.</a:t>
            </a:r>
          </a:p>
          <a:p>
            <a:pPr eaLnBrk="1" hangingPunct="1">
              <a:spcBef>
                <a:spcPct val="60000"/>
              </a:spcBef>
            </a:pPr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The term </a:t>
            </a:r>
            <a:r>
              <a:rPr lang="en-US" i="1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p(x </a:t>
            </a:r>
            <a:r>
              <a:rPr lang="en-US">
                <a:latin typeface="cmsy10" pitchFamily="34" charset="0"/>
                <a:ea typeface="ＭＳ Ｐゴシック" pitchFamily="-109" charset="-128"/>
                <a:cs typeface="ＭＳ Ｐゴシック" pitchFamily="-109" charset="-128"/>
              </a:rPr>
              <a:t>|</a:t>
            </a:r>
            <a:r>
              <a:rPr lang="en-US" i="1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x’, u)</a:t>
            </a:r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 specifies a posterior probability, that action </a:t>
            </a:r>
            <a:r>
              <a:rPr lang="en-US" i="1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u</a:t>
            </a:r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 carries the robot from </a:t>
            </a:r>
            <a:r>
              <a:rPr lang="en-US" i="1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x’</a:t>
            </a:r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 to </a:t>
            </a:r>
            <a:r>
              <a:rPr lang="en-US" i="1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x</a:t>
            </a:r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.</a:t>
            </a:r>
          </a:p>
          <a:p>
            <a:pPr eaLnBrk="1" hangingPunct="1">
              <a:spcBef>
                <a:spcPct val="60000"/>
              </a:spcBef>
            </a:pPr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In this section we will specify, how </a:t>
            </a:r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r>
              <a:rPr lang="en-US" i="1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p(x </a:t>
            </a:r>
            <a:r>
              <a:rPr lang="en-US" i="1">
                <a:latin typeface="cmsy10" pitchFamily="34" charset="0"/>
                <a:ea typeface="ＭＳ Ｐゴシック" pitchFamily="-109" charset="-128"/>
                <a:cs typeface="ＭＳ Ｐゴシック" pitchFamily="-109" charset="-128"/>
              </a:rPr>
              <a:t>|</a:t>
            </a:r>
            <a:r>
              <a:rPr lang="en-US" i="1">
                <a:latin typeface="Times New Roman" pitchFamily="-109" charset="0"/>
                <a:ea typeface="ＭＳ Ｐゴシック" pitchFamily="-109" charset="-128"/>
                <a:cs typeface="ＭＳ Ｐゴシック" pitchFamily="-109" charset="-128"/>
              </a:rPr>
              <a:t> x’, u)</a:t>
            </a:r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 can be modeled based on the motion equations.</a:t>
            </a:r>
            <a:endParaRPr lang="de-DE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3" descr="sonar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7100" y="901700"/>
            <a:ext cx="7350125" cy="5305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</p:pic>
      <p:sp>
        <p:nvSpPr>
          <p:cNvPr id="88067" name="Rectangle 6"/>
          <p:cNvSpPr>
            <a:spLocks noGrp="1" noChangeArrowheads="1"/>
          </p:cNvSpPr>
          <p:nvPr>
            <p:ph type="title"/>
          </p:nvPr>
        </p:nvSpPr>
        <p:spPr>
          <a:xfrm>
            <a:off x="609600" y="177800"/>
            <a:ext cx="8424863" cy="64135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Influence of Angle to Obstacle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4" descr="sonar-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7100" y="901700"/>
            <a:ext cx="7350125" cy="5305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</p:pic>
      <p:sp>
        <p:nvSpPr>
          <p:cNvPr id="89091" name="Rectangle 6"/>
          <p:cNvSpPr>
            <a:spLocks noGrp="1" noChangeArrowheads="1"/>
          </p:cNvSpPr>
          <p:nvPr>
            <p:ph type="title"/>
          </p:nvPr>
        </p:nvSpPr>
        <p:spPr>
          <a:xfrm>
            <a:off x="609600" y="177800"/>
            <a:ext cx="8424863" cy="64135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Influence of Angle to Obstacle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5" descr="sonar-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7100" y="901700"/>
            <a:ext cx="7350125" cy="53054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</p:pic>
      <p:sp>
        <p:nvSpPr>
          <p:cNvPr id="90115" name="Rectangle 6"/>
          <p:cNvSpPr>
            <a:spLocks noGrp="1" noChangeArrowheads="1"/>
          </p:cNvSpPr>
          <p:nvPr>
            <p:ph type="title"/>
          </p:nvPr>
        </p:nvSpPr>
        <p:spPr>
          <a:xfrm>
            <a:off x="609600" y="177800"/>
            <a:ext cx="8424863" cy="64135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Influence of Angle to Obstacle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Summary Beam-based Model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Assumes independence between beams.</a:t>
            </a:r>
          </a:p>
          <a:p>
            <a:pPr lvl="1" eaLnBrk="1" hangingPunct="1"/>
            <a:r>
              <a:rPr lang="en-US" sz="2000"/>
              <a:t>Justification?</a:t>
            </a:r>
          </a:p>
          <a:p>
            <a:pPr lvl="1" eaLnBrk="1" hangingPunct="1"/>
            <a:r>
              <a:rPr lang="en-US" sz="2000"/>
              <a:t>Overconfident!</a:t>
            </a:r>
          </a:p>
          <a:p>
            <a:pPr eaLnBrk="1" hangingPunct="1"/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Models physical causes for measurements.</a:t>
            </a:r>
          </a:p>
          <a:p>
            <a:pPr lvl="1" eaLnBrk="1" hangingPunct="1"/>
            <a:r>
              <a:rPr lang="en-US" sz="2000"/>
              <a:t>Mixture of densities for these causes.</a:t>
            </a:r>
          </a:p>
          <a:p>
            <a:pPr lvl="1" eaLnBrk="1" hangingPunct="1"/>
            <a:r>
              <a:rPr lang="en-US" sz="2000"/>
              <a:t>Assumes independence between causes. Problem?</a:t>
            </a:r>
          </a:p>
          <a:p>
            <a:pPr eaLnBrk="1" hangingPunct="1"/>
            <a:r>
              <a:rPr lang="en-US" sz="2400">
                <a:ea typeface="ＭＳ Ｐゴシック" pitchFamily="-109" charset="-128"/>
                <a:cs typeface="ＭＳ Ｐゴシック" pitchFamily="-109" charset="-128"/>
              </a:rPr>
              <a:t>Implementation</a:t>
            </a:r>
          </a:p>
          <a:p>
            <a:pPr lvl="1" eaLnBrk="1" hangingPunct="1"/>
            <a:r>
              <a:rPr lang="en-US" sz="2000"/>
              <a:t>Learn parameters based on real data.</a:t>
            </a:r>
          </a:p>
          <a:p>
            <a:pPr lvl="1" eaLnBrk="1" hangingPunct="1"/>
            <a:r>
              <a:rPr lang="en-US" sz="2000"/>
              <a:t>Different models should be learned for different angles at which the sensor beam hits the obstacle.</a:t>
            </a:r>
          </a:p>
          <a:p>
            <a:pPr lvl="1" eaLnBrk="1" hangingPunct="1"/>
            <a:r>
              <a:rPr lang="en-US" sz="2000"/>
              <a:t>Determine expected distances by ray-tracing.</a:t>
            </a:r>
          </a:p>
          <a:p>
            <a:pPr lvl="1" eaLnBrk="1" hangingPunct="1"/>
            <a:r>
              <a:rPr lang="en-US" sz="2000"/>
              <a:t>Expected distances can be pre-processed.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988" name="Rectangle 4"/>
          <p:cNvSpPr>
            <a:spLocks noChangeArrowheads="1"/>
          </p:cNvSpPr>
          <p:nvPr/>
        </p:nvSpPr>
        <p:spPr bwMode="auto">
          <a:xfrm>
            <a:off x="330200" y="3848100"/>
            <a:ext cx="8547100" cy="1346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Scan-based Model</a:t>
            </a:r>
          </a:p>
        </p:txBody>
      </p:sp>
      <p:sp>
        <p:nvSpPr>
          <p:cNvPr id="106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Beam-based model is …</a:t>
            </a:r>
          </a:p>
          <a:p>
            <a:pPr lvl="1" eaLnBrk="1" hangingPunct="1"/>
            <a:r>
              <a:rPr lang="en-US"/>
              <a:t>not smooth for small obstacles and at edges.</a:t>
            </a:r>
          </a:p>
          <a:p>
            <a:pPr lvl="1" eaLnBrk="1" hangingPunct="1"/>
            <a:r>
              <a:rPr lang="en-US"/>
              <a:t>not very efficient.</a:t>
            </a:r>
          </a:p>
          <a:p>
            <a:pPr eaLnBrk="1" hangingPunct="1"/>
            <a:endParaRPr lang="en-US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/>
            <a:r>
              <a:rPr lang="en-US">
                <a:solidFill>
                  <a:schemeClr val="folHlink"/>
                </a:solidFill>
                <a:ea typeface="ＭＳ Ｐゴシック" pitchFamily="-109" charset="-128"/>
                <a:cs typeface="ＭＳ Ｐゴシック" pitchFamily="-109" charset="-128"/>
              </a:rPr>
              <a:t>Idea</a:t>
            </a:r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: Instead of following along the beam, just check the end point.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988" grpId="0" animBg="1"/>
      <p:bldP spid="1065987" grpId="0" build="p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Scan-based Model</a:t>
            </a:r>
          </a:p>
        </p:txBody>
      </p:sp>
      <p:sp>
        <p:nvSpPr>
          <p:cNvPr id="1069060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Probability is a mixture of …</a:t>
            </a:r>
          </a:p>
          <a:p>
            <a:pPr lvl="1" eaLnBrk="1" hangingPunct="1"/>
            <a:r>
              <a:rPr lang="en-US"/>
              <a:t>a Gaussian distribution with mean at </a:t>
            </a:r>
            <a:r>
              <a:rPr lang="en-US">
                <a:solidFill>
                  <a:schemeClr val="folHlink"/>
                </a:solidFill>
              </a:rPr>
              <a:t>distance to closest obstacle</a:t>
            </a:r>
            <a:r>
              <a:rPr lang="en-US"/>
              <a:t>,</a:t>
            </a:r>
          </a:p>
          <a:p>
            <a:pPr lvl="1" eaLnBrk="1" hangingPunct="1"/>
            <a:r>
              <a:rPr lang="en-US"/>
              <a:t>a uniform distribution for random measurements, and </a:t>
            </a:r>
          </a:p>
          <a:p>
            <a:pPr lvl="1" eaLnBrk="1" hangingPunct="1"/>
            <a:r>
              <a:rPr lang="en-US"/>
              <a:t>a small uniform distribution for max range measurements.</a:t>
            </a:r>
          </a:p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Again, independence between different components is assumed.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9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9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9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9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9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9060" grpId="0" build="p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Example</a:t>
            </a:r>
          </a:p>
        </p:txBody>
      </p:sp>
      <p:pic>
        <p:nvPicPr>
          <p:cNvPr id="1067011" name="Picture 3" descr="likel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6663" y="119063"/>
            <a:ext cx="3071812" cy="307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2" name="Picture 4" descr="env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663" y="1122363"/>
            <a:ext cx="3071812" cy="307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7013" name="Picture 5" descr="fexa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30713" y="3636963"/>
            <a:ext cx="4049712" cy="250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7014" name="Text Box 6"/>
          <p:cNvSpPr txBox="1">
            <a:spLocks noChangeArrowheads="1"/>
          </p:cNvSpPr>
          <p:nvPr/>
        </p:nvSpPr>
        <p:spPr bwMode="auto">
          <a:xfrm>
            <a:off x="2514600" y="5426075"/>
            <a:ext cx="1757363" cy="4762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P(z|x,m)</a:t>
            </a:r>
          </a:p>
        </p:txBody>
      </p:sp>
      <p:sp>
        <p:nvSpPr>
          <p:cNvPr id="94215" name="Text Box 7"/>
          <p:cNvSpPr txBox="1">
            <a:spLocks noChangeArrowheads="1"/>
          </p:cNvSpPr>
          <p:nvPr/>
        </p:nvSpPr>
        <p:spPr bwMode="auto">
          <a:xfrm>
            <a:off x="1428750" y="4257675"/>
            <a:ext cx="1392238" cy="4762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Map</a:t>
            </a:r>
            <a:r>
              <a:rPr lang="en-US" i="1"/>
              <a:t> m</a:t>
            </a:r>
          </a:p>
        </p:txBody>
      </p:sp>
      <p:sp>
        <p:nvSpPr>
          <p:cNvPr id="1067016" name="Text Box 8"/>
          <p:cNvSpPr txBox="1">
            <a:spLocks noChangeArrowheads="1"/>
          </p:cNvSpPr>
          <p:nvPr/>
        </p:nvSpPr>
        <p:spPr bwMode="auto">
          <a:xfrm>
            <a:off x="5124450" y="3152775"/>
            <a:ext cx="2852738" cy="4762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Likelihood field</a:t>
            </a:r>
            <a:endParaRPr lang="en-US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067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1067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7014" grpId="0" autoUpdateAnimBg="0"/>
      <p:bldP spid="1067016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San Jose Tech Museum</a:t>
            </a:r>
          </a:p>
        </p:txBody>
      </p:sp>
      <p:pic>
        <p:nvPicPr>
          <p:cNvPr id="95235" name="Picture 7" descr="map-occupanc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413" y="1284288"/>
            <a:ext cx="44481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6" name="Picture 8" descr="map-likelihood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7613" y="1282700"/>
            <a:ext cx="3954462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7" name="Text Box 9"/>
          <p:cNvSpPr txBox="1">
            <a:spLocks noChangeArrowheads="1"/>
          </p:cNvSpPr>
          <p:nvPr/>
        </p:nvSpPr>
        <p:spPr bwMode="auto">
          <a:xfrm>
            <a:off x="708025" y="5599113"/>
            <a:ext cx="3322638" cy="4206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Occupancy grid map</a:t>
            </a:r>
          </a:p>
        </p:txBody>
      </p:sp>
      <p:sp>
        <p:nvSpPr>
          <p:cNvPr id="95238" name="Text Box 10"/>
          <p:cNvSpPr txBox="1">
            <a:spLocks noChangeArrowheads="1"/>
          </p:cNvSpPr>
          <p:nvPr/>
        </p:nvSpPr>
        <p:spPr bwMode="auto">
          <a:xfrm>
            <a:off x="5707063" y="5611813"/>
            <a:ext cx="2479675" cy="4206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Likelihood field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Scan Matching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Extract likelihood field from scan and use it to match different scan.</a:t>
            </a:r>
          </a:p>
        </p:txBody>
      </p:sp>
      <p:pic>
        <p:nvPicPr>
          <p:cNvPr id="96260" name="Picture 4" descr="zz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100" y="2752725"/>
            <a:ext cx="2879725" cy="315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05" name="Picture 5" descr="zz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8300" y="2566988"/>
            <a:ext cx="4800600" cy="357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07" name="Line 7"/>
          <p:cNvSpPr>
            <a:spLocks noChangeShapeType="1"/>
          </p:cNvSpPr>
          <p:nvPr/>
        </p:nvSpPr>
        <p:spPr bwMode="auto">
          <a:xfrm>
            <a:off x="3238500" y="4406900"/>
            <a:ext cx="787400" cy="0"/>
          </a:xfrm>
          <a:prstGeom prst="line">
            <a:avLst/>
          </a:prstGeom>
          <a:noFill/>
          <a:ln w="698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1075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0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Scan Matching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Extract likelihood field from first scan and use it to match second scan.</a:t>
            </a:r>
          </a:p>
        </p:txBody>
      </p:sp>
      <p:pic>
        <p:nvPicPr>
          <p:cNvPr id="97284" name="Picture 4" descr="/Users/Shared/thrun/Movies/AIIT-08/MAPPING2-NEW.avi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870200" y="2417763"/>
            <a:ext cx="3624263" cy="3624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7285" name="Text Box 8"/>
          <p:cNvSpPr txBox="1">
            <a:spLocks noChangeArrowheads="1"/>
          </p:cNvSpPr>
          <p:nvPr/>
        </p:nvSpPr>
        <p:spPr bwMode="auto">
          <a:xfrm>
            <a:off x="6529388" y="5675313"/>
            <a:ext cx="1731962" cy="4206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~0.01 sec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" fill="hold"/>
                                        <p:tgtEl>
                                          <p:spTgt spid="972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72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72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284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728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Locomotion of Wheeled Robots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230313"/>
            <a:ext cx="8410575" cy="49641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Locomotion (Oxford Dict.):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	Power of motion from place to place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8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8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8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8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80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Differential drive (AmigoBot, Pioneer 2-DX)</a:t>
            </a:r>
          </a:p>
          <a:p>
            <a:pPr eaLnBrk="1" hangingPunct="1">
              <a:lnSpc>
                <a:spcPct val="80000"/>
              </a:lnSpc>
            </a:pPr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Car drive (Ackerman steering)</a:t>
            </a:r>
          </a:p>
          <a:p>
            <a:pPr eaLnBrk="1" hangingPunct="1">
              <a:lnSpc>
                <a:spcPct val="80000"/>
              </a:lnSpc>
            </a:pPr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Synchronous drive (B21)</a:t>
            </a:r>
          </a:p>
          <a:p>
            <a:pPr eaLnBrk="1" hangingPunct="1">
              <a:lnSpc>
                <a:spcPct val="80000"/>
              </a:lnSpc>
            </a:pPr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Mecanum wheels, XR4000</a:t>
            </a:r>
          </a:p>
        </p:txBody>
      </p:sp>
      <p:pic>
        <p:nvPicPr>
          <p:cNvPr id="22532" name="Picture 11" descr="whee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3700" y="2365375"/>
            <a:ext cx="5191125" cy="1719263"/>
          </a:xfrm>
          <a:prstGeom prst="rect">
            <a:avLst/>
          </a:prstGeom>
          <a:noFill/>
          <a:ln w="25400">
            <a:solidFill>
              <a:schemeClr val="folHlink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Properties of Scan-based Model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Highly efficient, uses 2D tables only.</a:t>
            </a:r>
          </a:p>
          <a:p>
            <a:pPr eaLnBrk="1" hangingPunct="1">
              <a:lnSpc>
                <a:spcPct val="110000"/>
              </a:lnSpc>
            </a:pPr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Smooth w.r.t. to small changes in robot position.</a:t>
            </a:r>
          </a:p>
          <a:p>
            <a:pPr eaLnBrk="1" hangingPunct="1">
              <a:lnSpc>
                <a:spcPct val="140000"/>
              </a:lnSpc>
            </a:pPr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Allows gradient descent, scan matching.</a:t>
            </a:r>
          </a:p>
          <a:p>
            <a:pPr eaLnBrk="1" hangingPunct="1">
              <a:lnSpc>
                <a:spcPct val="140000"/>
              </a:lnSpc>
            </a:pPr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Ignores physical properties of beams.</a:t>
            </a:r>
          </a:p>
          <a:p>
            <a:pPr eaLnBrk="1" hangingPunct="1">
              <a:lnSpc>
                <a:spcPct val="140000"/>
              </a:lnSpc>
            </a:pPr>
            <a:r>
              <a:rPr lang="en-US" sz="2800">
                <a:ea typeface="ＭＳ Ｐゴシック" pitchFamily="-109" charset="-128"/>
                <a:cs typeface="ＭＳ Ｐゴシック" pitchFamily="-109" charset="-128"/>
              </a:rPr>
              <a:t>Will it work for ultrasound sensors?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Landmarks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Active beacons (</a:t>
            </a:r>
            <a:r>
              <a:rPr lang="en-US" i="1">
                <a:ea typeface="ＭＳ Ｐゴシック" pitchFamily="-109" charset="-128"/>
                <a:cs typeface="ＭＳ Ｐゴシック" pitchFamily="-109" charset="-128"/>
              </a:rPr>
              <a:t>e.g</a:t>
            </a:r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., radio, GPS)</a:t>
            </a:r>
          </a:p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Passive (</a:t>
            </a:r>
            <a:r>
              <a:rPr lang="en-US" i="1">
                <a:ea typeface="ＭＳ Ｐゴシック" pitchFamily="-109" charset="-128"/>
                <a:cs typeface="ＭＳ Ｐゴシック" pitchFamily="-109" charset="-128"/>
              </a:rPr>
              <a:t>e.g</a:t>
            </a:r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., visual, retro-reflective)</a:t>
            </a:r>
          </a:p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Standard approach is </a:t>
            </a:r>
            <a:r>
              <a:rPr lang="en-US">
                <a:solidFill>
                  <a:schemeClr val="folHlink"/>
                </a:solidFill>
                <a:ea typeface="ＭＳ Ｐゴシック" pitchFamily="-109" charset="-128"/>
                <a:cs typeface="ＭＳ Ｐゴシック" pitchFamily="-109" charset="-128"/>
              </a:rPr>
              <a:t>triangulation</a:t>
            </a:r>
          </a:p>
          <a:p>
            <a:pPr eaLnBrk="1" hangingPunct="1"/>
            <a:endParaRPr lang="en-US">
              <a:solidFill>
                <a:schemeClr val="folHlink"/>
              </a:solidFill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Sensor provides</a:t>
            </a:r>
          </a:p>
          <a:p>
            <a:pPr lvl="1" eaLnBrk="1" hangingPunct="1"/>
            <a:r>
              <a:rPr lang="en-US"/>
              <a:t>distance, or</a:t>
            </a:r>
          </a:p>
          <a:p>
            <a:pPr lvl="1" eaLnBrk="1" hangingPunct="1"/>
            <a:r>
              <a:rPr lang="en-US"/>
              <a:t>bearing, or</a:t>
            </a:r>
          </a:p>
          <a:p>
            <a:pPr lvl="1" eaLnBrk="1" hangingPunct="1"/>
            <a:r>
              <a:rPr lang="en-US"/>
              <a:t>distance and bearing.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Distance and Bearing</a:t>
            </a:r>
          </a:p>
        </p:txBody>
      </p:sp>
      <p:pic>
        <p:nvPicPr>
          <p:cNvPr id="100355" name="Picture 4" descr="aibo-fiel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7900" y="1130300"/>
            <a:ext cx="7450138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3" name="Rectangle 14"/>
          <p:cNvSpPr>
            <a:spLocks noChangeArrowheads="1"/>
          </p:cNvSpPr>
          <p:nvPr/>
        </p:nvSpPr>
        <p:spPr bwMode="auto">
          <a:xfrm>
            <a:off x="355600" y="1130300"/>
            <a:ext cx="7708900" cy="4406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13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Probabilistic Model</a:t>
            </a:r>
          </a:p>
        </p:txBody>
      </p:sp>
      <p:sp>
        <p:nvSpPr>
          <p:cNvPr id="101385" name="Rectangle 3"/>
          <p:cNvSpPr>
            <a:spLocks noChangeArrowheads="1"/>
          </p:cNvSpPr>
          <p:nvPr/>
        </p:nvSpPr>
        <p:spPr bwMode="auto">
          <a:xfrm>
            <a:off x="611188" y="1217613"/>
            <a:ext cx="8410575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609600" indent="-609600">
              <a:lnSpc>
                <a:spcPct val="150000"/>
              </a:lnSpc>
              <a:spcBef>
                <a:spcPct val="20000"/>
              </a:spcBef>
              <a:buSzTx/>
              <a:buFontTx/>
              <a:buAutoNum type="arabicPeriod"/>
            </a:pPr>
            <a:r>
              <a:rPr lang="en-US" sz="2000">
                <a:solidFill>
                  <a:schemeClr val="folHlink"/>
                </a:solidFill>
              </a:rPr>
              <a:t>Algorithm </a:t>
            </a:r>
            <a:r>
              <a:rPr lang="en-US" sz="2000" b="1">
                <a:solidFill>
                  <a:schemeClr val="folHlink"/>
                </a:solidFill>
              </a:rPr>
              <a:t>landmark_detection_model</a:t>
            </a:r>
            <a:r>
              <a:rPr lang="en-US" sz="2000"/>
              <a:t>(z,x,m):</a:t>
            </a:r>
            <a:br>
              <a:rPr lang="en-US" sz="2000"/>
            </a:br>
            <a:endParaRPr lang="en-US" sz="2000" i="1"/>
          </a:p>
          <a:p>
            <a:pPr marL="609600" indent="-609600">
              <a:lnSpc>
                <a:spcPct val="150000"/>
              </a:lnSpc>
              <a:spcBef>
                <a:spcPct val="20000"/>
              </a:spcBef>
              <a:buSzTx/>
              <a:buFontTx/>
              <a:buAutoNum type="arabicPeriod"/>
            </a:pPr>
            <a:r>
              <a:rPr lang="en-US" sz="2000" i="1"/>
              <a:t> </a:t>
            </a:r>
            <a:endParaRPr lang="en-US" sz="2000">
              <a:latin typeface="Symbol" pitchFamily="-109" charset="2"/>
            </a:endParaRPr>
          </a:p>
          <a:p>
            <a:pPr marL="609600" indent="-609600">
              <a:lnSpc>
                <a:spcPct val="150000"/>
              </a:lnSpc>
              <a:spcBef>
                <a:spcPct val="20000"/>
              </a:spcBef>
              <a:buSzTx/>
              <a:buFontTx/>
              <a:buAutoNum type="arabicPeriod"/>
            </a:pPr>
            <a:r>
              <a:rPr lang="en-US" sz="2000"/>
              <a:t> </a:t>
            </a:r>
            <a:br>
              <a:rPr lang="en-US" sz="2000"/>
            </a:br>
            <a:endParaRPr lang="en-US" sz="2000"/>
          </a:p>
          <a:p>
            <a:pPr marL="609600" indent="-609600">
              <a:lnSpc>
                <a:spcPct val="150000"/>
              </a:lnSpc>
              <a:spcBef>
                <a:spcPct val="20000"/>
              </a:spcBef>
              <a:buSzTx/>
              <a:buFontTx/>
              <a:buAutoNum type="arabicPeriod"/>
            </a:pPr>
            <a:r>
              <a:rPr lang="en-US" sz="2000"/>
              <a:t> </a:t>
            </a:r>
            <a:br>
              <a:rPr lang="en-US" sz="2000"/>
            </a:br>
            <a:endParaRPr lang="en-US" sz="2000"/>
          </a:p>
          <a:p>
            <a:pPr marL="609600" indent="-609600">
              <a:lnSpc>
                <a:spcPct val="150000"/>
              </a:lnSpc>
              <a:spcBef>
                <a:spcPct val="20000"/>
              </a:spcBef>
              <a:buSzTx/>
              <a:buFontTx/>
              <a:buAutoNum type="arabicPeriod"/>
            </a:pPr>
            <a:r>
              <a:rPr lang="en-US" sz="2000">
                <a:solidFill>
                  <a:schemeClr val="folHlink"/>
                </a:solidFill>
              </a:rPr>
              <a:t>Return  </a:t>
            </a:r>
          </a:p>
        </p:txBody>
      </p:sp>
      <p:graphicFrame>
        <p:nvGraphicFramePr>
          <p:cNvPr id="101378" name="Object 2"/>
          <p:cNvGraphicFramePr>
            <a:graphicFrameLocks noChangeAspect="1"/>
          </p:cNvGraphicFramePr>
          <p:nvPr/>
        </p:nvGraphicFramePr>
        <p:xfrm>
          <a:off x="1195388" y="2265363"/>
          <a:ext cx="3641725" cy="563562"/>
        </p:xfrm>
        <a:graphic>
          <a:graphicData uri="http://schemas.openxmlformats.org/presentationml/2006/ole">
            <p:oleObj spid="_x0000_s101378" name="Equation" r:id="rId3" imgW="1968480" imgH="304560" progId="Equation.3">
              <p:embed/>
            </p:oleObj>
          </a:graphicData>
        </a:graphic>
      </p:graphicFrame>
      <p:graphicFrame>
        <p:nvGraphicFramePr>
          <p:cNvPr id="101379" name="Object 3"/>
          <p:cNvGraphicFramePr>
            <a:graphicFrameLocks noChangeAspect="1"/>
          </p:cNvGraphicFramePr>
          <p:nvPr/>
        </p:nvGraphicFramePr>
        <p:xfrm>
          <a:off x="1192213" y="3721100"/>
          <a:ext cx="4302125" cy="469900"/>
        </p:xfrm>
        <a:graphic>
          <a:graphicData uri="http://schemas.openxmlformats.org/presentationml/2006/ole">
            <p:oleObj spid="_x0000_s101379" name="Equation" r:id="rId4" imgW="2323800" imgH="253800" progId="Equation.3">
              <p:embed/>
            </p:oleObj>
          </a:graphicData>
        </a:graphic>
      </p:graphicFrame>
      <p:graphicFrame>
        <p:nvGraphicFramePr>
          <p:cNvPr id="101380" name="Object 4"/>
          <p:cNvGraphicFramePr>
            <a:graphicFrameLocks noChangeAspect="1"/>
          </p:cNvGraphicFramePr>
          <p:nvPr/>
        </p:nvGraphicFramePr>
        <p:xfrm>
          <a:off x="1271588" y="1727200"/>
          <a:ext cx="2725737" cy="469900"/>
        </p:xfrm>
        <a:graphic>
          <a:graphicData uri="http://schemas.openxmlformats.org/presentationml/2006/ole">
            <p:oleObj spid="_x0000_s101380" name="Equation" r:id="rId5" imgW="1473120" imgH="253800" progId="Equation.3">
              <p:embed/>
            </p:oleObj>
          </a:graphicData>
        </a:graphic>
      </p:graphicFrame>
      <p:graphicFrame>
        <p:nvGraphicFramePr>
          <p:cNvPr id="101381" name="Object 5"/>
          <p:cNvGraphicFramePr>
            <a:graphicFrameLocks noChangeAspect="1"/>
          </p:cNvGraphicFramePr>
          <p:nvPr/>
        </p:nvGraphicFramePr>
        <p:xfrm>
          <a:off x="1203325" y="2857500"/>
          <a:ext cx="3829050" cy="446088"/>
        </p:xfrm>
        <a:graphic>
          <a:graphicData uri="http://schemas.openxmlformats.org/presentationml/2006/ole">
            <p:oleObj spid="_x0000_s101381" name="Equation" r:id="rId6" imgW="2070000" imgH="241200" progId="Equation.3">
              <p:embed/>
            </p:oleObj>
          </a:graphicData>
        </a:graphic>
      </p:graphicFrame>
      <p:graphicFrame>
        <p:nvGraphicFramePr>
          <p:cNvPr id="101382" name="Object 6"/>
          <p:cNvGraphicFramePr>
            <a:graphicFrameLocks noChangeAspect="1"/>
          </p:cNvGraphicFramePr>
          <p:nvPr/>
        </p:nvGraphicFramePr>
        <p:xfrm>
          <a:off x="2333625" y="4773613"/>
          <a:ext cx="3033713" cy="446087"/>
        </p:xfrm>
        <a:graphic>
          <a:graphicData uri="http://schemas.openxmlformats.org/presentationml/2006/ole">
            <p:oleObj spid="_x0000_s101382" name="Equation" r:id="rId7" imgW="1638000" imgH="241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Distributions</a:t>
            </a:r>
          </a:p>
        </p:txBody>
      </p:sp>
      <p:pic>
        <p:nvPicPr>
          <p:cNvPr id="102403" name="Picture 3" descr="detection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0663" y="107950"/>
            <a:ext cx="3238500" cy="2008188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</p:pic>
      <p:pic>
        <p:nvPicPr>
          <p:cNvPr id="1084420" name="Picture 4" descr="detGri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8363" y="2208213"/>
            <a:ext cx="3071812" cy="1906587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</p:pic>
      <p:pic>
        <p:nvPicPr>
          <p:cNvPr id="1084421" name="Picture 5" descr="detGri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00663" y="2208213"/>
            <a:ext cx="3071812" cy="1906587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</p:pic>
      <p:pic>
        <p:nvPicPr>
          <p:cNvPr id="1084422" name="Picture 6" descr="detGri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8363" y="4240213"/>
            <a:ext cx="3071812" cy="1906587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</p:pic>
      <p:pic>
        <p:nvPicPr>
          <p:cNvPr id="1084423" name="Picture 7" descr="detGri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00663" y="4240213"/>
            <a:ext cx="3071812" cy="1906587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084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084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084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084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31"/>
          <p:cNvSpPr>
            <a:spLocks noChangeArrowheads="1"/>
          </p:cNvSpPr>
          <p:nvPr/>
        </p:nvSpPr>
        <p:spPr bwMode="auto">
          <a:xfrm>
            <a:off x="863600" y="1689100"/>
            <a:ext cx="6108700" cy="4394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74625"/>
            <a:ext cx="8424863" cy="1190625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Distances Only</a:t>
            </a:r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No Uncertainty</a:t>
            </a:r>
          </a:p>
        </p:txBody>
      </p:sp>
      <p:sp>
        <p:nvSpPr>
          <p:cNvPr id="103429" name="Oval 4"/>
          <p:cNvSpPr>
            <a:spLocks noChangeAspect="1" noChangeArrowheads="1"/>
          </p:cNvSpPr>
          <p:nvPr/>
        </p:nvSpPr>
        <p:spPr bwMode="auto">
          <a:xfrm>
            <a:off x="1054100" y="1892300"/>
            <a:ext cx="3975100" cy="39751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430" name="Oval 6"/>
          <p:cNvSpPr>
            <a:spLocks noChangeAspect="1" noChangeArrowheads="1"/>
          </p:cNvSpPr>
          <p:nvPr/>
        </p:nvSpPr>
        <p:spPr bwMode="auto">
          <a:xfrm>
            <a:off x="3949700" y="2438400"/>
            <a:ext cx="2857500" cy="28575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431" name="Text Box 13"/>
          <p:cNvSpPr txBox="1">
            <a:spLocks noChangeArrowheads="1"/>
          </p:cNvSpPr>
          <p:nvPr/>
        </p:nvSpPr>
        <p:spPr bwMode="auto">
          <a:xfrm>
            <a:off x="2443163" y="3952875"/>
            <a:ext cx="552450" cy="4762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03432" name="Oval 14"/>
          <p:cNvSpPr>
            <a:spLocks noChangeArrowheads="1"/>
          </p:cNvSpPr>
          <p:nvPr/>
        </p:nvSpPr>
        <p:spPr bwMode="auto">
          <a:xfrm>
            <a:off x="2984500" y="3822700"/>
            <a:ext cx="114300" cy="1143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433" name="Oval 15"/>
          <p:cNvSpPr>
            <a:spLocks noChangeArrowheads="1"/>
          </p:cNvSpPr>
          <p:nvPr/>
        </p:nvSpPr>
        <p:spPr bwMode="auto">
          <a:xfrm>
            <a:off x="5397500" y="3822700"/>
            <a:ext cx="114300" cy="11430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434" name="Text Box 16"/>
          <p:cNvSpPr txBox="1">
            <a:spLocks noChangeArrowheads="1"/>
          </p:cNvSpPr>
          <p:nvPr/>
        </p:nvSpPr>
        <p:spPr bwMode="auto">
          <a:xfrm>
            <a:off x="5935663" y="3978275"/>
            <a:ext cx="552450" cy="4762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103435" name="Line 18"/>
          <p:cNvSpPr>
            <a:spLocks noChangeShapeType="1"/>
          </p:cNvSpPr>
          <p:nvPr/>
        </p:nvSpPr>
        <p:spPr bwMode="auto">
          <a:xfrm>
            <a:off x="3048000" y="3886200"/>
            <a:ext cx="1562100" cy="11684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436" name="Line 19"/>
          <p:cNvSpPr>
            <a:spLocks noChangeShapeType="1"/>
          </p:cNvSpPr>
          <p:nvPr/>
        </p:nvSpPr>
        <p:spPr bwMode="auto">
          <a:xfrm flipH="1">
            <a:off x="4635500" y="3860800"/>
            <a:ext cx="850900" cy="11938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437" name="Text Box 20"/>
          <p:cNvSpPr txBox="1">
            <a:spLocks noChangeArrowheads="1"/>
          </p:cNvSpPr>
          <p:nvPr/>
        </p:nvSpPr>
        <p:spPr bwMode="auto">
          <a:xfrm>
            <a:off x="3432175" y="4506913"/>
            <a:ext cx="503238" cy="4206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6DE850"/>
                </a:solidFill>
              </a:rPr>
              <a:t>d</a:t>
            </a:r>
            <a:r>
              <a:rPr lang="en-US" sz="2400" baseline="-25000">
                <a:solidFill>
                  <a:srgbClr val="6DE850"/>
                </a:solidFill>
              </a:rPr>
              <a:t>1</a:t>
            </a:r>
            <a:endParaRPr lang="en-US" sz="2400">
              <a:solidFill>
                <a:srgbClr val="6DE850"/>
              </a:solidFill>
            </a:endParaRPr>
          </a:p>
        </p:txBody>
      </p:sp>
      <p:sp>
        <p:nvSpPr>
          <p:cNvPr id="103438" name="Text Box 21"/>
          <p:cNvSpPr txBox="1">
            <a:spLocks noChangeArrowheads="1"/>
          </p:cNvSpPr>
          <p:nvPr/>
        </p:nvSpPr>
        <p:spPr bwMode="auto">
          <a:xfrm>
            <a:off x="4978400" y="4486275"/>
            <a:ext cx="560388" cy="4206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chemeClr val="folHlink"/>
                </a:solidFill>
              </a:rPr>
              <a:t>d</a:t>
            </a:r>
            <a:r>
              <a:rPr lang="en-US" sz="2400" baseline="-25000">
                <a:solidFill>
                  <a:schemeClr val="folHlink"/>
                </a:solidFill>
              </a:rPr>
              <a:t>2</a:t>
            </a:r>
            <a:endParaRPr lang="en-US" sz="2400">
              <a:solidFill>
                <a:schemeClr val="folHlink"/>
              </a:solidFill>
            </a:endParaRPr>
          </a:p>
        </p:txBody>
      </p:sp>
      <p:sp>
        <p:nvSpPr>
          <p:cNvPr id="103439" name="Text Box 22"/>
          <p:cNvSpPr txBox="1">
            <a:spLocks noChangeArrowheads="1"/>
          </p:cNvSpPr>
          <p:nvPr/>
        </p:nvSpPr>
        <p:spPr bwMode="auto">
          <a:xfrm>
            <a:off x="4527550" y="5121275"/>
            <a:ext cx="395288" cy="4762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x</a:t>
            </a:r>
          </a:p>
        </p:txBody>
      </p:sp>
      <p:sp>
        <p:nvSpPr>
          <p:cNvPr id="103440" name="Text Box 23"/>
          <p:cNvSpPr txBox="1">
            <a:spLocks noChangeArrowheads="1"/>
          </p:cNvSpPr>
          <p:nvPr/>
        </p:nvSpPr>
        <p:spPr bwMode="auto">
          <a:xfrm>
            <a:off x="4489450" y="2085975"/>
            <a:ext cx="522288" cy="4762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X’</a:t>
            </a:r>
          </a:p>
        </p:txBody>
      </p:sp>
      <p:sp>
        <p:nvSpPr>
          <p:cNvPr id="103441" name="Line 27"/>
          <p:cNvSpPr>
            <a:spLocks noChangeShapeType="1"/>
          </p:cNvSpPr>
          <p:nvPr/>
        </p:nvSpPr>
        <p:spPr bwMode="auto">
          <a:xfrm>
            <a:off x="3060700" y="3873500"/>
            <a:ext cx="2463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442" name="Text Box 28"/>
          <p:cNvSpPr txBox="1">
            <a:spLocks noChangeArrowheads="1"/>
          </p:cNvSpPr>
          <p:nvPr/>
        </p:nvSpPr>
        <p:spPr bwMode="auto">
          <a:xfrm>
            <a:off x="4262438" y="3503613"/>
            <a:ext cx="366712" cy="4206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a</a:t>
            </a:r>
          </a:p>
        </p:txBody>
      </p:sp>
      <p:graphicFrame>
        <p:nvGraphicFramePr>
          <p:cNvPr id="103426" name="Object 2"/>
          <p:cNvGraphicFramePr>
            <a:graphicFrameLocks noChangeAspect="1"/>
          </p:cNvGraphicFramePr>
          <p:nvPr/>
        </p:nvGraphicFramePr>
        <p:xfrm>
          <a:off x="5270500" y="228600"/>
          <a:ext cx="3606800" cy="1270000"/>
        </p:xfrm>
        <a:graphic>
          <a:graphicData uri="http://schemas.openxmlformats.org/presentationml/2006/ole">
            <p:oleObj spid="_x0000_s103426" name="Equation" r:id="rId3" imgW="1371600" imgH="482400" progId="Equation.3">
              <p:embed/>
            </p:oleObj>
          </a:graphicData>
        </a:graphic>
      </p:graphicFrame>
      <p:sp>
        <p:nvSpPr>
          <p:cNvPr id="103443" name="Text Box 32"/>
          <p:cNvSpPr txBox="1">
            <a:spLocks noChangeArrowheads="1"/>
          </p:cNvSpPr>
          <p:nvPr/>
        </p:nvSpPr>
        <p:spPr bwMode="auto">
          <a:xfrm>
            <a:off x="7194550" y="4981575"/>
            <a:ext cx="1746250" cy="10747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</a:t>
            </a:r>
            <a:r>
              <a:rPr lang="en-US" baseline="-25000"/>
              <a:t>1</a:t>
            </a:r>
            <a:r>
              <a:rPr lang="en-US"/>
              <a:t>=(0,0)</a:t>
            </a:r>
          </a:p>
          <a:p>
            <a:pPr algn="ctr"/>
            <a:r>
              <a:rPr lang="en-US"/>
              <a:t>P</a:t>
            </a:r>
            <a:r>
              <a:rPr lang="en-US" baseline="-25000"/>
              <a:t>2</a:t>
            </a:r>
            <a:r>
              <a:rPr lang="en-US"/>
              <a:t>=(a,0)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81"/>
          <p:cNvGrpSpPr>
            <a:grpSpLocks/>
          </p:cNvGrpSpPr>
          <p:nvPr/>
        </p:nvGrpSpPr>
        <p:grpSpPr bwMode="auto">
          <a:xfrm>
            <a:off x="4868863" y="482600"/>
            <a:ext cx="3690937" cy="4140200"/>
            <a:chOff x="3067" y="304"/>
            <a:chExt cx="2325" cy="2608"/>
          </a:xfrm>
        </p:grpSpPr>
        <p:sp>
          <p:nvSpPr>
            <p:cNvPr id="104483" name="Rectangle 1080"/>
            <p:cNvSpPr>
              <a:spLocks noChangeArrowheads="1"/>
            </p:cNvSpPr>
            <p:nvPr/>
          </p:nvSpPr>
          <p:spPr bwMode="auto">
            <a:xfrm>
              <a:off x="3080" y="304"/>
              <a:ext cx="2312" cy="2608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4484" name="Oval 1051"/>
            <p:cNvSpPr>
              <a:spLocks noChangeAspect="1" noChangeArrowheads="1"/>
            </p:cNvSpPr>
            <p:nvPr/>
          </p:nvSpPr>
          <p:spPr bwMode="auto">
            <a:xfrm>
              <a:off x="3392" y="1056"/>
              <a:ext cx="1728" cy="172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4485" name="Text Box 1052"/>
            <p:cNvSpPr txBox="1">
              <a:spLocks noChangeArrowheads="1"/>
            </p:cNvSpPr>
            <p:nvPr/>
          </p:nvSpPr>
          <p:spPr bwMode="auto">
            <a:xfrm>
              <a:off x="3067" y="2226"/>
              <a:ext cx="348" cy="3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US"/>
            </a:p>
          </p:txBody>
        </p:sp>
        <p:sp>
          <p:nvSpPr>
            <p:cNvPr id="104486" name="Oval 1053"/>
            <p:cNvSpPr>
              <a:spLocks noChangeArrowheads="1"/>
            </p:cNvSpPr>
            <p:nvPr/>
          </p:nvSpPr>
          <p:spPr bwMode="auto">
            <a:xfrm>
              <a:off x="3408" y="2144"/>
              <a:ext cx="72" cy="7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4487" name="Oval 1054"/>
            <p:cNvSpPr>
              <a:spLocks noChangeArrowheads="1"/>
            </p:cNvSpPr>
            <p:nvPr/>
          </p:nvSpPr>
          <p:spPr bwMode="auto">
            <a:xfrm>
              <a:off x="3560" y="1344"/>
              <a:ext cx="72" cy="7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4488" name="Text Box 1055"/>
            <p:cNvSpPr txBox="1">
              <a:spLocks noChangeArrowheads="1"/>
            </p:cNvSpPr>
            <p:nvPr/>
          </p:nvSpPr>
          <p:spPr bwMode="auto">
            <a:xfrm>
              <a:off x="3163" y="1138"/>
              <a:ext cx="348" cy="3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2</a:t>
              </a:r>
              <a:endParaRPr lang="en-US"/>
            </a:p>
          </p:txBody>
        </p:sp>
        <p:sp>
          <p:nvSpPr>
            <p:cNvPr id="104489" name="Text Box 1056"/>
            <p:cNvSpPr txBox="1">
              <a:spLocks noChangeArrowheads="1"/>
            </p:cNvSpPr>
            <p:nvPr/>
          </p:nvSpPr>
          <p:spPr bwMode="auto">
            <a:xfrm>
              <a:off x="3512" y="1644"/>
              <a:ext cx="30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/>
                <a:t>D</a:t>
              </a:r>
              <a:r>
                <a:rPr lang="en-US" sz="2000" baseline="-25000"/>
                <a:t>1</a:t>
              </a:r>
              <a:endParaRPr lang="en-US" sz="2000"/>
            </a:p>
          </p:txBody>
        </p:sp>
        <p:sp>
          <p:nvSpPr>
            <p:cNvPr id="104490" name="Line 1057"/>
            <p:cNvSpPr>
              <a:spLocks noChangeShapeType="1"/>
            </p:cNvSpPr>
            <p:nvPr/>
          </p:nvSpPr>
          <p:spPr bwMode="auto">
            <a:xfrm flipV="1">
              <a:off x="3456" y="1384"/>
              <a:ext cx="144" cy="7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4491" name="Line 1059"/>
            <p:cNvSpPr>
              <a:spLocks noChangeShapeType="1"/>
            </p:cNvSpPr>
            <p:nvPr/>
          </p:nvSpPr>
          <p:spPr bwMode="auto">
            <a:xfrm flipV="1">
              <a:off x="3584" y="1272"/>
              <a:ext cx="1240" cy="96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4492" name="Line 1060"/>
            <p:cNvSpPr>
              <a:spLocks noChangeShapeType="1"/>
            </p:cNvSpPr>
            <p:nvPr/>
          </p:nvSpPr>
          <p:spPr bwMode="auto">
            <a:xfrm flipV="1">
              <a:off x="3448" y="1264"/>
              <a:ext cx="1368" cy="92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4493" name="Text Box 1061"/>
            <p:cNvSpPr txBox="1">
              <a:spLocks noChangeArrowheads="1"/>
            </p:cNvSpPr>
            <p:nvPr/>
          </p:nvSpPr>
          <p:spPr bwMode="auto">
            <a:xfrm>
              <a:off x="3724" y="1999"/>
              <a:ext cx="298" cy="2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/>
                <a:t>z</a:t>
              </a:r>
              <a:r>
                <a:rPr lang="en-US" sz="2400" baseline="-25000"/>
                <a:t>1</a:t>
              </a:r>
              <a:endParaRPr lang="en-US" sz="2400"/>
            </a:p>
          </p:txBody>
        </p:sp>
        <p:sp>
          <p:nvSpPr>
            <p:cNvPr id="104494" name="Text Box 1062"/>
            <p:cNvSpPr txBox="1">
              <a:spLocks noChangeArrowheads="1"/>
            </p:cNvSpPr>
            <p:nvPr/>
          </p:nvSpPr>
          <p:spPr bwMode="auto">
            <a:xfrm>
              <a:off x="3936" y="1322"/>
              <a:ext cx="353" cy="2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/>
                <a:t>z</a:t>
              </a:r>
              <a:r>
                <a:rPr lang="en-US" sz="2400" baseline="-25000"/>
                <a:t>2</a:t>
              </a:r>
              <a:endParaRPr lang="en-US" sz="2400"/>
            </a:p>
          </p:txBody>
        </p:sp>
        <p:sp>
          <p:nvSpPr>
            <p:cNvPr id="104495" name="Text Box 1063"/>
            <p:cNvSpPr txBox="1">
              <a:spLocks noChangeArrowheads="1"/>
            </p:cNvSpPr>
            <p:nvPr/>
          </p:nvSpPr>
          <p:spPr bwMode="auto">
            <a:xfrm>
              <a:off x="4282" y="1257"/>
              <a:ext cx="237" cy="2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chemeClr val="folHlink"/>
                  </a:solidFill>
                  <a:latin typeface="Symbol" pitchFamily="-109" charset="2"/>
                </a:rPr>
                <a:t>a</a:t>
              </a:r>
            </a:p>
          </p:txBody>
        </p:sp>
        <p:sp>
          <p:nvSpPr>
            <p:cNvPr id="104496" name="Text Box 1068"/>
            <p:cNvSpPr txBox="1">
              <a:spLocks noChangeArrowheads="1"/>
            </p:cNvSpPr>
            <p:nvPr/>
          </p:nvSpPr>
          <p:spPr bwMode="auto">
            <a:xfrm>
              <a:off x="4259" y="378"/>
              <a:ext cx="348" cy="3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3</a:t>
              </a:r>
              <a:endParaRPr lang="en-US"/>
            </a:p>
          </p:txBody>
        </p:sp>
        <p:sp>
          <p:nvSpPr>
            <p:cNvPr id="104497" name="Line 1069"/>
            <p:cNvSpPr>
              <a:spLocks noChangeShapeType="1"/>
            </p:cNvSpPr>
            <p:nvPr/>
          </p:nvSpPr>
          <p:spPr bwMode="auto">
            <a:xfrm flipV="1">
              <a:off x="3576" y="744"/>
              <a:ext cx="832" cy="6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4498" name="Oval 1070"/>
            <p:cNvSpPr>
              <a:spLocks noChangeArrowheads="1"/>
            </p:cNvSpPr>
            <p:nvPr/>
          </p:nvSpPr>
          <p:spPr bwMode="auto">
            <a:xfrm>
              <a:off x="4360" y="712"/>
              <a:ext cx="72" cy="7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4499" name="Oval 1071"/>
            <p:cNvSpPr>
              <a:spLocks noChangeAspect="1" noChangeArrowheads="1"/>
            </p:cNvSpPr>
            <p:nvPr/>
          </p:nvSpPr>
          <p:spPr bwMode="auto">
            <a:xfrm>
              <a:off x="3576" y="712"/>
              <a:ext cx="1256" cy="125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4500" name="Line 1072"/>
            <p:cNvSpPr>
              <a:spLocks noChangeShapeType="1"/>
            </p:cNvSpPr>
            <p:nvPr/>
          </p:nvSpPr>
          <p:spPr bwMode="auto">
            <a:xfrm>
              <a:off x="4392" y="736"/>
              <a:ext cx="400" cy="52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4501" name="Text Box 1073"/>
            <p:cNvSpPr txBox="1">
              <a:spLocks noChangeArrowheads="1"/>
            </p:cNvSpPr>
            <p:nvPr/>
          </p:nvSpPr>
          <p:spPr bwMode="auto">
            <a:xfrm>
              <a:off x="3848" y="780"/>
              <a:ext cx="30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/>
                <a:t>D</a:t>
              </a:r>
              <a:r>
                <a:rPr lang="en-US" sz="2000" baseline="-25000"/>
                <a:t>2</a:t>
              </a:r>
              <a:endParaRPr lang="en-US" sz="2000"/>
            </a:p>
          </p:txBody>
        </p:sp>
        <p:sp>
          <p:nvSpPr>
            <p:cNvPr id="104502" name="Text Box 1075"/>
            <p:cNvSpPr txBox="1">
              <a:spLocks noChangeArrowheads="1"/>
            </p:cNvSpPr>
            <p:nvPr/>
          </p:nvSpPr>
          <p:spPr bwMode="auto">
            <a:xfrm>
              <a:off x="4450" y="977"/>
              <a:ext cx="221" cy="2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rgbClr val="FF3300"/>
                  </a:solidFill>
                  <a:latin typeface="Symbol" pitchFamily="-109" charset="2"/>
                </a:rPr>
                <a:t>b</a:t>
              </a:r>
            </a:p>
          </p:txBody>
        </p:sp>
        <p:sp>
          <p:nvSpPr>
            <p:cNvPr id="104503" name="Text Box 1076"/>
            <p:cNvSpPr txBox="1">
              <a:spLocks noChangeArrowheads="1"/>
            </p:cNvSpPr>
            <p:nvPr/>
          </p:nvSpPr>
          <p:spPr bwMode="auto">
            <a:xfrm>
              <a:off x="4504" y="706"/>
              <a:ext cx="353" cy="2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/>
                <a:t>z</a:t>
              </a:r>
              <a:r>
                <a:rPr lang="en-US" sz="2400" baseline="-25000"/>
                <a:t>3</a:t>
              </a:r>
              <a:endParaRPr lang="en-US" sz="2400"/>
            </a:p>
          </p:txBody>
        </p:sp>
        <p:sp>
          <p:nvSpPr>
            <p:cNvPr id="104504" name="Text Box 1077"/>
            <p:cNvSpPr txBox="1">
              <a:spLocks noChangeArrowheads="1"/>
            </p:cNvSpPr>
            <p:nvPr/>
          </p:nvSpPr>
          <p:spPr bwMode="auto">
            <a:xfrm>
              <a:off x="4088" y="1084"/>
              <a:ext cx="30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/>
                <a:t>D</a:t>
              </a:r>
              <a:r>
                <a:rPr lang="en-US" sz="2000" baseline="-25000"/>
                <a:t>3</a:t>
              </a:r>
              <a:endParaRPr lang="en-US" sz="2000"/>
            </a:p>
          </p:txBody>
        </p:sp>
        <p:sp>
          <p:nvSpPr>
            <p:cNvPr id="104505" name="Line 1078"/>
            <p:cNvSpPr>
              <a:spLocks noChangeShapeType="1"/>
            </p:cNvSpPr>
            <p:nvPr/>
          </p:nvSpPr>
          <p:spPr bwMode="auto">
            <a:xfrm flipV="1">
              <a:off x="3440" y="752"/>
              <a:ext cx="952" cy="1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sp>
        <p:nvSpPr>
          <p:cNvPr id="104453" name="Rectangle 1098"/>
          <p:cNvSpPr>
            <a:spLocks noChangeArrowheads="1"/>
          </p:cNvSpPr>
          <p:nvPr/>
        </p:nvSpPr>
        <p:spPr bwMode="auto">
          <a:xfrm>
            <a:off x="355600" y="4978400"/>
            <a:ext cx="3606800" cy="1308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454" name="Rectangle 1079"/>
          <p:cNvSpPr>
            <a:spLocks noChangeArrowheads="1"/>
          </p:cNvSpPr>
          <p:nvPr/>
        </p:nvSpPr>
        <p:spPr bwMode="auto">
          <a:xfrm>
            <a:off x="330200" y="1435100"/>
            <a:ext cx="3644900" cy="3175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45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09600" y="98425"/>
            <a:ext cx="8424863" cy="1190625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Bearings Only</a:t>
            </a:r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No Uncertainty</a:t>
            </a:r>
          </a:p>
        </p:txBody>
      </p:sp>
      <p:grpSp>
        <p:nvGrpSpPr>
          <p:cNvPr id="104456" name="Group 1046"/>
          <p:cNvGrpSpPr>
            <a:grpSpLocks/>
          </p:cNvGrpSpPr>
          <p:nvPr/>
        </p:nvGrpSpPr>
        <p:grpSpPr bwMode="auto">
          <a:xfrm>
            <a:off x="436563" y="1600200"/>
            <a:ext cx="3259137" cy="2743200"/>
            <a:chOff x="275" y="1008"/>
            <a:chExt cx="2053" cy="1728"/>
          </a:xfrm>
        </p:grpSpPr>
        <p:sp>
          <p:nvSpPr>
            <p:cNvPr id="104476" name="Oval 1028"/>
            <p:cNvSpPr>
              <a:spLocks noChangeAspect="1" noChangeArrowheads="1"/>
            </p:cNvSpPr>
            <p:nvPr/>
          </p:nvSpPr>
          <p:spPr bwMode="auto">
            <a:xfrm>
              <a:off x="600" y="1008"/>
              <a:ext cx="1728" cy="172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4477" name="Text Box 1030"/>
            <p:cNvSpPr txBox="1">
              <a:spLocks noChangeArrowheads="1"/>
            </p:cNvSpPr>
            <p:nvPr/>
          </p:nvSpPr>
          <p:spPr bwMode="auto">
            <a:xfrm>
              <a:off x="275" y="2178"/>
              <a:ext cx="348" cy="3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US"/>
            </a:p>
          </p:txBody>
        </p:sp>
        <p:sp>
          <p:nvSpPr>
            <p:cNvPr id="104478" name="Oval 1031"/>
            <p:cNvSpPr>
              <a:spLocks noChangeArrowheads="1"/>
            </p:cNvSpPr>
            <p:nvPr/>
          </p:nvSpPr>
          <p:spPr bwMode="auto">
            <a:xfrm>
              <a:off x="616" y="2096"/>
              <a:ext cx="72" cy="7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4479" name="Oval 1032"/>
            <p:cNvSpPr>
              <a:spLocks noChangeArrowheads="1"/>
            </p:cNvSpPr>
            <p:nvPr/>
          </p:nvSpPr>
          <p:spPr bwMode="auto">
            <a:xfrm>
              <a:off x="768" y="1296"/>
              <a:ext cx="72" cy="7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4480" name="Text Box 1033"/>
            <p:cNvSpPr txBox="1">
              <a:spLocks noChangeArrowheads="1"/>
            </p:cNvSpPr>
            <p:nvPr/>
          </p:nvSpPr>
          <p:spPr bwMode="auto">
            <a:xfrm>
              <a:off x="371" y="1090"/>
              <a:ext cx="348" cy="3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2</a:t>
              </a:r>
              <a:endParaRPr lang="en-US"/>
            </a:p>
          </p:txBody>
        </p:sp>
        <p:sp>
          <p:nvSpPr>
            <p:cNvPr id="104481" name="Text Box 1038"/>
            <p:cNvSpPr txBox="1">
              <a:spLocks noChangeArrowheads="1"/>
            </p:cNvSpPr>
            <p:nvPr/>
          </p:nvSpPr>
          <p:spPr bwMode="auto">
            <a:xfrm>
              <a:off x="720" y="1516"/>
              <a:ext cx="30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/>
                <a:t>D</a:t>
              </a:r>
              <a:r>
                <a:rPr lang="en-US" sz="2000" baseline="-25000"/>
                <a:t>1</a:t>
              </a:r>
              <a:endParaRPr lang="en-US" sz="2000"/>
            </a:p>
          </p:txBody>
        </p:sp>
        <p:sp>
          <p:nvSpPr>
            <p:cNvPr id="104482" name="Line 1040"/>
            <p:cNvSpPr>
              <a:spLocks noChangeShapeType="1"/>
            </p:cNvSpPr>
            <p:nvPr/>
          </p:nvSpPr>
          <p:spPr bwMode="auto">
            <a:xfrm flipV="1">
              <a:off x="664" y="1336"/>
              <a:ext cx="144" cy="7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1048"/>
          <p:cNvGrpSpPr>
            <a:grpSpLocks/>
          </p:cNvGrpSpPr>
          <p:nvPr/>
        </p:nvGrpSpPr>
        <p:grpSpPr bwMode="auto">
          <a:xfrm>
            <a:off x="1041400" y="2095500"/>
            <a:ext cx="2133600" cy="1968500"/>
            <a:chOff x="3152" y="2512"/>
            <a:chExt cx="1344" cy="1240"/>
          </a:xfrm>
        </p:grpSpPr>
        <p:sp>
          <p:nvSpPr>
            <p:cNvPr id="104471" name="Line 1035"/>
            <p:cNvSpPr>
              <a:spLocks noChangeShapeType="1"/>
            </p:cNvSpPr>
            <p:nvPr/>
          </p:nvSpPr>
          <p:spPr bwMode="auto">
            <a:xfrm>
              <a:off x="3288" y="2512"/>
              <a:ext cx="1208" cy="124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4472" name="Line 1034"/>
            <p:cNvSpPr>
              <a:spLocks noChangeShapeType="1"/>
            </p:cNvSpPr>
            <p:nvPr/>
          </p:nvSpPr>
          <p:spPr bwMode="auto">
            <a:xfrm>
              <a:off x="3152" y="3328"/>
              <a:ext cx="1312" cy="408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4473" name="Text Box 1036"/>
            <p:cNvSpPr txBox="1">
              <a:spLocks noChangeArrowheads="1"/>
            </p:cNvSpPr>
            <p:nvPr/>
          </p:nvSpPr>
          <p:spPr bwMode="auto">
            <a:xfrm>
              <a:off x="3588" y="3463"/>
              <a:ext cx="298" cy="2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/>
                <a:t>z</a:t>
              </a:r>
              <a:r>
                <a:rPr lang="en-US" sz="2400" baseline="-25000"/>
                <a:t>1</a:t>
              </a:r>
              <a:endParaRPr lang="en-US" sz="2400"/>
            </a:p>
          </p:txBody>
        </p:sp>
        <p:sp>
          <p:nvSpPr>
            <p:cNvPr id="104474" name="Text Box 1037"/>
            <p:cNvSpPr txBox="1">
              <a:spLocks noChangeArrowheads="1"/>
            </p:cNvSpPr>
            <p:nvPr/>
          </p:nvSpPr>
          <p:spPr bwMode="auto">
            <a:xfrm>
              <a:off x="3800" y="2890"/>
              <a:ext cx="353" cy="2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/>
                <a:t>z</a:t>
              </a:r>
              <a:r>
                <a:rPr lang="en-US" sz="2400" baseline="-25000"/>
                <a:t>2</a:t>
              </a:r>
              <a:endParaRPr lang="en-US" sz="2400"/>
            </a:p>
          </p:txBody>
        </p:sp>
        <p:sp>
          <p:nvSpPr>
            <p:cNvPr id="104475" name="Text Box 1041"/>
            <p:cNvSpPr txBox="1">
              <a:spLocks noChangeArrowheads="1"/>
            </p:cNvSpPr>
            <p:nvPr/>
          </p:nvSpPr>
          <p:spPr bwMode="auto">
            <a:xfrm>
              <a:off x="4010" y="3361"/>
              <a:ext cx="237" cy="2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chemeClr val="folHlink"/>
                  </a:solidFill>
                  <a:latin typeface="Symbol" pitchFamily="-109" charset="2"/>
                </a:rPr>
                <a:t>a</a:t>
              </a:r>
            </a:p>
          </p:txBody>
        </p:sp>
      </p:grpSp>
      <p:grpSp>
        <p:nvGrpSpPr>
          <p:cNvPr id="5" name="Group 1047"/>
          <p:cNvGrpSpPr>
            <a:grpSpLocks/>
          </p:cNvGrpSpPr>
          <p:nvPr/>
        </p:nvGrpSpPr>
        <p:grpSpPr bwMode="auto">
          <a:xfrm>
            <a:off x="1054100" y="1663700"/>
            <a:ext cx="990600" cy="1739900"/>
            <a:chOff x="3176" y="1040"/>
            <a:chExt cx="624" cy="1096"/>
          </a:xfrm>
        </p:grpSpPr>
        <p:sp>
          <p:nvSpPr>
            <p:cNvPr id="104468" name="Line 1042"/>
            <p:cNvSpPr>
              <a:spLocks noChangeShapeType="1"/>
            </p:cNvSpPr>
            <p:nvPr/>
          </p:nvSpPr>
          <p:spPr bwMode="auto">
            <a:xfrm flipV="1">
              <a:off x="3176" y="1040"/>
              <a:ext cx="608" cy="1096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4469" name="Line 1043"/>
            <p:cNvSpPr>
              <a:spLocks noChangeShapeType="1"/>
            </p:cNvSpPr>
            <p:nvPr/>
          </p:nvSpPr>
          <p:spPr bwMode="auto">
            <a:xfrm flipV="1">
              <a:off x="3320" y="1040"/>
              <a:ext cx="480" cy="28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4470" name="Text Box 1044"/>
            <p:cNvSpPr txBox="1">
              <a:spLocks noChangeArrowheads="1"/>
            </p:cNvSpPr>
            <p:nvPr/>
          </p:nvSpPr>
          <p:spPr bwMode="auto">
            <a:xfrm>
              <a:off x="3434" y="1129"/>
              <a:ext cx="237" cy="2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400">
                  <a:latin typeface="Symbol" pitchFamily="-109" charset="2"/>
                </a:rPr>
                <a:t>a</a:t>
              </a:r>
            </a:p>
          </p:txBody>
        </p:sp>
      </p:grpSp>
      <p:graphicFrame>
        <p:nvGraphicFramePr>
          <p:cNvPr id="1082393" name="Object 2"/>
          <p:cNvGraphicFramePr>
            <a:graphicFrameLocks noChangeAspect="1"/>
          </p:cNvGraphicFramePr>
          <p:nvPr/>
        </p:nvGraphicFramePr>
        <p:xfrm>
          <a:off x="533400" y="5684838"/>
          <a:ext cx="3325813" cy="466725"/>
        </p:xfrm>
        <a:graphic>
          <a:graphicData uri="http://schemas.openxmlformats.org/presentationml/2006/ole">
            <p:oleObj spid="_x0000_s104450" name="Equation" r:id="rId3" imgW="1625400" imgH="228600" progId="Equation.3">
              <p:embed/>
            </p:oleObj>
          </a:graphicData>
        </a:graphic>
      </p:graphicFrame>
      <p:graphicFrame>
        <p:nvGraphicFramePr>
          <p:cNvPr id="1082418" name="Object 3"/>
          <p:cNvGraphicFramePr>
            <a:graphicFrameLocks noChangeAspect="1"/>
          </p:cNvGraphicFramePr>
          <p:nvPr/>
        </p:nvGraphicFramePr>
        <p:xfrm>
          <a:off x="4705350" y="4860925"/>
          <a:ext cx="4000500" cy="1506538"/>
        </p:xfrm>
        <a:graphic>
          <a:graphicData uri="http://schemas.openxmlformats.org/presentationml/2006/ole">
            <p:oleObj spid="_x0000_s104451" name="Equation" r:id="rId4" imgW="1955520" imgH="736560" progId="Equation.3">
              <p:embed/>
            </p:oleObj>
          </a:graphicData>
        </a:graphic>
      </p:graphicFrame>
      <p:sp>
        <p:nvSpPr>
          <p:cNvPr id="104459" name="Rectangle 1082"/>
          <p:cNvSpPr>
            <a:spLocks noChangeArrowheads="1"/>
          </p:cNvSpPr>
          <p:nvPr/>
        </p:nvSpPr>
        <p:spPr bwMode="auto">
          <a:xfrm>
            <a:off x="927100" y="2514600"/>
            <a:ext cx="101600" cy="7874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460" name="Rectangle 1083"/>
          <p:cNvSpPr>
            <a:spLocks noChangeArrowheads="1"/>
          </p:cNvSpPr>
          <p:nvPr/>
        </p:nvSpPr>
        <p:spPr bwMode="auto">
          <a:xfrm rot="1536177">
            <a:off x="1023938" y="2133600"/>
            <a:ext cx="100012" cy="4445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82429" name="Rectangle 1085"/>
          <p:cNvSpPr>
            <a:spLocks noChangeArrowheads="1"/>
          </p:cNvSpPr>
          <p:nvPr/>
        </p:nvSpPr>
        <p:spPr bwMode="auto">
          <a:xfrm>
            <a:off x="5359400" y="2616200"/>
            <a:ext cx="101600" cy="7874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82430" name="Rectangle 1086"/>
          <p:cNvSpPr>
            <a:spLocks noChangeArrowheads="1"/>
          </p:cNvSpPr>
          <p:nvPr/>
        </p:nvSpPr>
        <p:spPr bwMode="auto">
          <a:xfrm rot="1536177">
            <a:off x="5456238" y="2235200"/>
            <a:ext cx="100012" cy="4445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463" name="Text Box 1097"/>
          <p:cNvSpPr txBox="1">
            <a:spLocks noChangeArrowheads="1"/>
          </p:cNvSpPr>
          <p:nvPr/>
        </p:nvSpPr>
        <p:spPr bwMode="auto">
          <a:xfrm>
            <a:off x="879475" y="5057775"/>
            <a:ext cx="2600325" cy="4762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Law of cosine</a:t>
            </a:r>
          </a:p>
        </p:txBody>
      </p:sp>
      <p:sp>
        <p:nvSpPr>
          <p:cNvPr id="104464" name="Rectangle 1099"/>
          <p:cNvSpPr>
            <a:spLocks noChangeArrowheads="1"/>
          </p:cNvSpPr>
          <p:nvPr/>
        </p:nvSpPr>
        <p:spPr bwMode="auto">
          <a:xfrm>
            <a:off x="5664200" y="1066800"/>
            <a:ext cx="88900" cy="10604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465" name="Rectangle 1100"/>
          <p:cNvSpPr>
            <a:spLocks noChangeArrowheads="1"/>
          </p:cNvSpPr>
          <p:nvPr/>
        </p:nvSpPr>
        <p:spPr bwMode="auto">
          <a:xfrm>
            <a:off x="5632450" y="1822450"/>
            <a:ext cx="1136650" cy="2857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466" name="Rectangle 1101"/>
          <p:cNvSpPr>
            <a:spLocks noChangeArrowheads="1"/>
          </p:cNvSpPr>
          <p:nvPr/>
        </p:nvSpPr>
        <p:spPr bwMode="auto">
          <a:xfrm>
            <a:off x="4165600" y="1600200"/>
            <a:ext cx="1454150" cy="1714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467" name="Rectangle 1102"/>
          <p:cNvSpPr>
            <a:spLocks noChangeArrowheads="1"/>
          </p:cNvSpPr>
          <p:nvPr/>
        </p:nvSpPr>
        <p:spPr bwMode="auto">
          <a:xfrm>
            <a:off x="4337050" y="1352550"/>
            <a:ext cx="1612900" cy="203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08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108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2429" grpId="0" animBg="1"/>
      <p:bldP spid="108243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Bearings Only With Uncertainty</a:t>
            </a:r>
          </a:p>
        </p:txBody>
      </p:sp>
      <p:grpSp>
        <p:nvGrpSpPr>
          <p:cNvPr id="2" name="Group 77"/>
          <p:cNvGrpSpPr>
            <a:grpSpLocks/>
          </p:cNvGrpSpPr>
          <p:nvPr/>
        </p:nvGrpSpPr>
        <p:grpSpPr bwMode="auto">
          <a:xfrm>
            <a:off x="4965700" y="1270000"/>
            <a:ext cx="3810000" cy="4546600"/>
            <a:chOff x="3128" y="952"/>
            <a:chExt cx="2400" cy="2864"/>
          </a:xfrm>
        </p:grpSpPr>
        <p:sp>
          <p:nvSpPr>
            <p:cNvPr id="105489" name="Rectangle 54"/>
            <p:cNvSpPr>
              <a:spLocks noChangeArrowheads="1"/>
            </p:cNvSpPr>
            <p:nvPr/>
          </p:nvSpPr>
          <p:spPr bwMode="auto">
            <a:xfrm>
              <a:off x="3128" y="952"/>
              <a:ext cx="2400" cy="2864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5490" name="Oval 56"/>
            <p:cNvSpPr>
              <a:spLocks noChangeAspect="1" noChangeArrowheads="1"/>
            </p:cNvSpPr>
            <p:nvPr/>
          </p:nvSpPr>
          <p:spPr bwMode="auto">
            <a:xfrm>
              <a:off x="3520" y="1920"/>
              <a:ext cx="1728" cy="172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5491" name="Text Box 57"/>
            <p:cNvSpPr txBox="1">
              <a:spLocks noChangeArrowheads="1"/>
            </p:cNvSpPr>
            <p:nvPr/>
          </p:nvSpPr>
          <p:spPr bwMode="auto">
            <a:xfrm>
              <a:off x="3195" y="3090"/>
              <a:ext cx="348" cy="3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US"/>
            </a:p>
          </p:txBody>
        </p:sp>
        <p:sp>
          <p:nvSpPr>
            <p:cNvPr id="105492" name="Oval 58"/>
            <p:cNvSpPr>
              <a:spLocks noChangeArrowheads="1"/>
            </p:cNvSpPr>
            <p:nvPr/>
          </p:nvSpPr>
          <p:spPr bwMode="auto">
            <a:xfrm>
              <a:off x="3536" y="3008"/>
              <a:ext cx="72" cy="7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5493" name="Text Box 60"/>
            <p:cNvSpPr txBox="1">
              <a:spLocks noChangeArrowheads="1"/>
            </p:cNvSpPr>
            <p:nvPr/>
          </p:nvSpPr>
          <p:spPr bwMode="auto">
            <a:xfrm>
              <a:off x="3291" y="2002"/>
              <a:ext cx="348" cy="3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2</a:t>
              </a:r>
              <a:endParaRPr lang="en-US"/>
            </a:p>
          </p:txBody>
        </p:sp>
        <p:sp>
          <p:nvSpPr>
            <p:cNvPr id="105494" name="Oval 67"/>
            <p:cNvSpPr>
              <a:spLocks noChangeArrowheads="1"/>
            </p:cNvSpPr>
            <p:nvPr/>
          </p:nvSpPr>
          <p:spPr bwMode="auto">
            <a:xfrm>
              <a:off x="3824" y="1464"/>
              <a:ext cx="72" cy="7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5495" name="Text Box 68"/>
            <p:cNvSpPr txBox="1">
              <a:spLocks noChangeArrowheads="1"/>
            </p:cNvSpPr>
            <p:nvPr/>
          </p:nvSpPr>
          <p:spPr bwMode="auto">
            <a:xfrm>
              <a:off x="3427" y="1258"/>
              <a:ext cx="348" cy="3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3</a:t>
              </a:r>
              <a:endParaRPr lang="en-US"/>
            </a:p>
          </p:txBody>
        </p:sp>
        <p:sp>
          <p:nvSpPr>
            <p:cNvPr id="105496" name="Freeform 71"/>
            <p:cNvSpPr>
              <a:spLocks/>
            </p:cNvSpPr>
            <p:nvPr/>
          </p:nvSpPr>
          <p:spPr bwMode="auto">
            <a:xfrm>
              <a:off x="4984" y="2312"/>
              <a:ext cx="232" cy="432"/>
            </a:xfrm>
            <a:custGeom>
              <a:avLst/>
              <a:gdLst>
                <a:gd name="T0" fmla="*/ 0 w 232"/>
                <a:gd name="T1" fmla="*/ 208 h 432"/>
                <a:gd name="T2" fmla="*/ 56 w 232"/>
                <a:gd name="T3" fmla="*/ 120 h 432"/>
                <a:gd name="T4" fmla="*/ 112 w 232"/>
                <a:gd name="T5" fmla="*/ 0 h 432"/>
                <a:gd name="T6" fmla="*/ 232 w 232"/>
                <a:gd name="T7" fmla="*/ 240 h 432"/>
                <a:gd name="T8" fmla="*/ 40 w 232"/>
                <a:gd name="T9" fmla="*/ 432 h 432"/>
                <a:gd name="T10" fmla="*/ 24 w 232"/>
                <a:gd name="T11" fmla="*/ 304 h 432"/>
                <a:gd name="T12" fmla="*/ 0 w 232"/>
                <a:gd name="T13" fmla="*/ 208 h 4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2"/>
                <a:gd name="T22" fmla="*/ 0 h 432"/>
                <a:gd name="T23" fmla="*/ 232 w 232"/>
                <a:gd name="T24" fmla="*/ 432 h 4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2" h="432">
                  <a:moveTo>
                    <a:pt x="0" y="208"/>
                  </a:moveTo>
                  <a:lnTo>
                    <a:pt x="56" y="120"/>
                  </a:lnTo>
                  <a:lnTo>
                    <a:pt x="112" y="0"/>
                  </a:lnTo>
                  <a:lnTo>
                    <a:pt x="232" y="240"/>
                  </a:lnTo>
                  <a:lnTo>
                    <a:pt x="40" y="432"/>
                  </a:lnTo>
                  <a:lnTo>
                    <a:pt x="24" y="304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00FFFF"/>
            </a:solidFill>
            <a:ln w="25400">
              <a:solidFill>
                <a:srgbClr val="00FF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5497" name="Oval 63"/>
            <p:cNvSpPr>
              <a:spLocks noChangeAspect="1" noChangeArrowheads="1"/>
            </p:cNvSpPr>
            <p:nvPr/>
          </p:nvSpPr>
          <p:spPr bwMode="auto">
            <a:xfrm>
              <a:off x="3648" y="1272"/>
              <a:ext cx="1512" cy="151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5498" name="Oval 64"/>
            <p:cNvSpPr>
              <a:spLocks noChangeAspect="1" noChangeArrowheads="1"/>
            </p:cNvSpPr>
            <p:nvPr/>
          </p:nvSpPr>
          <p:spPr bwMode="auto">
            <a:xfrm>
              <a:off x="3656" y="1176"/>
              <a:ext cx="1728" cy="172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5499" name="Oval 55"/>
            <p:cNvSpPr>
              <a:spLocks noChangeAspect="1" noChangeArrowheads="1"/>
            </p:cNvSpPr>
            <p:nvPr/>
          </p:nvSpPr>
          <p:spPr bwMode="auto">
            <a:xfrm>
              <a:off x="3512" y="2016"/>
              <a:ext cx="1512" cy="151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5500" name="Rectangle 70"/>
            <p:cNvSpPr>
              <a:spLocks noChangeArrowheads="1"/>
            </p:cNvSpPr>
            <p:nvPr/>
          </p:nvSpPr>
          <p:spPr bwMode="auto">
            <a:xfrm rot="1536177">
              <a:off x="3644" y="1517"/>
              <a:ext cx="144" cy="524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5501" name="Rectangle 69"/>
            <p:cNvSpPr>
              <a:spLocks noChangeArrowheads="1"/>
            </p:cNvSpPr>
            <p:nvPr/>
          </p:nvSpPr>
          <p:spPr bwMode="auto">
            <a:xfrm>
              <a:off x="3608" y="1712"/>
              <a:ext cx="104" cy="536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5502" name="Rectangle 62"/>
            <p:cNvSpPr>
              <a:spLocks noChangeArrowheads="1"/>
            </p:cNvSpPr>
            <p:nvPr/>
          </p:nvSpPr>
          <p:spPr bwMode="auto">
            <a:xfrm rot="1536177">
              <a:off x="3477" y="2255"/>
              <a:ext cx="118" cy="524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5503" name="Rectangle 61"/>
            <p:cNvSpPr>
              <a:spLocks noChangeArrowheads="1"/>
            </p:cNvSpPr>
            <p:nvPr/>
          </p:nvSpPr>
          <p:spPr bwMode="auto">
            <a:xfrm>
              <a:off x="3408" y="2456"/>
              <a:ext cx="240" cy="536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5504" name="Oval 66"/>
            <p:cNvSpPr>
              <a:spLocks noChangeArrowheads="1"/>
            </p:cNvSpPr>
            <p:nvPr/>
          </p:nvSpPr>
          <p:spPr bwMode="auto">
            <a:xfrm>
              <a:off x="3616" y="2240"/>
              <a:ext cx="88" cy="104"/>
            </a:xfrm>
            <a:prstGeom prst="ellipse">
              <a:avLst/>
            </a:prstGeom>
            <a:solidFill>
              <a:schemeClr val="folHlink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5505" name="Oval 72"/>
            <p:cNvSpPr>
              <a:spLocks noChangeArrowheads="1"/>
            </p:cNvSpPr>
            <p:nvPr/>
          </p:nvSpPr>
          <p:spPr bwMode="auto">
            <a:xfrm>
              <a:off x="3800" y="1448"/>
              <a:ext cx="88" cy="104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5506" name="Oval 73"/>
            <p:cNvSpPr>
              <a:spLocks noChangeArrowheads="1"/>
            </p:cNvSpPr>
            <p:nvPr/>
          </p:nvSpPr>
          <p:spPr bwMode="auto">
            <a:xfrm>
              <a:off x="3528" y="2976"/>
              <a:ext cx="88" cy="104"/>
            </a:xfrm>
            <a:prstGeom prst="ellipse">
              <a:avLst/>
            </a:prstGeom>
            <a:solidFill>
              <a:srgbClr val="00FF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76"/>
          <p:cNvGrpSpPr>
            <a:grpSpLocks/>
          </p:cNvGrpSpPr>
          <p:nvPr/>
        </p:nvGrpSpPr>
        <p:grpSpPr bwMode="auto">
          <a:xfrm>
            <a:off x="508000" y="1879600"/>
            <a:ext cx="3644900" cy="3175000"/>
            <a:chOff x="320" y="1272"/>
            <a:chExt cx="2296" cy="2000"/>
          </a:xfrm>
        </p:grpSpPr>
        <p:sp>
          <p:nvSpPr>
            <p:cNvPr id="105478" name="Rectangle 2"/>
            <p:cNvSpPr>
              <a:spLocks noChangeArrowheads="1"/>
            </p:cNvSpPr>
            <p:nvPr/>
          </p:nvSpPr>
          <p:spPr bwMode="auto">
            <a:xfrm>
              <a:off x="320" y="1272"/>
              <a:ext cx="2296" cy="20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5479" name="Oval 52"/>
            <p:cNvSpPr>
              <a:spLocks noChangeAspect="1" noChangeArrowheads="1"/>
            </p:cNvSpPr>
            <p:nvPr/>
          </p:nvSpPr>
          <p:spPr bwMode="auto">
            <a:xfrm>
              <a:off x="704" y="1472"/>
              <a:ext cx="1512" cy="151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5480" name="Oval 5"/>
            <p:cNvSpPr>
              <a:spLocks noChangeAspect="1" noChangeArrowheads="1"/>
            </p:cNvSpPr>
            <p:nvPr/>
          </p:nvSpPr>
          <p:spPr bwMode="auto">
            <a:xfrm>
              <a:off x="712" y="1376"/>
              <a:ext cx="1728" cy="172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5481" name="Text Box 6"/>
            <p:cNvSpPr txBox="1">
              <a:spLocks noChangeArrowheads="1"/>
            </p:cNvSpPr>
            <p:nvPr/>
          </p:nvSpPr>
          <p:spPr bwMode="auto">
            <a:xfrm>
              <a:off x="387" y="2546"/>
              <a:ext cx="348" cy="3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US"/>
            </a:p>
          </p:txBody>
        </p:sp>
        <p:sp>
          <p:nvSpPr>
            <p:cNvPr id="105482" name="Oval 7"/>
            <p:cNvSpPr>
              <a:spLocks noChangeArrowheads="1"/>
            </p:cNvSpPr>
            <p:nvPr/>
          </p:nvSpPr>
          <p:spPr bwMode="auto">
            <a:xfrm>
              <a:off x="728" y="2464"/>
              <a:ext cx="72" cy="7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5483" name="Oval 8"/>
            <p:cNvSpPr>
              <a:spLocks noChangeArrowheads="1"/>
            </p:cNvSpPr>
            <p:nvPr/>
          </p:nvSpPr>
          <p:spPr bwMode="auto">
            <a:xfrm>
              <a:off x="880" y="1664"/>
              <a:ext cx="72" cy="7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5484" name="Text Box 9"/>
            <p:cNvSpPr txBox="1">
              <a:spLocks noChangeArrowheads="1"/>
            </p:cNvSpPr>
            <p:nvPr/>
          </p:nvSpPr>
          <p:spPr bwMode="auto">
            <a:xfrm>
              <a:off x="483" y="1458"/>
              <a:ext cx="348" cy="3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2</a:t>
              </a:r>
              <a:endParaRPr lang="en-US"/>
            </a:p>
          </p:txBody>
        </p:sp>
        <p:sp>
          <p:nvSpPr>
            <p:cNvPr id="105485" name="Rectangle 48"/>
            <p:cNvSpPr>
              <a:spLocks noChangeArrowheads="1"/>
            </p:cNvSpPr>
            <p:nvPr/>
          </p:nvSpPr>
          <p:spPr bwMode="auto">
            <a:xfrm>
              <a:off x="600" y="1912"/>
              <a:ext cx="240" cy="536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5486" name="Rectangle 49"/>
            <p:cNvSpPr>
              <a:spLocks noChangeArrowheads="1"/>
            </p:cNvSpPr>
            <p:nvPr/>
          </p:nvSpPr>
          <p:spPr bwMode="auto">
            <a:xfrm rot="1536177">
              <a:off x="700" y="1717"/>
              <a:ext cx="144" cy="524"/>
            </a:xfrm>
            <a:prstGeom prst="rect">
              <a:avLst/>
            </a:prstGeom>
            <a:solidFill>
              <a:schemeClr val="accent1"/>
            </a:solidFill>
            <a:ln w="25400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5487" name="Oval 74"/>
            <p:cNvSpPr>
              <a:spLocks noChangeArrowheads="1"/>
            </p:cNvSpPr>
            <p:nvPr/>
          </p:nvSpPr>
          <p:spPr bwMode="auto">
            <a:xfrm>
              <a:off x="848" y="1656"/>
              <a:ext cx="88" cy="104"/>
            </a:xfrm>
            <a:prstGeom prst="ellipse">
              <a:avLst/>
            </a:prstGeom>
            <a:solidFill>
              <a:schemeClr val="folHlink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5488" name="Oval 75"/>
            <p:cNvSpPr>
              <a:spLocks noChangeArrowheads="1"/>
            </p:cNvSpPr>
            <p:nvPr/>
          </p:nvSpPr>
          <p:spPr bwMode="auto">
            <a:xfrm>
              <a:off x="704" y="2448"/>
              <a:ext cx="88" cy="104"/>
            </a:xfrm>
            <a:prstGeom prst="ellipse">
              <a:avLst/>
            </a:prstGeom>
            <a:solidFill>
              <a:srgbClr val="00FF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sp>
        <p:nvSpPr>
          <p:cNvPr id="105477" name="Text Box 78"/>
          <p:cNvSpPr txBox="1">
            <a:spLocks noChangeArrowheads="1"/>
          </p:cNvSpPr>
          <p:nvPr/>
        </p:nvSpPr>
        <p:spPr bwMode="auto">
          <a:xfrm>
            <a:off x="631825" y="6175375"/>
            <a:ext cx="8083550" cy="4206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/>
              <a:t>Most approaches attempt to find estimation mean.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Summary of Sensor Models</a:t>
            </a:r>
          </a:p>
        </p:txBody>
      </p:sp>
      <p:sp>
        <p:nvSpPr>
          <p:cNvPr id="1087491" name="Rectangle 3"/>
          <p:cNvSpPr>
            <a:spLocks noGrp="1" noChangeArrowheads="1"/>
          </p:cNvSpPr>
          <p:nvPr>
            <p:ph idx="1"/>
          </p:nvPr>
        </p:nvSpPr>
        <p:spPr>
          <a:xfrm>
            <a:off x="496888" y="1306513"/>
            <a:ext cx="8524875" cy="4799012"/>
          </a:xfrm>
        </p:spPr>
        <p:txBody>
          <a:bodyPr/>
          <a:lstStyle/>
          <a:p>
            <a:pPr marL="406400" indent="-406400" eaLnBrk="1" hangingPunct="1"/>
            <a:r>
              <a:rPr lang="en-US" sz="2000">
                <a:ea typeface="ＭＳ Ｐゴシック" pitchFamily="-109" charset="-128"/>
                <a:cs typeface="ＭＳ Ｐゴシック" pitchFamily="-109" charset="-128"/>
              </a:rPr>
              <a:t>Explicitly modeling uncertainty in sensing is key to robustness.</a:t>
            </a:r>
          </a:p>
          <a:p>
            <a:pPr marL="406400" indent="-406400" eaLnBrk="1" hangingPunct="1"/>
            <a:r>
              <a:rPr lang="en-US" sz="2000">
                <a:ea typeface="ＭＳ Ｐゴシック" pitchFamily="-109" charset="-128"/>
                <a:cs typeface="ＭＳ Ｐゴシック" pitchFamily="-109" charset="-128"/>
              </a:rPr>
              <a:t>In many cases, good models can be found by the following approach:</a:t>
            </a:r>
          </a:p>
          <a:p>
            <a:pPr marL="977900" lvl="1" indent="-342900" eaLnBrk="1" hangingPunct="1">
              <a:buFontTx/>
              <a:buAutoNum type="arabicPeriod"/>
            </a:pPr>
            <a:r>
              <a:rPr lang="en-US" sz="1800"/>
              <a:t>Determine parametric model of noise free measurement.</a:t>
            </a:r>
          </a:p>
          <a:p>
            <a:pPr marL="977900" lvl="1" indent="-342900" eaLnBrk="1" hangingPunct="1">
              <a:buFontTx/>
              <a:buAutoNum type="arabicPeriod"/>
            </a:pPr>
            <a:r>
              <a:rPr lang="en-US" sz="1800"/>
              <a:t>Analyze sources of noise.</a:t>
            </a:r>
          </a:p>
          <a:p>
            <a:pPr marL="977900" lvl="1" indent="-342900" eaLnBrk="1" hangingPunct="1">
              <a:buFontTx/>
              <a:buAutoNum type="arabicPeriod"/>
            </a:pPr>
            <a:r>
              <a:rPr lang="en-US" sz="1800"/>
              <a:t>Add adequate noise to parameters (eventually mix in densities for noise).</a:t>
            </a:r>
          </a:p>
          <a:p>
            <a:pPr marL="977900" lvl="1" indent="-342900" eaLnBrk="1" hangingPunct="1">
              <a:buFontTx/>
              <a:buAutoNum type="arabicPeriod"/>
            </a:pPr>
            <a:r>
              <a:rPr lang="en-US" sz="1800"/>
              <a:t>Learn (and verify) parameters by fitting model to data.</a:t>
            </a:r>
          </a:p>
          <a:p>
            <a:pPr marL="977900" lvl="1" indent="-342900" eaLnBrk="1" hangingPunct="1">
              <a:buFontTx/>
              <a:buAutoNum type="arabicPeriod"/>
            </a:pPr>
            <a:r>
              <a:rPr lang="en-US" sz="1800"/>
              <a:t>Likelihood of measurement is given by “probabilistically comparing” the actual with the expected measurement.</a:t>
            </a:r>
          </a:p>
          <a:p>
            <a:pPr marL="406400" indent="-406400" eaLnBrk="1" hangingPunct="1"/>
            <a:r>
              <a:rPr lang="en-US" sz="2000">
                <a:ea typeface="ＭＳ Ｐゴシック" pitchFamily="-109" charset="-128"/>
                <a:cs typeface="ＭＳ Ｐゴシック" pitchFamily="-109" charset="-128"/>
              </a:rPr>
              <a:t>This holds for motion models as well.</a:t>
            </a:r>
          </a:p>
          <a:p>
            <a:pPr marL="406400" indent="-406400" eaLnBrk="1" hangingPunct="1"/>
            <a:r>
              <a:rPr lang="en-US" sz="2000">
                <a:ea typeface="ＭＳ Ｐゴシック" pitchFamily="-109" charset="-128"/>
                <a:cs typeface="ＭＳ Ｐゴシック" pitchFamily="-109" charset="-128"/>
              </a:rPr>
              <a:t>It is extremely important to be aware of the underlying assumptions!</a:t>
            </a:r>
            <a:endParaRPr lang="en-US" sz="2400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7491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42913"/>
            <a:ext cx="8424863" cy="579437"/>
          </a:xfrm>
        </p:spPr>
        <p:txBody>
          <a:bodyPr/>
          <a:lstStyle/>
          <a:p>
            <a:pPr eaLnBrk="1" hangingPunct="1"/>
            <a:r>
              <a:rPr lang="en-US" sz="3200">
                <a:ea typeface="ＭＳ Ｐゴシック" pitchFamily="-109" charset="-128"/>
                <a:cs typeface="ＭＳ Ｐゴシック" pitchFamily="-109" charset="-128"/>
              </a:rPr>
              <a:t>Instantaneous Center of Curvature</a:t>
            </a:r>
          </a:p>
        </p:txBody>
      </p:sp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590550" y="1174750"/>
            <a:ext cx="2803525" cy="4073525"/>
            <a:chOff x="372" y="740"/>
            <a:chExt cx="1766" cy="2566"/>
          </a:xfrm>
        </p:grpSpPr>
        <p:sp>
          <p:nvSpPr>
            <p:cNvPr id="23577" name="Line 6"/>
            <p:cNvSpPr>
              <a:spLocks noChangeShapeType="1"/>
            </p:cNvSpPr>
            <p:nvPr/>
          </p:nvSpPr>
          <p:spPr bwMode="auto">
            <a:xfrm rot="-2280125">
              <a:off x="1279" y="740"/>
              <a:ext cx="1" cy="256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78" name="Line 7"/>
            <p:cNvSpPr>
              <a:spLocks noChangeShapeType="1"/>
            </p:cNvSpPr>
            <p:nvPr/>
          </p:nvSpPr>
          <p:spPr bwMode="auto">
            <a:xfrm rot="1868711">
              <a:off x="395" y="1004"/>
              <a:ext cx="1018" cy="1785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79" name="Line 30"/>
            <p:cNvSpPr>
              <a:spLocks noChangeShapeType="1"/>
            </p:cNvSpPr>
            <p:nvPr/>
          </p:nvSpPr>
          <p:spPr bwMode="auto">
            <a:xfrm rot="-5125972">
              <a:off x="1250" y="375"/>
              <a:ext cx="9" cy="176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58"/>
          <p:cNvGrpSpPr>
            <a:grpSpLocks/>
          </p:cNvGrpSpPr>
          <p:nvPr/>
        </p:nvGrpSpPr>
        <p:grpSpPr bwMode="auto">
          <a:xfrm>
            <a:off x="1025525" y="1649413"/>
            <a:ext cx="2570163" cy="3086100"/>
            <a:chOff x="646" y="1039"/>
            <a:chExt cx="1619" cy="1944"/>
          </a:xfrm>
        </p:grpSpPr>
        <p:sp>
          <p:nvSpPr>
            <p:cNvPr id="23574" name="Freeform 10"/>
            <p:cNvSpPr>
              <a:spLocks/>
            </p:cNvSpPr>
            <p:nvPr/>
          </p:nvSpPr>
          <p:spPr bwMode="auto">
            <a:xfrm rot="-2280125">
              <a:off x="1713" y="2880"/>
              <a:ext cx="552" cy="103"/>
            </a:xfrm>
            <a:custGeom>
              <a:avLst/>
              <a:gdLst>
                <a:gd name="T0" fmla="*/ 15 w 3315"/>
                <a:gd name="T1" fmla="*/ 1 h 622"/>
                <a:gd name="T2" fmla="*/ 15 w 3315"/>
                <a:gd name="T3" fmla="*/ 2 h 622"/>
                <a:gd name="T4" fmla="*/ 15 w 3315"/>
                <a:gd name="T5" fmla="*/ 2 h 622"/>
                <a:gd name="T6" fmla="*/ 15 w 3315"/>
                <a:gd name="T7" fmla="*/ 2 h 622"/>
                <a:gd name="T8" fmla="*/ 14 w 3315"/>
                <a:gd name="T9" fmla="*/ 2 h 622"/>
                <a:gd name="T10" fmla="*/ 14 w 3315"/>
                <a:gd name="T11" fmla="*/ 2 h 622"/>
                <a:gd name="T12" fmla="*/ 13 w 3315"/>
                <a:gd name="T13" fmla="*/ 2 h 622"/>
                <a:gd name="T14" fmla="*/ 13 w 3315"/>
                <a:gd name="T15" fmla="*/ 2 h 622"/>
                <a:gd name="T16" fmla="*/ 12 w 3315"/>
                <a:gd name="T17" fmla="*/ 2 h 622"/>
                <a:gd name="T18" fmla="*/ 11 w 3315"/>
                <a:gd name="T19" fmla="*/ 3 h 622"/>
                <a:gd name="T20" fmla="*/ 11 w 3315"/>
                <a:gd name="T21" fmla="*/ 3 h 622"/>
                <a:gd name="T22" fmla="*/ 10 w 3315"/>
                <a:gd name="T23" fmla="*/ 3 h 622"/>
                <a:gd name="T24" fmla="*/ 9 w 3315"/>
                <a:gd name="T25" fmla="*/ 3 h 622"/>
                <a:gd name="T26" fmla="*/ 8 w 3315"/>
                <a:gd name="T27" fmla="*/ 3 h 622"/>
                <a:gd name="T28" fmla="*/ 8 w 3315"/>
                <a:gd name="T29" fmla="*/ 3 h 622"/>
                <a:gd name="T30" fmla="*/ 7 w 3315"/>
                <a:gd name="T31" fmla="*/ 3 h 622"/>
                <a:gd name="T32" fmla="*/ 6 w 3315"/>
                <a:gd name="T33" fmla="*/ 3 h 622"/>
                <a:gd name="T34" fmla="*/ 5 w 3315"/>
                <a:gd name="T35" fmla="*/ 3 h 622"/>
                <a:gd name="T36" fmla="*/ 5 w 3315"/>
                <a:gd name="T37" fmla="*/ 3 h 622"/>
                <a:gd name="T38" fmla="*/ 4 w 3315"/>
                <a:gd name="T39" fmla="*/ 3 h 622"/>
                <a:gd name="T40" fmla="*/ 3 w 3315"/>
                <a:gd name="T41" fmla="*/ 2 h 622"/>
                <a:gd name="T42" fmla="*/ 3 w 3315"/>
                <a:gd name="T43" fmla="*/ 2 h 622"/>
                <a:gd name="T44" fmla="*/ 2 w 3315"/>
                <a:gd name="T45" fmla="*/ 2 h 622"/>
                <a:gd name="T46" fmla="*/ 1 w 3315"/>
                <a:gd name="T47" fmla="*/ 2 h 622"/>
                <a:gd name="T48" fmla="*/ 1 w 3315"/>
                <a:gd name="T49" fmla="*/ 2 h 622"/>
                <a:gd name="T50" fmla="*/ 1 w 3315"/>
                <a:gd name="T51" fmla="*/ 2 h 622"/>
                <a:gd name="T52" fmla="*/ 0 w 3315"/>
                <a:gd name="T53" fmla="*/ 2 h 622"/>
                <a:gd name="T54" fmla="*/ 0 w 3315"/>
                <a:gd name="T55" fmla="*/ 2 h 622"/>
                <a:gd name="T56" fmla="*/ 0 w 3315"/>
                <a:gd name="T57" fmla="*/ 1 h 622"/>
                <a:gd name="T58" fmla="*/ 0 w 3315"/>
                <a:gd name="T59" fmla="*/ 1 h 622"/>
                <a:gd name="T60" fmla="*/ 0 w 3315"/>
                <a:gd name="T61" fmla="*/ 1 h 622"/>
                <a:gd name="T62" fmla="*/ 0 w 3315"/>
                <a:gd name="T63" fmla="*/ 1 h 622"/>
                <a:gd name="T64" fmla="*/ 0 w 3315"/>
                <a:gd name="T65" fmla="*/ 1 h 622"/>
                <a:gd name="T66" fmla="*/ 1 w 3315"/>
                <a:gd name="T67" fmla="*/ 1 h 622"/>
                <a:gd name="T68" fmla="*/ 1 w 3315"/>
                <a:gd name="T69" fmla="*/ 1 h 622"/>
                <a:gd name="T70" fmla="*/ 1 w 3315"/>
                <a:gd name="T71" fmla="*/ 1 h 622"/>
                <a:gd name="T72" fmla="*/ 2 w 3315"/>
                <a:gd name="T73" fmla="*/ 0 h 622"/>
                <a:gd name="T74" fmla="*/ 2 w 3315"/>
                <a:gd name="T75" fmla="*/ 0 h 622"/>
                <a:gd name="T76" fmla="*/ 3 w 3315"/>
                <a:gd name="T77" fmla="*/ 0 h 622"/>
                <a:gd name="T78" fmla="*/ 4 w 3315"/>
                <a:gd name="T79" fmla="*/ 0 h 622"/>
                <a:gd name="T80" fmla="*/ 4 w 3315"/>
                <a:gd name="T81" fmla="*/ 0 h 622"/>
                <a:gd name="T82" fmla="*/ 5 w 3315"/>
                <a:gd name="T83" fmla="*/ 0 h 622"/>
                <a:gd name="T84" fmla="*/ 6 w 3315"/>
                <a:gd name="T85" fmla="*/ 0 h 622"/>
                <a:gd name="T86" fmla="*/ 7 w 3315"/>
                <a:gd name="T87" fmla="*/ 0 h 622"/>
                <a:gd name="T88" fmla="*/ 8 w 3315"/>
                <a:gd name="T89" fmla="*/ 0 h 622"/>
                <a:gd name="T90" fmla="*/ 8 w 3315"/>
                <a:gd name="T91" fmla="*/ 0 h 622"/>
                <a:gd name="T92" fmla="*/ 9 w 3315"/>
                <a:gd name="T93" fmla="*/ 0 h 622"/>
                <a:gd name="T94" fmla="*/ 10 w 3315"/>
                <a:gd name="T95" fmla="*/ 0 h 622"/>
                <a:gd name="T96" fmla="*/ 11 w 3315"/>
                <a:gd name="T97" fmla="*/ 0 h 622"/>
                <a:gd name="T98" fmla="*/ 11 w 3315"/>
                <a:gd name="T99" fmla="*/ 0 h 622"/>
                <a:gd name="T100" fmla="*/ 12 w 3315"/>
                <a:gd name="T101" fmla="*/ 0 h 622"/>
                <a:gd name="T102" fmla="*/ 13 w 3315"/>
                <a:gd name="T103" fmla="*/ 0 h 622"/>
                <a:gd name="T104" fmla="*/ 13 w 3315"/>
                <a:gd name="T105" fmla="*/ 0 h 622"/>
                <a:gd name="T106" fmla="*/ 14 w 3315"/>
                <a:gd name="T107" fmla="*/ 0 h 622"/>
                <a:gd name="T108" fmla="*/ 14 w 3315"/>
                <a:gd name="T109" fmla="*/ 1 h 622"/>
                <a:gd name="T110" fmla="*/ 15 w 3315"/>
                <a:gd name="T111" fmla="*/ 1 h 622"/>
                <a:gd name="T112" fmla="*/ 15 w 3315"/>
                <a:gd name="T113" fmla="*/ 1 h 622"/>
                <a:gd name="T114" fmla="*/ 15 w 3315"/>
                <a:gd name="T115" fmla="*/ 1 h 622"/>
                <a:gd name="T116" fmla="*/ 15 w 3315"/>
                <a:gd name="T117" fmla="*/ 1 h 622"/>
                <a:gd name="T118" fmla="*/ 15 w 3315"/>
                <a:gd name="T119" fmla="*/ 1 h 62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315"/>
                <a:gd name="T181" fmla="*/ 0 h 622"/>
                <a:gd name="T182" fmla="*/ 3315 w 3315"/>
                <a:gd name="T183" fmla="*/ 622 h 62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315" h="622">
                  <a:moveTo>
                    <a:pt x="3315" y="312"/>
                  </a:moveTo>
                  <a:lnTo>
                    <a:pt x="3315" y="317"/>
                  </a:lnTo>
                  <a:lnTo>
                    <a:pt x="3314" y="322"/>
                  </a:lnTo>
                  <a:lnTo>
                    <a:pt x="3313" y="328"/>
                  </a:lnTo>
                  <a:lnTo>
                    <a:pt x="3311" y="333"/>
                  </a:lnTo>
                  <a:lnTo>
                    <a:pt x="3309" y="338"/>
                  </a:lnTo>
                  <a:lnTo>
                    <a:pt x="3307" y="344"/>
                  </a:lnTo>
                  <a:lnTo>
                    <a:pt x="3303" y="349"/>
                  </a:lnTo>
                  <a:lnTo>
                    <a:pt x="3299" y="354"/>
                  </a:lnTo>
                  <a:lnTo>
                    <a:pt x="3295" y="360"/>
                  </a:lnTo>
                  <a:lnTo>
                    <a:pt x="3290" y="365"/>
                  </a:lnTo>
                  <a:lnTo>
                    <a:pt x="3284" y="370"/>
                  </a:lnTo>
                  <a:lnTo>
                    <a:pt x="3279" y="376"/>
                  </a:lnTo>
                  <a:lnTo>
                    <a:pt x="3273" y="381"/>
                  </a:lnTo>
                  <a:lnTo>
                    <a:pt x="3266" y="386"/>
                  </a:lnTo>
                  <a:lnTo>
                    <a:pt x="3259" y="392"/>
                  </a:lnTo>
                  <a:lnTo>
                    <a:pt x="3251" y="397"/>
                  </a:lnTo>
                  <a:lnTo>
                    <a:pt x="3243" y="402"/>
                  </a:lnTo>
                  <a:lnTo>
                    <a:pt x="3234" y="408"/>
                  </a:lnTo>
                  <a:lnTo>
                    <a:pt x="3225" y="413"/>
                  </a:lnTo>
                  <a:lnTo>
                    <a:pt x="3215" y="418"/>
                  </a:lnTo>
                  <a:lnTo>
                    <a:pt x="3204" y="423"/>
                  </a:lnTo>
                  <a:lnTo>
                    <a:pt x="3194" y="428"/>
                  </a:lnTo>
                  <a:lnTo>
                    <a:pt x="3183" y="433"/>
                  </a:lnTo>
                  <a:lnTo>
                    <a:pt x="3171" y="439"/>
                  </a:lnTo>
                  <a:lnTo>
                    <a:pt x="3159" y="443"/>
                  </a:lnTo>
                  <a:lnTo>
                    <a:pt x="3147" y="448"/>
                  </a:lnTo>
                  <a:lnTo>
                    <a:pt x="3134" y="452"/>
                  </a:lnTo>
                  <a:lnTo>
                    <a:pt x="3120" y="458"/>
                  </a:lnTo>
                  <a:lnTo>
                    <a:pt x="3106" y="462"/>
                  </a:lnTo>
                  <a:lnTo>
                    <a:pt x="3092" y="467"/>
                  </a:lnTo>
                  <a:lnTo>
                    <a:pt x="3077" y="472"/>
                  </a:lnTo>
                  <a:lnTo>
                    <a:pt x="3062" y="477"/>
                  </a:lnTo>
                  <a:lnTo>
                    <a:pt x="3046" y="481"/>
                  </a:lnTo>
                  <a:lnTo>
                    <a:pt x="3030" y="486"/>
                  </a:lnTo>
                  <a:lnTo>
                    <a:pt x="3013" y="490"/>
                  </a:lnTo>
                  <a:lnTo>
                    <a:pt x="2997" y="494"/>
                  </a:lnTo>
                  <a:lnTo>
                    <a:pt x="2979" y="499"/>
                  </a:lnTo>
                  <a:lnTo>
                    <a:pt x="2962" y="504"/>
                  </a:lnTo>
                  <a:lnTo>
                    <a:pt x="2944" y="508"/>
                  </a:lnTo>
                  <a:lnTo>
                    <a:pt x="2925" y="512"/>
                  </a:lnTo>
                  <a:lnTo>
                    <a:pt x="2907" y="515"/>
                  </a:lnTo>
                  <a:lnTo>
                    <a:pt x="2888" y="520"/>
                  </a:lnTo>
                  <a:lnTo>
                    <a:pt x="2867" y="524"/>
                  </a:lnTo>
                  <a:lnTo>
                    <a:pt x="2847" y="528"/>
                  </a:lnTo>
                  <a:lnTo>
                    <a:pt x="2827" y="531"/>
                  </a:lnTo>
                  <a:lnTo>
                    <a:pt x="2807" y="536"/>
                  </a:lnTo>
                  <a:lnTo>
                    <a:pt x="2785" y="539"/>
                  </a:lnTo>
                  <a:lnTo>
                    <a:pt x="2764" y="543"/>
                  </a:lnTo>
                  <a:lnTo>
                    <a:pt x="2743" y="546"/>
                  </a:lnTo>
                  <a:lnTo>
                    <a:pt x="2720" y="550"/>
                  </a:lnTo>
                  <a:lnTo>
                    <a:pt x="2698" y="554"/>
                  </a:lnTo>
                  <a:lnTo>
                    <a:pt x="2674" y="557"/>
                  </a:lnTo>
                  <a:lnTo>
                    <a:pt x="2652" y="560"/>
                  </a:lnTo>
                  <a:lnTo>
                    <a:pt x="2628" y="563"/>
                  </a:lnTo>
                  <a:lnTo>
                    <a:pt x="2605" y="567"/>
                  </a:lnTo>
                  <a:lnTo>
                    <a:pt x="2580" y="570"/>
                  </a:lnTo>
                  <a:lnTo>
                    <a:pt x="2557" y="573"/>
                  </a:lnTo>
                  <a:lnTo>
                    <a:pt x="2532" y="575"/>
                  </a:lnTo>
                  <a:lnTo>
                    <a:pt x="2507" y="578"/>
                  </a:lnTo>
                  <a:lnTo>
                    <a:pt x="2482" y="582"/>
                  </a:lnTo>
                  <a:lnTo>
                    <a:pt x="2457" y="584"/>
                  </a:lnTo>
                  <a:lnTo>
                    <a:pt x="2431" y="586"/>
                  </a:lnTo>
                  <a:lnTo>
                    <a:pt x="2406" y="589"/>
                  </a:lnTo>
                  <a:lnTo>
                    <a:pt x="2380" y="591"/>
                  </a:lnTo>
                  <a:lnTo>
                    <a:pt x="2353" y="593"/>
                  </a:lnTo>
                  <a:lnTo>
                    <a:pt x="2327" y="595"/>
                  </a:lnTo>
                  <a:lnTo>
                    <a:pt x="2300" y="598"/>
                  </a:lnTo>
                  <a:lnTo>
                    <a:pt x="2273" y="600"/>
                  </a:lnTo>
                  <a:lnTo>
                    <a:pt x="2247" y="602"/>
                  </a:lnTo>
                  <a:lnTo>
                    <a:pt x="2219" y="604"/>
                  </a:lnTo>
                  <a:lnTo>
                    <a:pt x="2191" y="606"/>
                  </a:lnTo>
                  <a:lnTo>
                    <a:pt x="2165" y="607"/>
                  </a:lnTo>
                  <a:lnTo>
                    <a:pt x="2137" y="609"/>
                  </a:lnTo>
                  <a:lnTo>
                    <a:pt x="2109" y="610"/>
                  </a:lnTo>
                  <a:lnTo>
                    <a:pt x="2080" y="612"/>
                  </a:lnTo>
                  <a:lnTo>
                    <a:pt x="2053" y="614"/>
                  </a:lnTo>
                  <a:lnTo>
                    <a:pt x="2024" y="615"/>
                  </a:lnTo>
                  <a:lnTo>
                    <a:pt x="1996" y="616"/>
                  </a:lnTo>
                  <a:lnTo>
                    <a:pt x="1967" y="617"/>
                  </a:lnTo>
                  <a:lnTo>
                    <a:pt x="1939" y="618"/>
                  </a:lnTo>
                  <a:lnTo>
                    <a:pt x="1911" y="619"/>
                  </a:lnTo>
                  <a:lnTo>
                    <a:pt x="1882" y="620"/>
                  </a:lnTo>
                  <a:lnTo>
                    <a:pt x="1853" y="620"/>
                  </a:lnTo>
                  <a:lnTo>
                    <a:pt x="1824" y="621"/>
                  </a:lnTo>
                  <a:lnTo>
                    <a:pt x="1795" y="621"/>
                  </a:lnTo>
                  <a:lnTo>
                    <a:pt x="1766" y="622"/>
                  </a:lnTo>
                  <a:lnTo>
                    <a:pt x="1737" y="622"/>
                  </a:lnTo>
                  <a:lnTo>
                    <a:pt x="1708" y="622"/>
                  </a:lnTo>
                  <a:lnTo>
                    <a:pt x="1679" y="622"/>
                  </a:lnTo>
                  <a:lnTo>
                    <a:pt x="1651" y="622"/>
                  </a:lnTo>
                  <a:lnTo>
                    <a:pt x="1621" y="622"/>
                  </a:lnTo>
                  <a:lnTo>
                    <a:pt x="1592" y="622"/>
                  </a:lnTo>
                  <a:lnTo>
                    <a:pt x="1563" y="622"/>
                  </a:lnTo>
                  <a:lnTo>
                    <a:pt x="1534" y="621"/>
                  </a:lnTo>
                  <a:lnTo>
                    <a:pt x="1506" y="621"/>
                  </a:lnTo>
                  <a:lnTo>
                    <a:pt x="1477" y="620"/>
                  </a:lnTo>
                  <a:lnTo>
                    <a:pt x="1448" y="620"/>
                  </a:lnTo>
                  <a:lnTo>
                    <a:pt x="1419" y="619"/>
                  </a:lnTo>
                  <a:lnTo>
                    <a:pt x="1390" y="618"/>
                  </a:lnTo>
                  <a:lnTo>
                    <a:pt x="1362" y="618"/>
                  </a:lnTo>
                  <a:lnTo>
                    <a:pt x="1333" y="617"/>
                  </a:lnTo>
                  <a:lnTo>
                    <a:pt x="1305" y="616"/>
                  </a:lnTo>
                  <a:lnTo>
                    <a:pt x="1276" y="614"/>
                  </a:lnTo>
                  <a:lnTo>
                    <a:pt x="1249" y="612"/>
                  </a:lnTo>
                  <a:lnTo>
                    <a:pt x="1220" y="611"/>
                  </a:lnTo>
                  <a:lnTo>
                    <a:pt x="1192" y="609"/>
                  </a:lnTo>
                  <a:lnTo>
                    <a:pt x="1164" y="608"/>
                  </a:lnTo>
                  <a:lnTo>
                    <a:pt x="1137" y="606"/>
                  </a:lnTo>
                  <a:lnTo>
                    <a:pt x="1109" y="605"/>
                  </a:lnTo>
                  <a:lnTo>
                    <a:pt x="1082" y="603"/>
                  </a:lnTo>
                  <a:lnTo>
                    <a:pt x="1055" y="601"/>
                  </a:lnTo>
                  <a:lnTo>
                    <a:pt x="1028" y="599"/>
                  </a:lnTo>
                  <a:lnTo>
                    <a:pt x="1001" y="596"/>
                  </a:lnTo>
                  <a:lnTo>
                    <a:pt x="975" y="594"/>
                  </a:lnTo>
                  <a:lnTo>
                    <a:pt x="948" y="592"/>
                  </a:lnTo>
                  <a:lnTo>
                    <a:pt x="922" y="590"/>
                  </a:lnTo>
                  <a:lnTo>
                    <a:pt x="897" y="588"/>
                  </a:lnTo>
                  <a:lnTo>
                    <a:pt x="871" y="585"/>
                  </a:lnTo>
                  <a:lnTo>
                    <a:pt x="846" y="583"/>
                  </a:lnTo>
                  <a:lnTo>
                    <a:pt x="820" y="579"/>
                  </a:lnTo>
                  <a:lnTo>
                    <a:pt x="796" y="577"/>
                  </a:lnTo>
                  <a:lnTo>
                    <a:pt x="771" y="574"/>
                  </a:lnTo>
                  <a:lnTo>
                    <a:pt x="746" y="571"/>
                  </a:lnTo>
                  <a:lnTo>
                    <a:pt x="722" y="568"/>
                  </a:lnTo>
                  <a:lnTo>
                    <a:pt x="698" y="564"/>
                  </a:lnTo>
                  <a:lnTo>
                    <a:pt x="675" y="561"/>
                  </a:lnTo>
                  <a:lnTo>
                    <a:pt x="652" y="558"/>
                  </a:lnTo>
                  <a:lnTo>
                    <a:pt x="628" y="555"/>
                  </a:lnTo>
                  <a:lnTo>
                    <a:pt x="606" y="552"/>
                  </a:lnTo>
                  <a:lnTo>
                    <a:pt x="583" y="548"/>
                  </a:lnTo>
                  <a:lnTo>
                    <a:pt x="562" y="544"/>
                  </a:lnTo>
                  <a:lnTo>
                    <a:pt x="541" y="541"/>
                  </a:lnTo>
                  <a:lnTo>
                    <a:pt x="519" y="538"/>
                  </a:lnTo>
                  <a:lnTo>
                    <a:pt x="498" y="534"/>
                  </a:lnTo>
                  <a:lnTo>
                    <a:pt x="478" y="529"/>
                  </a:lnTo>
                  <a:lnTo>
                    <a:pt x="457" y="526"/>
                  </a:lnTo>
                  <a:lnTo>
                    <a:pt x="437" y="522"/>
                  </a:lnTo>
                  <a:lnTo>
                    <a:pt x="418" y="518"/>
                  </a:lnTo>
                  <a:lnTo>
                    <a:pt x="399" y="513"/>
                  </a:lnTo>
                  <a:lnTo>
                    <a:pt x="380" y="510"/>
                  </a:lnTo>
                  <a:lnTo>
                    <a:pt x="362" y="506"/>
                  </a:lnTo>
                  <a:lnTo>
                    <a:pt x="344" y="502"/>
                  </a:lnTo>
                  <a:lnTo>
                    <a:pt x="326" y="497"/>
                  </a:lnTo>
                  <a:lnTo>
                    <a:pt x="309" y="492"/>
                  </a:lnTo>
                  <a:lnTo>
                    <a:pt x="292" y="488"/>
                  </a:lnTo>
                  <a:lnTo>
                    <a:pt x="276" y="483"/>
                  </a:lnTo>
                  <a:lnTo>
                    <a:pt x="260" y="479"/>
                  </a:lnTo>
                  <a:lnTo>
                    <a:pt x="245" y="474"/>
                  </a:lnTo>
                  <a:lnTo>
                    <a:pt x="230" y="470"/>
                  </a:lnTo>
                  <a:lnTo>
                    <a:pt x="215" y="465"/>
                  </a:lnTo>
                  <a:lnTo>
                    <a:pt x="202" y="460"/>
                  </a:lnTo>
                  <a:lnTo>
                    <a:pt x="188" y="456"/>
                  </a:lnTo>
                  <a:lnTo>
                    <a:pt x="175" y="450"/>
                  </a:lnTo>
                  <a:lnTo>
                    <a:pt x="162" y="446"/>
                  </a:lnTo>
                  <a:lnTo>
                    <a:pt x="149" y="441"/>
                  </a:lnTo>
                  <a:lnTo>
                    <a:pt x="138" y="435"/>
                  </a:lnTo>
                  <a:lnTo>
                    <a:pt x="126" y="431"/>
                  </a:lnTo>
                  <a:lnTo>
                    <a:pt x="115" y="426"/>
                  </a:lnTo>
                  <a:lnTo>
                    <a:pt x="105" y="420"/>
                  </a:lnTo>
                  <a:lnTo>
                    <a:pt x="95" y="415"/>
                  </a:lnTo>
                  <a:lnTo>
                    <a:pt x="85" y="410"/>
                  </a:lnTo>
                  <a:lnTo>
                    <a:pt x="77" y="406"/>
                  </a:lnTo>
                  <a:lnTo>
                    <a:pt x="68" y="400"/>
                  </a:lnTo>
                  <a:lnTo>
                    <a:pt x="60" y="395"/>
                  </a:lnTo>
                  <a:lnTo>
                    <a:pt x="52" y="390"/>
                  </a:lnTo>
                  <a:lnTo>
                    <a:pt x="46" y="384"/>
                  </a:lnTo>
                  <a:lnTo>
                    <a:pt x="39" y="379"/>
                  </a:lnTo>
                  <a:lnTo>
                    <a:pt x="33" y="374"/>
                  </a:lnTo>
                  <a:lnTo>
                    <a:pt x="28" y="368"/>
                  </a:lnTo>
                  <a:lnTo>
                    <a:pt x="22" y="363"/>
                  </a:lnTo>
                  <a:lnTo>
                    <a:pt x="18" y="358"/>
                  </a:lnTo>
                  <a:lnTo>
                    <a:pt x="14" y="352"/>
                  </a:lnTo>
                  <a:lnTo>
                    <a:pt x="11" y="347"/>
                  </a:lnTo>
                  <a:lnTo>
                    <a:pt x="8" y="342"/>
                  </a:lnTo>
                  <a:lnTo>
                    <a:pt x="4" y="336"/>
                  </a:lnTo>
                  <a:lnTo>
                    <a:pt x="2" y="331"/>
                  </a:lnTo>
                  <a:lnTo>
                    <a:pt x="1" y="325"/>
                  </a:lnTo>
                  <a:lnTo>
                    <a:pt x="0" y="319"/>
                  </a:lnTo>
                  <a:lnTo>
                    <a:pt x="0" y="314"/>
                  </a:lnTo>
                  <a:lnTo>
                    <a:pt x="0" y="309"/>
                  </a:lnTo>
                  <a:lnTo>
                    <a:pt x="0" y="303"/>
                  </a:lnTo>
                  <a:lnTo>
                    <a:pt x="1" y="298"/>
                  </a:lnTo>
                  <a:lnTo>
                    <a:pt x="2" y="293"/>
                  </a:lnTo>
                  <a:lnTo>
                    <a:pt x="4" y="287"/>
                  </a:lnTo>
                  <a:lnTo>
                    <a:pt x="8" y="282"/>
                  </a:lnTo>
                  <a:lnTo>
                    <a:pt x="11" y="277"/>
                  </a:lnTo>
                  <a:lnTo>
                    <a:pt x="14" y="271"/>
                  </a:lnTo>
                  <a:lnTo>
                    <a:pt x="18" y="265"/>
                  </a:lnTo>
                  <a:lnTo>
                    <a:pt x="22" y="259"/>
                  </a:lnTo>
                  <a:lnTo>
                    <a:pt x="28" y="254"/>
                  </a:lnTo>
                  <a:lnTo>
                    <a:pt x="33" y="249"/>
                  </a:lnTo>
                  <a:lnTo>
                    <a:pt x="39" y="243"/>
                  </a:lnTo>
                  <a:lnTo>
                    <a:pt x="46" y="238"/>
                  </a:lnTo>
                  <a:lnTo>
                    <a:pt x="52" y="233"/>
                  </a:lnTo>
                  <a:lnTo>
                    <a:pt x="60" y="229"/>
                  </a:lnTo>
                  <a:lnTo>
                    <a:pt x="68" y="223"/>
                  </a:lnTo>
                  <a:lnTo>
                    <a:pt x="77" y="218"/>
                  </a:lnTo>
                  <a:lnTo>
                    <a:pt x="85" y="213"/>
                  </a:lnTo>
                  <a:lnTo>
                    <a:pt x="95" y="207"/>
                  </a:lnTo>
                  <a:lnTo>
                    <a:pt x="105" y="202"/>
                  </a:lnTo>
                  <a:lnTo>
                    <a:pt x="115" y="198"/>
                  </a:lnTo>
                  <a:lnTo>
                    <a:pt x="126" y="192"/>
                  </a:lnTo>
                  <a:lnTo>
                    <a:pt x="138" y="187"/>
                  </a:lnTo>
                  <a:lnTo>
                    <a:pt x="149" y="182"/>
                  </a:lnTo>
                  <a:lnTo>
                    <a:pt x="162" y="177"/>
                  </a:lnTo>
                  <a:lnTo>
                    <a:pt x="175" y="172"/>
                  </a:lnTo>
                  <a:lnTo>
                    <a:pt x="188" y="168"/>
                  </a:lnTo>
                  <a:lnTo>
                    <a:pt x="202" y="162"/>
                  </a:lnTo>
                  <a:lnTo>
                    <a:pt x="215" y="158"/>
                  </a:lnTo>
                  <a:lnTo>
                    <a:pt x="230" y="153"/>
                  </a:lnTo>
                  <a:lnTo>
                    <a:pt x="245" y="149"/>
                  </a:lnTo>
                  <a:lnTo>
                    <a:pt x="260" y="144"/>
                  </a:lnTo>
                  <a:lnTo>
                    <a:pt x="276" y="139"/>
                  </a:lnTo>
                  <a:lnTo>
                    <a:pt x="292" y="135"/>
                  </a:lnTo>
                  <a:lnTo>
                    <a:pt x="309" y="130"/>
                  </a:lnTo>
                  <a:lnTo>
                    <a:pt x="326" y="126"/>
                  </a:lnTo>
                  <a:lnTo>
                    <a:pt x="343" y="122"/>
                  </a:lnTo>
                  <a:lnTo>
                    <a:pt x="362" y="118"/>
                  </a:lnTo>
                  <a:lnTo>
                    <a:pt x="380" y="113"/>
                  </a:lnTo>
                  <a:lnTo>
                    <a:pt x="399" y="109"/>
                  </a:lnTo>
                  <a:lnTo>
                    <a:pt x="418" y="105"/>
                  </a:lnTo>
                  <a:lnTo>
                    <a:pt x="437" y="101"/>
                  </a:lnTo>
                  <a:lnTo>
                    <a:pt x="457" y="97"/>
                  </a:lnTo>
                  <a:lnTo>
                    <a:pt x="478" y="93"/>
                  </a:lnTo>
                  <a:lnTo>
                    <a:pt x="498" y="89"/>
                  </a:lnTo>
                  <a:lnTo>
                    <a:pt x="519" y="86"/>
                  </a:lnTo>
                  <a:lnTo>
                    <a:pt x="541" y="81"/>
                  </a:lnTo>
                  <a:lnTo>
                    <a:pt x="562" y="78"/>
                  </a:lnTo>
                  <a:lnTo>
                    <a:pt x="583" y="75"/>
                  </a:lnTo>
                  <a:lnTo>
                    <a:pt x="606" y="71"/>
                  </a:lnTo>
                  <a:lnTo>
                    <a:pt x="628" y="67"/>
                  </a:lnTo>
                  <a:lnTo>
                    <a:pt x="652" y="64"/>
                  </a:lnTo>
                  <a:lnTo>
                    <a:pt x="675" y="61"/>
                  </a:lnTo>
                  <a:lnTo>
                    <a:pt x="698" y="58"/>
                  </a:lnTo>
                  <a:lnTo>
                    <a:pt x="722" y="55"/>
                  </a:lnTo>
                  <a:lnTo>
                    <a:pt x="746" y="51"/>
                  </a:lnTo>
                  <a:lnTo>
                    <a:pt x="771" y="48"/>
                  </a:lnTo>
                  <a:lnTo>
                    <a:pt x="796" y="46"/>
                  </a:lnTo>
                  <a:lnTo>
                    <a:pt x="820" y="43"/>
                  </a:lnTo>
                  <a:lnTo>
                    <a:pt x="846" y="41"/>
                  </a:lnTo>
                  <a:lnTo>
                    <a:pt x="870" y="38"/>
                  </a:lnTo>
                  <a:lnTo>
                    <a:pt x="897" y="36"/>
                  </a:lnTo>
                  <a:lnTo>
                    <a:pt x="922" y="32"/>
                  </a:lnTo>
                  <a:lnTo>
                    <a:pt x="948" y="30"/>
                  </a:lnTo>
                  <a:lnTo>
                    <a:pt x="975" y="28"/>
                  </a:lnTo>
                  <a:lnTo>
                    <a:pt x="1001" y="26"/>
                  </a:lnTo>
                  <a:lnTo>
                    <a:pt x="1028" y="24"/>
                  </a:lnTo>
                  <a:lnTo>
                    <a:pt x="1055" y="22"/>
                  </a:lnTo>
                  <a:lnTo>
                    <a:pt x="1082" y="20"/>
                  </a:lnTo>
                  <a:lnTo>
                    <a:pt x="1109" y="18"/>
                  </a:lnTo>
                  <a:lnTo>
                    <a:pt x="1137" y="16"/>
                  </a:lnTo>
                  <a:lnTo>
                    <a:pt x="1164" y="14"/>
                  </a:lnTo>
                  <a:lnTo>
                    <a:pt x="1192" y="13"/>
                  </a:lnTo>
                  <a:lnTo>
                    <a:pt x="1220" y="11"/>
                  </a:lnTo>
                  <a:lnTo>
                    <a:pt x="1249" y="10"/>
                  </a:lnTo>
                  <a:lnTo>
                    <a:pt x="1276" y="9"/>
                  </a:lnTo>
                  <a:lnTo>
                    <a:pt x="1304" y="8"/>
                  </a:lnTo>
                  <a:lnTo>
                    <a:pt x="1333" y="7"/>
                  </a:lnTo>
                  <a:lnTo>
                    <a:pt x="1362" y="6"/>
                  </a:lnTo>
                  <a:lnTo>
                    <a:pt x="1390" y="5"/>
                  </a:lnTo>
                  <a:lnTo>
                    <a:pt x="1419" y="4"/>
                  </a:lnTo>
                  <a:lnTo>
                    <a:pt x="1448" y="2"/>
                  </a:lnTo>
                  <a:lnTo>
                    <a:pt x="1477" y="2"/>
                  </a:lnTo>
                  <a:lnTo>
                    <a:pt x="1506" y="1"/>
                  </a:lnTo>
                  <a:lnTo>
                    <a:pt x="1534" y="1"/>
                  </a:lnTo>
                  <a:lnTo>
                    <a:pt x="1563" y="1"/>
                  </a:lnTo>
                  <a:lnTo>
                    <a:pt x="1592" y="0"/>
                  </a:lnTo>
                  <a:lnTo>
                    <a:pt x="1621" y="0"/>
                  </a:lnTo>
                  <a:lnTo>
                    <a:pt x="1650" y="0"/>
                  </a:lnTo>
                  <a:lnTo>
                    <a:pt x="1679" y="0"/>
                  </a:lnTo>
                  <a:lnTo>
                    <a:pt x="1708" y="0"/>
                  </a:lnTo>
                  <a:lnTo>
                    <a:pt x="1737" y="0"/>
                  </a:lnTo>
                  <a:lnTo>
                    <a:pt x="1766" y="1"/>
                  </a:lnTo>
                  <a:lnTo>
                    <a:pt x="1795" y="1"/>
                  </a:lnTo>
                  <a:lnTo>
                    <a:pt x="1823" y="2"/>
                  </a:lnTo>
                  <a:lnTo>
                    <a:pt x="1853" y="2"/>
                  </a:lnTo>
                  <a:lnTo>
                    <a:pt x="1882" y="4"/>
                  </a:lnTo>
                  <a:lnTo>
                    <a:pt x="1910" y="5"/>
                  </a:lnTo>
                  <a:lnTo>
                    <a:pt x="1939" y="5"/>
                  </a:lnTo>
                  <a:lnTo>
                    <a:pt x="1967" y="6"/>
                  </a:lnTo>
                  <a:lnTo>
                    <a:pt x="1996" y="7"/>
                  </a:lnTo>
                  <a:lnTo>
                    <a:pt x="2024" y="8"/>
                  </a:lnTo>
                  <a:lnTo>
                    <a:pt x="2053" y="10"/>
                  </a:lnTo>
                  <a:lnTo>
                    <a:pt x="2080" y="11"/>
                  </a:lnTo>
                  <a:lnTo>
                    <a:pt x="2108" y="12"/>
                  </a:lnTo>
                  <a:lnTo>
                    <a:pt x="2137" y="14"/>
                  </a:lnTo>
                  <a:lnTo>
                    <a:pt x="2165" y="15"/>
                  </a:lnTo>
                  <a:lnTo>
                    <a:pt x="2191" y="17"/>
                  </a:lnTo>
                  <a:lnTo>
                    <a:pt x="2219" y="18"/>
                  </a:lnTo>
                  <a:lnTo>
                    <a:pt x="2247" y="21"/>
                  </a:lnTo>
                  <a:lnTo>
                    <a:pt x="2273" y="23"/>
                  </a:lnTo>
                  <a:lnTo>
                    <a:pt x="2300" y="25"/>
                  </a:lnTo>
                  <a:lnTo>
                    <a:pt x="2327" y="27"/>
                  </a:lnTo>
                  <a:lnTo>
                    <a:pt x="2353" y="29"/>
                  </a:lnTo>
                  <a:lnTo>
                    <a:pt x="2380" y="31"/>
                  </a:lnTo>
                  <a:lnTo>
                    <a:pt x="2406" y="34"/>
                  </a:lnTo>
                  <a:lnTo>
                    <a:pt x="2431" y="37"/>
                  </a:lnTo>
                  <a:lnTo>
                    <a:pt x="2457" y="39"/>
                  </a:lnTo>
                  <a:lnTo>
                    <a:pt x="2482" y="42"/>
                  </a:lnTo>
                  <a:lnTo>
                    <a:pt x="2507" y="44"/>
                  </a:lnTo>
                  <a:lnTo>
                    <a:pt x="2532" y="47"/>
                  </a:lnTo>
                  <a:lnTo>
                    <a:pt x="2557" y="50"/>
                  </a:lnTo>
                  <a:lnTo>
                    <a:pt x="2580" y="54"/>
                  </a:lnTo>
                  <a:lnTo>
                    <a:pt x="2605" y="56"/>
                  </a:lnTo>
                  <a:lnTo>
                    <a:pt x="2628" y="59"/>
                  </a:lnTo>
                  <a:lnTo>
                    <a:pt x="2652" y="62"/>
                  </a:lnTo>
                  <a:lnTo>
                    <a:pt x="2674" y="65"/>
                  </a:lnTo>
                  <a:lnTo>
                    <a:pt x="2698" y="70"/>
                  </a:lnTo>
                  <a:lnTo>
                    <a:pt x="2720" y="73"/>
                  </a:lnTo>
                  <a:lnTo>
                    <a:pt x="2743" y="76"/>
                  </a:lnTo>
                  <a:lnTo>
                    <a:pt x="2764" y="80"/>
                  </a:lnTo>
                  <a:lnTo>
                    <a:pt x="2785" y="83"/>
                  </a:lnTo>
                  <a:lnTo>
                    <a:pt x="2807" y="88"/>
                  </a:lnTo>
                  <a:lnTo>
                    <a:pt x="2827" y="91"/>
                  </a:lnTo>
                  <a:lnTo>
                    <a:pt x="2847" y="95"/>
                  </a:lnTo>
                  <a:lnTo>
                    <a:pt x="2867" y="98"/>
                  </a:lnTo>
                  <a:lnTo>
                    <a:pt x="2888" y="103"/>
                  </a:lnTo>
                  <a:lnTo>
                    <a:pt x="2907" y="107"/>
                  </a:lnTo>
                  <a:lnTo>
                    <a:pt x="2925" y="111"/>
                  </a:lnTo>
                  <a:lnTo>
                    <a:pt x="2944" y="115"/>
                  </a:lnTo>
                  <a:lnTo>
                    <a:pt x="2962" y="120"/>
                  </a:lnTo>
                  <a:lnTo>
                    <a:pt x="2979" y="124"/>
                  </a:lnTo>
                  <a:lnTo>
                    <a:pt x="2997" y="128"/>
                  </a:lnTo>
                  <a:lnTo>
                    <a:pt x="3013" y="133"/>
                  </a:lnTo>
                  <a:lnTo>
                    <a:pt x="3030" y="137"/>
                  </a:lnTo>
                  <a:lnTo>
                    <a:pt x="3046" y="141"/>
                  </a:lnTo>
                  <a:lnTo>
                    <a:pt x="3062" y="146"/>
                  </a:lnTo>
                  <a:lnTo>
                    <a:pt x="3077" y="151"/>
                  </a:lnTo>
                  <a:lnTo>
                    <a:pt x="3092" y="156"/>
                  </a:lnTo>
                  <a:lnTo>
                    <a:pt x="3106" y="160"/>
                  </a:lnTo>
                  <a:lnTo>
                    <a:pt x="3120" y="165"/>
                  </a:lnTo>
                  <a:lnTo>
                    <a:pt x="3134" y="170"/>
                  </a:lnTo>
                  <a:lnTo>
                    <a:pt x="3147" y="175"/>
                  </a:lnTo>
                  <a:lnTo>
                    <a:pt x="3159" y="179"/>
                  </a:lnTo>
                  <a:lnTo>
                    <a:pt x="3171" y="185"/>
                  </a:lnTo>
                  <a:lnTo>
                    <a:pt x="3183" y="189"/>
                  </a:lnTo>
                  <a:lnTo>
                    <a:pt x="3194" y="194"/>
                  </a:lnTo>
                  <a:lnTo>
                    <a:pt x="3204" y="200"/>
                  </a:lnTo>
                  <a:lnTo>
                    <a:pt x="3215" y="205"/>
                  </a:lnTo>
                  <a:lnTo>
                    <a:pt x="3225" y="209"/>
                  </a:lnTo>
                  <a:lnTo>
                    <a:pt x="3234" y="215"/>
                  </a:lnTo>
                  <a:lnTo>
                    <a:pt x="3243" y="220"/>
                  </a:lnTo>
                  <a:lnTo>
                    <a:pt x="3251" y="225"/>
                  </a:lnTo>
                  <a:lnTo>
                    <a:pt x="3259" y="231"/>
                  </a:lnTo>
                  <a:lnTo>
                    <a:pt x="3266" y="236"/>
                  </a:lnTo>
                  <a:lnTo>
                    <a:pt x="3273" y="241"/>
                  </a:lnTo>
                  <a:lnTo>
                    <a:pt x="3279" y="247"/>
                  </a:lnTo>
                  <a:lnTo>
                    <a:pt x="3284" y="252"/>
                  </a:lnTo>
                  <a:lnTo>
                    <a:pt x="3290" y="257"/>
                  </a:lnTo>
                  <a:lnTo>
                    <a:pt x="3295" y="263"/>
                  </a:lnTo>
                  <a:lnTo>
                    <a:pt x="3299" y="268"/>
                  </a:lnTo>
                  <a:lnTo>
                    <a:pt x="3303" y="273"/>
                  </a:lnTo>
                  <a:lnTo>
                    <a:pt x="3307" y="279"/>
                  </a:lnTo>
                  <a:lnTo>
                    <a:pt x="3309" y="284"/>
                  </a:lnTo>
                  <a:lnTo>
                    <a:pt x="3311" y="289"/>
                  </a:lnTo>
                  <a:lnTo>
                    <a:pt x="3313" y="295"/>
                  </a:lnTo>
                  <a:lnTo>
                    <a:pt x="3314" y="300"/>
                  </a:lnTo>
                  <a:lnTo>
                    <a:pt x="3315" y="306"/>
                  </a:lnTo>
                  <a:lnTo>
                    <a:pt x="3315" y="312"/>
                  </a:lnTo>
                  <a:close/>
                </a:path>
              </a:pathLst>
            </a:custGeom>
            <a:solidFill>
              <a:srgbClr val="B2B2B2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75" name="Freeform 13"/>
            <p:cNvSpPr>
              <a:spLocks/>
            </p:cNvSpPr>
            <p:nvPr/>
          </p:nvSpPr>
          <p:spPr bwMode="auto">
            <a:xfrm rot="1868711">
              <a:off x="646" y="2600"/>
              <a:ext cx="482" cy="291"/>
            </a:xfrm>
            <a:custGeom>
              <a:avLst/>
              <a:gdLst>
                <a:gd name="T0" fmla="*/ 13 w 2887"/>
                <a:gd name="T1" fmla="*/ 0 h 1745"/>
                <a:gd name="T2" fmla="*/ 13 w 2887"/>
                <a:gd name="T3" fmla="*/ 1 h 1745"/>
                <a:gd name="T4" fmla="*/ 13 w 2887"/>
                <a:gd name="T5" fmla="*/ 1 h 1745"/>
                <a:gd name="T6" fmla="*/ 13 w 2887"/>
                <a:gd name="T7" fmla="*/ 1 h 1745"/>
                <a:gd name="T8" fmla="*/ 13 w 2887"/>
                <a:gd name="T9" fmla="*/ 1 h 1745"/>
                <a:gd name="T10" fmla="*/ 13 w 2887"/>
                <a:gd name="T11" fmla="*/ 2 h 1745"/>
                <a:gd name="T12" fmla="*/ 12 w 2887"/>
                <a:gd name="T13" fmla="*/ 2 h 1745"/>
                <a:gd name="T14" fmla="*/ 12 w 2887"/>
                <a:gd name="T15" fmla="*/ 2 h 1745"/>
                <a:gd name="T16" fmla="*/ 11 w 2887"/>
                <a:gd name="T17" fmla="*/ 3 h 1745"/>
                <a:gd name="T18" fmla="*/ 11 w 2887"/>
                <a:gd name="T19" fmla="*/ 3 h 1745"/>
                <a:gd name="T20" fmla="*/ 10 w 2887"/>
                <a:gd name="T21" fmla="*/ 4 h 1745"/>
                <a:gd name="T22" fmla="*/ 10 w 2887"/>
                <a:gd name="T23" fmla="*/ 4 h 1745"/>
                <a:gd name="T24" fmla="*/ 9 w 2887"/>
                <a:gd name="T25" fmla="*/ 4 h 1745"/>
                <a:gd name="T26" fmla="*/ 8 w 2887"/>
                <a:gd name="T27" fmla="*/ 5 h 1745"/>
                <a:gd name="T28" fmla="*/ 8 w 2887"/>
                <a:gd name="T29" fmla="*/ 5 h 1745"/>
                <a:gd name="T30" fmla="*/ 7 w 2887"/>
                <a:gd name="T31" fmla="*/ 6 h 1745"/>
                <a:gd name="T32" fmla="*/ 6 w 2887"/>
                <a:gd name="T33" fmla="*/ 6 h 1745"/>
                <a:gd name="T34" fmla="*/ 5 w 2887"/>
                <a:gd name="T35" fmla="*/ 6 h 1745"/>
                <a:gd name="T36" fmla="*/ 5 w 2887"/>
                <a:gd name="T37" fmla="*/ 7 h 1745"/>
                <a:gd name="T38" fmla="*/ 4 w 2887"/>
                <a:gd name="T39" fmla="*/ 7 h 1745"/>
                <a:gd name="T40" fmla="*/ 4 w 2887"/>
                <a:gd name="T41" fmla="*/ 7 h 1745"/>
                <a:gd name="T42" fmla="*/ 3 w 2887"/>
                <a:gd name="T43" fmla="*/ 8 h 1745"/>
                <a:gd name="T44" fmla="*/ 2 w 2887"/>
                <a:gd name="T45" fmla="*/ 8 h 1745"/>
                <a:gd name="T46" fmla="*/ 2 w 2887"/>
                <a:gd name="T47" fmla="*/ 8 h 1745"/>
                <a:gd name="T48" fmla="*/ 1 w 2887"/>
                <a:gd name="T49" fmla="*/ 8 h 1745"/>
                <a:gd name="T50" fmla="*/ 1 w 2887"/>
                <a:gd name="T51" fmla="*/ 8 h 1745"/>
                <a:gd name="T52" fmla="*/ 1 w 2887"/>
                <a:gd name="T53" fmla="*/ 8 h 1745"/>
                <a:gd name="T54" fmla="*/ 0 w 2887"/>
                <a:gd name="T55" fmla="*/ 8 h 1745"/>
                <a:gd name="T56" fmla="*/ 0 w 2887"/>
                <a:gd name="T57" fmla="*/ 8 h 1745"/>
                <a:gd name="T58" fmla="*/ 0 w 2887"/>
                <a:gd name="T59" fmla="*/ 8 h 1745"/>
                <a:gd name="T60" fmla="*/ 0 w 2887"/>
                <a:gd name="T61" fmla="*/ 8 h 1745"/>
                <a:gd name="T62" fmla="*/ 0 w 2887"/>
                <a:gd name="T63" fmla="*/ 8 h 1745"/>
                <a:gd name="T64" fmla="*/ 0 w 2887"/>
                <a:gd name="T65" fmla="*/ 7 h 1745"/>
                <a:gd name="T66" fmla="*/ 0 w 2887"/>
                <a:gd name="T67" fmla="*/ 7 h 1745"/>
                <a:gd name="T68" fmla="*/ 1 w 2887"/>
                <a:gd name="T69" fmla="*/ 7 h 1745"/>
                <a:gd name="T70" fmla="*/ 1 w 2887"/>
                <a:gd name="T71" fmla="*/ 7 h 1745"/>
                <a:gd name="T72" fmla="*/ 1 w 2887"/>
                <a:gd name="T73" fmla="*/ 6 h 1745"/>
                <a:gd name="T74" fmla="*/ 2 w 2887"/>
                <a:gd name="T75" fmla="*/ 6 h 1745"/>
                <a:gd name="T76" fmla="*/ 2 w 2887"/>
                <a:gd name="T77" fmla="*/ 5 h 1745"/>
                <a:gd name="T78" fmla="*/ 3 w 2887"/>
                <a:gd name="T79" fmla="*/ 5 h 1745"/>
                <a:gd name="T80" fmla="*/ 3 w 2887"/>
                <a:gd name="T81" fmla="*/ 5 h 1745"/>
                <a:gd name="T82" fmla="*/ 4 w 2887"/>
                <a:gd name="T83" fmla="*/ 4 h 1745"/>
                <a:gd name="T84" fmla="*/ 5 w 2887"/>
                <a:gd name="T85" fmla="*/ 4 h 1745"/>
                <a:gd name="T86" fmla="*/ 5 w 2887"/>
                <a:gd name="T87" fmla="*/ 3 h 1745"/>
                <a:gd name="T88" fmla="*/ 6 w 2887"/>
                <a:gd name="T89" fmla="*/ 3 h 1745"/>
                <a:gd name="T90" fmla="*/ 7 w 2887"/>
                <a:gd name="T91" fmla="*/ 3 h 1745"/>
                <a:gd name="T92" fmla="*/ 7 w 2887"/>
                <a:gd name="T93" fmla="*/ 2 h 1745"/>
                <a:gd name="T94" fmla="*/ 8 w 2887"/>
                <a:gd name="T95" fmla="*/ 2 h 1745"/>
                <a:gd name="T96" fmla="*/ 9 w 2887"/>
                <a:gd name="T97" fmla="*/ 1 h 1745"/>
                <a:gd name="T98" fmla="*/ 9 w 2887"/>
                <a:gd name="T99" fmla="*/ 1 h 1745"/>
                <a:gd name="T100" fmla="*/ 10 w 2887"/>
                <a:gd name="T101" fmla="*/ 1 h 1745"/>
                <a:gd name="T102" fmla="*/ 11 w 2887"/>
                <a:gd name="T103" fmla="*/ 1 h 1745"/>
                <a:gd name="T104" fmla="*/ 11 w 2887"/>
                <a:gd name="T105" fmla="*/ 0 h 1745"/>
                <a:gd name="T106" fmla="*/ 12 w 2887"/>
                <a:gd name="T107" fmla="*/ 0 h 1745"/>
                <a:gd name="T108" fmla="*/ 12 w 2887"/>
                <a:gd name="T109" fmla="*/ 0 h 1745"/>
                <a:gd name="T110" fmla="*/ 13 w 2887"/>
                <a:gd name="T111" fmla="*/ 0 h 1745"/>
                <a:gd name="T112" fmla="*/ 13 w 2887"/>
                <a:gd name="T113" fmla="*/ 0 h 1745"/>
                <a:gd name="T114" fmla="*/ 13 w 2887"/>
                <a:gd name="T115" fmla="*/ 0 h 1745"/>
                <a:gd name="T116" fmla="*/ 13 w 2887"/>
                <a:gd name="T117" fmla="*/ 0 h 1745"/>
                <a:gd name="T118" fmla="*/ 13 w 2887"/>
                <a:gd name="T119" fmla="*/ 0 h 174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887"/>
                <a:gd name="T181" fmla="*/ 0 h 1745"/>
                <a:gd name="T182" fmla="*/ 2887 w 2887"/>
                <a:gd name="T183" fmla="*/ 1745 h 174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887" h="1745">
                  <a:moveTo>
                    <a:pt x="2879" y="42"/>
                  </a:moveTo>
                  <a:lnTo>
                    <a:pt x="2882" y="47"/>
                  </a:lnTo>
                  <a:lnTo>
                    <a:pt x="2884" y="52"/>
                  </a:lnTo>
                  <a:lnTo>
                    <a:pt x="2885" y="58"/>
                  </a:lnTo>
                  <a:lnTo>
                    <a:pt x="2886" y="63"/>
                  </a:lnTo>
                  <a:lnTo>
                    <a:pt x="2887" y="68"/>
                  </a:lnTo>
                  <a:lnTo>
                    <a:pt x="2887" y="75"/>
                  </a:lnTo>
                  <a:lnTo>
                    <a:pt x="2887" y="81"/>
                  </a:lnTo>
                  <a:lnTo>
                    <a:pt x="2886" y="88"/>
                  </a:lnTo>
                  <a:lnTo>
                    <a:pt x="2885" y="94"/>
                  </a:lnTo>
                  <a:lnTo>
                    <a:pt x="2884" y="101"/>
                  </a:lnTo>
                  <a:lnTo>
                    <a:pt x="2882" y="109"/>
                  </a:lnTo>
                  <a:lnTo>
                    <a:pt x="2880" y="116"/>
                  </a:lnTo>
                  <a:lnTo>
                    <a:pt x="2877" y="124"/>
                  </a:lnTo>
                  <a:lnTo>
                    <a:pt x="2874" y="131"/>
                  </a:lnTo>
                  <a:lnTo>
                    <a:pt x="2870" y="140"/>
                  </a:lnTo>
                  <a:lnTo>
                    <a:pt x="2866" y="148"/>
                  </a:lnTo>
                  <a:lnTo>
                    <a:pt x="2862" y="157"/>
                  </a:lnTo>
                  <a:lnTo>
                    <a:pt x="2857" y="165"/>
                  </a:lnTo>
                  <a:lnTo>
                    <a:pt x="2851" y="175"/>
                  </a:lnTo>
                  <a:lnTo>
                    <a:pt x="2845" y="185"/>
                  </a:lnTo>
                  <a:lnTo>
                    <a:pt x="2839" y="194"/>
                  </a:lnTo>
                  <a:lnTo>
                    <a:pt x="2832" y="204"/>
                  </a:lnTo>
                  <a:lnTo>
                    <a:pt x="2826" y="213"/>
                  </a:lnTo>
                  <a:lnTo>
                    <a:pt x="2817" y="223"/>
                  </a:lnTo>
                  <a:lnTo>
                    <a:pt x="2810" y="234"/>
                  </a:lnTo>
                  <a:lnTo>
                    <a:pt x="2801" y="244"/>
                  </a:lnTo>
                  <a:lnTo>
                    <a:pt x="2793" y="255"/>
                  </a:lnTo>
                  <a:lnTo>
                    <a:pt x="2783" y="266"/>
                  </a:lnTo>
                  <a:lnTo>
                    <a:pt x="2773" y="277"/>
                  </a:lnTo>
                  <a:lnTo>
                    <a:pt x="2764" y="288"/>
                  </a:lnTo>
                  <a:lnTo>
                    <a:pt x="2753" y="300"/>
                  </a:lnTo>
                  <a:lnTo>
                    <a:pt x="2742" y="312"/>
                  </a:lnTo>
                  <a:lnTo>
                    <a:pt x="2731" y="323"/>
                  </a:lnTo>
                  <a:lnTo>
                    <a:pt x="2719" y="335"/>
                  </a:lnTo>
                  <a:lnTo>
                    <a:pt x="2707" y="347"/>
                  </a:lnTo>
                  <a:lnTo>
                    <a:pt x="2694" y="360"/>
                  </a:lnTo>
                  <a:lnTo>
                    <a:pt x="2682" y="372"/>
                  </a:lnTo>
                  <a:lnTo>
                    <a:pt x="2669" y="384"/>
                  </a:lnTo>
                  <a:lnTo>
                    <a:pt x="2655" y="397"/>
                  </a:lnTo>
                  <a:lnTo>
                    <a:pt x="2641" y="410"/>
                  </a:lnTo>
                  <a:lnTo>
                    <a:pt x="2627" y="424"/>
                  </a:lnTo>
                  <a:lnTo>
                    <a:pt x="2612" y="436"/>
                  </a:lnTo>
                  <a:lnTo>
                    <a:pt x="2597" y="449"/>
                  </a:lnTo>
                  <a:lnTo>
                    <a:pt x="2582" y="463"/>
                  </a:lnTo>
                  <a:lnTo>
                    <a:pt x="2566" y="477"/>
                  </a:lnTo>
                  <a:lnTo>
                    <a:pt x="2550" y="490"/>
                  </a:lnTo>
                  <a:lnTo>
                    <a:pt x="2533" y="503"/>
                  </a:lnTo>
                  <a:lnTo>
                    <a:pt x="2517" y="517"/>
                  </a:lnTo>
                  <a:lnTo>
                    <a:pt x="2500" y="532"/>
                  </a:lnTo>
                  <a:lnTo>
                    <a:pt x="2482" y="546"/>
                  </a:lnTo>
                  <a:lnTo>
                    <a:pt x="2465" y="560"/>
                  </a:lnTo>
                  <a:lnTo>
                    <a:pt x="2447" y="575"/>
                  </a:lnTo>
                  <a:lnTo>
                    <a:pt x="2429" y="589"/>
                  </a:lnTo>
                  <a:lnTo>
                    <a:pt x="2410" y="604"/>
                  </a:lnTo>
                  <a:lnTo>
                    <a:pt x="2391" y="618"/>
                  </a:lnTo>
                  <a:lnTo>
                    <a:pt x="2371" y="633"/>
                  </a:lnTo>
                  <a:lnTo>
                    <a:pt x="2352" y="647"/>
                  </a:lnTo>
                  <a:lnTo>
                    <a:pt x="2333" y="662"/>
                  </a:lnTo>
                  <a:lnTo>
                    <a:pt x="2313" y="677"/>
                  </a:lnTo>
                  <a:lnTo>
                    <a:pt x="2292" y="692"/>
                  </a:lnTo>
                  <a:lnTo>
                    <a:pt x="2271" y="707"/>
                  </a:lnTo>
                  <a:lnTo>
                    <a:pt x="2251" y="722"/>
                  </a:lnTo>
                  <a:lnTo>
                    <a:pt x="2230" y="737"/>
                  </a:lnTo>
                  <a:lnTo>
                    <a:pt x="2208" y="752"/>
                  </a:lnTo>
                  <a:lnTo>
                    <a:pt x="2187" y="767"/>
                  </a:lnTo>
                  <a:lnTo>
                    <a:pt x="2164" y="782"/>
                  </a:lnTo>
                  <a:lnTo>
                    <a:pt x="2143" y="798"/>
                  </a:lnTo>
                  <a:lnTo>
                    <a:pt x="2121" y="813"/>
                  </a:lnTo>
                  <a:lnTo>
                    <a:pt x="2098" y="828"/>
                  </a:lnTo>
                  <a:lnTo>
                    <a:pt x="2076" y="844"/>
                  </a:lnTo>
                  <a:lnTo>
                    <a:pt x="2053" y="859"/>
                  </a:lnTo>
                  <a:lnTo>
                    <a:pt x="2030" y="874"/>
                  </a:lnTo>
                  <a:lnTo>
                    <a:pt x="2007" y="890"/>
                  </a:lnTo>
                  <a:lnTo>
                    <a:pt x="1983" y="904"/>
                  </a:lnTo>
                  <a:lnTo>
                    <a:pt x="1960" y="919"/>
                  </a:lnTo>
                  <a:lnTo>
                    <a:pt x="1936" y="934"/>
                  </a:lnTo>
                  <a:lnTo>
                    <a:pt x="1913" y="950"/>
                  </a:lnTo>
                  <a:lnTo>
                    <a:pt x="1888" y="965"/>
                  </a:lnTo>
                  <a:lnTo>
                    <a:pt x="1864" y="980"/>
                  </a:lnTo>
                  <a:lnTo>
                    <a:pt x="1840" y="995"/>
                  </a:lnTo>
                  <a:lnTo>
                    <a:pt x="1816" y="1011"/>
                  </a:lnTo>
                  <a:lnTo>
                    <a:pt x="1791" y="1026"/>
                  </a:lnTo>
                  <a:lnTo>
                    <a:pt x="1767" y="1041"/>
                  </a:lnTo>
                  <a:lnTo>
                    <a:pt x="1742" y="1056"/>
                  </a:lnTo>
                  <a:lnTo>
                    <a:pt x="1717" y="1071"/>
                  </a:lnTo>
                  <a:lnTo>
                    <a:pt x="1692" y="1086"/>
                  </a:lnTo>
                  <a:lnTo>
                    <a:pt x="1668" y="1101"/>
                  </a:lnTo>
                  <a:lnTo>
                    <a:pt x="1642" y="1115"/>
                  </a:lnTo>
                  <a:lnTo>
                    <a:pt x="1617" y="1130"/>
                  </a:lnTo>
                  <a:lnTo>
                    <a:pt x="1592" y="1144"/>
                  </a:lnTo>
                  <a:lnTo>
                    <a:pt x="1567" y="1158"/>
                  </a:lnTo>
                  <a:lnTo>
                    <a:pt x="1542" y="1173"/>
                  </a:lnTo>
                  <a:lnTo>
                    <a:pt x="1516" y="1187"/>
                  </a:lnTo>
                  <a:lnTo>
                    <a:pt x="1492" y="1202"/>
                  </a:lnTo>
                  <a:lnTo>
                    <a:pt x="1466" y="1216"/>
                  </a:lnTo>
                  <a:lnTo>
                    <a:pt x="1440" y="1230"/>
                  </a:lnTo>
                  <a:lnTo>
                    <a:pt x="1416" y="1244"/>
                  </a:lnTo>
                  <a:lnTo>
                    <a:pt x="1390" y="1257"/>
                  </a:lnTo>
                  <a:lnTo>
                    <a:pt x="1365" y="1271"/>
                  </a:lnTo>
                  <a:lnTo>
                    <a:pt x="1340" y="1284"/>
                  </a:lnTo>
                  <a:lnTo>
                    <a:pt x="1315" y="1298"/>
                  </a:lnTo>
                  <a:lnTo>
                    <a:pt x="1289" y="1311"/>
                  </a:lnTo>
                  <a:lnTo>
                    <a:pt x="1265" y="1325"/>
                  </a:lnTo>
                  <a:lnTo>
                    <a:pt x="1239" y="1337"/>
                  </a:lnTo>
                  <a:lnTo>
                    <a:pt x="1214" y="1350"/>
                  </a:lnTo>
                  <a:lnTo>
                    <a:pt x="1190" y="1363"/>
                  </a:lnTo>
                  <a:lnTo>
                    <a:pt x="1164" y="1376"/>
                  </a:lnTo>
                  <a:lnTo>
                    <a:pt x="1140" y="1388"/>
                  </a:lnTo>
                  <a:lnTo>
                    <a:pt x="1115" y="1400"/>
                  </a:lnTo>
                  <a:lnTo>
                    <a:pt x="1091" y="1412"/>
                  </a:lnTo>
                  <a:lnTo>
                    <a:pt x="1066" y="1424"/>
                  </a:lnTo>
                  <a:lnTo>
                    <a:pt x="1042" y="1436"/>
                  </a:lnTo>
                  <a:lnTo>
                    <a:pt x="1018" y="1447"/>
                  </a:lnTo>
                  <a:lnTo>
                    <a:pt x="994" y="1459"/>
                  </a:lnTo>
                  <a:lnTo>
                    <a:pt x="969" y="1470"/>
                  </a:lnTo>
                  <a:lnTo>
                    <a:pt x="946" y="1481"/>
                  </a:lnTo>
                  <a:lnTo>
                    <a:pt x="922" y="1492"/>
                  </a:lnTo>
                  <a:lnTo>
                    <a:pt x="899" y="1503"/>
                  </a:lnTo>
                  <a:lnTo>
                    <a:pt x="875" y="1513"/>
                  </a:lnTo>
                  <a:lnTo>
                    <a:pt x="852" y="1523"/>
                  </a:lnTo>
                  <a:lnTo>
                    <a:pt x="829" y="1534"/>
                  </a:lnTo>
                  <a:lnTo>
                    <a:pt x="807" y="1543"/>
                  </a:lnTo>
                  <a:lnTo>
                    <a:pt x="784" y="1553"/>
                  </a:lnTo>
                  <a:lnTo>
                    <a:pt x="761" y="1562"/>
                  </a:lnTo>
                  <a:lnTo>
                    <a:pt x="740" y="1572"/>
                  </a:lnTo>
                  <a:lnTo>
                    <a:pt x="718" y="1581"/>
                  </a:lnTo>
                  <a:lnTo>
                    <a:pt x="696" y="1589"/>
                  </a:lnTo>
                  <a:lnTo>
                    <a:pt x="674" y="1598"/>
                  </a:lnTo>
                  <a:lnTo>
                    <a:pt x="654" y="1606"/>
                  </a:lnTo>
                  <a:lnTo>
                    <a:pt x="632" y="1615"/>
                  </a:lnTo>
                  <a:lnTo>
                    <a:pt x="611" y="1622"/>
                  </a:lnTo>
                  <a:lnTo>
                    <a:pt x="591" y="1630"/>
                  </a:lnTo>
                  <a:lnTo>
                    <a:pt x="570" y="1637"/>
                  </a:lnTo>
                  <a:lnTo>
                    <a:pt x="550" y="1645"/>
                  </a:lnTo>
                  <a:lnTo>
                    <a:pt x="531" y="1652"/>
                  </a:lnTo>
                  <a:lnTo>
                    <a:pt x="512" y="1658"/>
                  </a:lnTo>
                  <a:lnTo>
                    <a:pt x="493" y="1665"/>
                  </a:lnTo>
                  <a:lnTo>
                    <a:pt x="473" y="1671"/>
                  </a:lnTo>
                  <a:lnTo>
                    <a:pt x="455" y="1678"/>
                  </a:lnTo>
                  <a:lnTo>
                    <a:pt x="436" y="1683"/>
                  </a:lnTo>
                  <a:lnTo>
                    <a:pt x="419" y="1688"/>
                  </a:lnTo>
                  <a:lnTo>
                    <a:pt x="401" y="1694"/>
                  </a:lnTo>
                  <a:lnTo>
                    <a:pt x="384" y="1699"/>
                  </a:lnTo>
                  <a:lnTo>
                    <a:pt x="367" y="1703"/>
                  </a:lnTo>
                  <a:lnTo>
                    <a:pt x="350" y="1709"/>
                  </a:lnTo>
                  <a:lnTo>
                    <a:pt x="334" y="1713"/>
                  </a:lnTo>
                  <a:lnTo>
                    <a:pt x="318" y="1716"/>
                  </a:lnTo>
                  <a:lnTo>
                    <a:pt x="302" y="1720"/>
                  </a:lnTo>
                  <a:lnTo>
                    <a:pt x="287" y="1724"/>
                  </a:lnTo>
                  <a:lnTo>
                    <a:pt x="272" y="1727"/>
                  </a:lnTo>
                  <a:lnTo>
                    <a:pt x="257" y="1730"/>
                  </a:lnTo>
                  <a:lnTo>
                    <a:pt x="243" y="1733"/>
                  </a:lnTo>
                  <a:lnTo>
                    <a:pt x="229" y="1735"/>
                  </a:lnTo>
                  <a:lnTo>
                    <a:pt x="215" y="1737"/>
                  </a:lnTo>
                  <a:lnTo>
                    <a:pt x="203" y="1740"/>
                  </a:lnTo>
                  <a:lnTo>
                    <a:pt x="190" y="1741"/>
                  </a:lnTo>
                  <a:lnTo>
                    <a:pt x="178" y="1743"/>
                  </a:lnTo>
                  <a:lnTo>
                    <a:pt x="165" y="1744"/>
                  </a:lnTo>
                  <a:lnTo>
                    <a:pt x="155" y="1744"/>
                  </a:lnTo>
                  <a:lnTo>
                    <a:pt x="143" y="1745"/>
                  </a:lnTo>
                  <a:lnTo>
                    <a:pt x="132" y="1745"/>
                  </a:lnTo>
                  <a:lnTo>
                    <a:pt x="121" y="1745"/>
                  </a:lnTo>
                  <a:lnTo>
                    <a:pt x="112" y="1745"/>
                  </a:lnTo>
                  <a:lnTo>
                    <a:pt x="102" y="1745"/>
                  </a:lnTo>
                  <a:lnTo>
                    <a:pt x="93" y="1744"/>
                  </a:lnTo>
                  <a:lnTo>
                    <a:pt x="84" y="1743"/>
                  </a:lnTo>
                  <a:lnTo>
                    <a:pt x="76" y="1742"/>
                  </a:lnTo>
                  <a:lnTo>
                    <a:pt x="68" y="1740"/>
                  </a:lnTo>
                  <a:lnTo>
                    <a:pt x="61" y="1738"/>
                  </a:lnTo>
                  <a:lnTo>
                    <a:pt x="53" y="1736"/>
                  </a:lnTo>
                  <a:lnTo>
                    <a:pt x="47" y="1733"/>
                  </a:lnTo>
                  <a:lnTo>
                    <a:pt x="40" y="1731"/>
                  </a:lnTo>
                  <a:lnTo>
                    <a:pt x="35" y="1728"/>
                  </a:lnTo>
                  <a:lnTo>
                    <a:pt x="30" y="1725"/>
                  </a:lnTo>
                  <a:lnTo>
                    <a:pt x="24" y="1721"/>
                  </a:lnTo>
                  <a:lnTo>
                    <a:pt x="20" y="1718"/>
                  </a:lnTo>
                  <a:lnTo>
                    <a:pt x="16" y="1714"/>
                  </a:lnTo>
                  <a:lnTo>
                    <a:pt x="13" y="1710"/>
                  </a:lnTo>
                  <a:lnTo>
                    <a:pt x="10" y="1705"/>
                  </a:lnTo>
                  <a:lnTo>
                    <a:pt x="7" y="1700"/>
                  </a:lnTo>
                  <a:lnTo>
                    <a:pt x="4" y="1696"/>
                  </a:lnTo>
                  <a:lnTo>
                    <a:pt x="3" y="1690"/>
                  </a:lnTo>
                  <a:lnTo>
                    <a:pt x="1" y="1685"/>
                  </a:lnTo>
                  <a:lnTo>
                    <a:pt x="1" y="1680"/>
                  </a:lnTo>
                  <a:lnTo>
                    <a:pt x="0" y="1673"/>
                  </a:lnTo>
                  <a:lnTo>
                    <a:pt x="0" y="1667"/>
                  </a:lnTo>
                  <a:lnTo>
                    <a:pt x="0" y="1661"/>
                  </a:lnTo>
                  <a:lnTo>
                    <a:pt x="1" y="1654"/>
                  </a:lnTo>
                  <a:lnTo>
                    <a:pt x="2" y="1647"/>
                  </a:lnTo>
                  <a:lnTo>
                    <a:pt x="4" y="1640"/>
                  </a:lnTo>
                  <a:lnTo>
                    <a:pt x="6" y="1633"/>
                  </a:lnTo>
                  <a:lnTo>
                    <a:pt x="8" y="1625"/>
                  </a:lnTo>
                  <a:lnTo>
                    <a:pt x="12" y="1617"/>
                  </a:lnTo>
                  <a:lnTo>
                    <a:pt x="16" y="1609"/>
                  </a:lnTo>
                  <a:lnTo>
                    <a:pt x="19" y="1601"/>
                  </a:lnTo>
                  <a:lnTo>
                    <a:pt x="23" y="1592"/>
                  </a:lnTo>
                  <a:lnTo>
                    <a:pt x="29" y="1584"/>
                  </a:lnTo>
                  <a:lnTo>
                    <a:pt x="34" y="1574"/>
                  </a:lnTo>
                  <a:lnTo>
                    <a:pt x="39" y="1566"/>
                  </a:lnTo>
                  <a:lnTo>
                    <a:pt x="46" y="1556"/>
                  </a:lnTo>
                  <a:lnTo>
                    <a:pt x="52" y="1547"/>
                  </a:lnTo>
                  <a:lnTo>
                    <a:pt x="59" y="1537"/>
                  </a:lnTo>
                  <a:lnTo>
                    <a:pt x="66" y="1526"/>
                  </a:lnTo>
                  <a:lnTo>
                    <a:pt x="73" y="1517"/>
                  </a:lnTo>
                  <a:lnTo>
                    <a:pt x="82" y="1506"/>
                  </a:lnTo>
                  <a:lnTo>
                    <a:pt x="91" y="1495"/>
                  </a:lnTo>
                  <a:lnTo>
                    <a:pt x="100" y="1485"/>
                  </a:lnTo>
                  <a:lnTo>
                    <a:pt x="109" y="1474"/>
                  </a:lnTo>
                  <a:lnTo>
                    <a:pt x="119" y="1462"/>
                  </a:lnTo>
                  <a:lnTo>
                    <a:pt x="129" y="1451"/>
                  </a:lnTo>
                  <a:lnTo>
                    <a:pt x="140" y="1440"/>
                  </a:lnTo>
                  <a:lnTo>
                    <a:pt x="151" y="1428"/>
                  </a:lnTo>
                  <a:lnTo>
                    <a:pt x="162" y="1416"/>
                  </a:lnTo>
                  <a:lnTo>
                    <a:pt x="174" y="1404"/>
                  </a:lnTo>
                  <a:lnTo>
                    <a:pt x="187" y="1392"/>
                  </a:lnTo>
                  <a:lnTo>
                    <a:pt x="199" y="1379"/>
                  </a:lnTo>
                  <a:lnTo>
                    <a:pt x="212" y="1367"/>
                  </a:lnTo>
                  <a:lnTo>
                    <a:pt x="225" y="1355"/>
                  </a:lnTo>
                  <a:lnTo>
                    <a:pt x="239" y="1342"/>
                  </a:lnTo>
                  <a:lnTo>
                    <a:pt x="254" y="1329"/>
                  </a:lnTo>
                  <a:lnTo>
                    <a:pt x="268" y="1315"/>
                  </a:lnTo>
                  <a:lnTo>
                    <a:pt x="282" y="1302"/>
                  </a:lnTo>
                  <a:lnTo>
                    <a:pt x="297" y="1288"/>
                  </a:lnTo>
                  <a:lnTo>
                    <a:pt x="313" y="1276"/>
                  </a:lnTo>
                  <a:lnTo>
                    <a:pt x="329" y="1262"/>
                  </a:lnTo>
                  <a:lnTo>
                    <a:pt x="345" y="1248"/>
                  </a:lnTo>
                  <a:lnTo>
                    <a:pt x="362" y="1234"/>
                  </a:lnTo>
                  <a:lnTo>
                    <a:pt x="378" y="1220"/>
                  </a:lnTo>
                  <a:lnTo>
                    <a:pt x="397" y="1206"/>
                  </a:lnTo>
                  <a:lnTo>
                    <a:pt x="414" y="1191"/>
                  </a:lnTo>
                  <a:lnTo>
                    <a:pt x="432" y="1178"/>
                  </a:lnTo>
                  <a:lnTo>
                    <a:pt x="450" y="1164"/>
                  </a:lnTo>
                  <a:lnTo>
                    <a:pt x="468" y="1149"/>
                  </a:lnTo>
                  <a:lnTo>
                    <a:pt x="487" y="1134"/>
                  </a:lnTo>
                  <a:lnTo>
                    <a:pt x="506" y="1120"/>
                  </a:lnTo>
                  <a:lnTo>
                    <a:pt x="526" y="1105"/>
                  </a:lnTo>
                  <a:lnTo>
                    <a:pt x="545" y="1090"/>
                  </a:lnTo>
                  <a:lnTo>
                    <a:pt x="565" y="1075"/>
                  </a:lnTo>
                  <a:lnTo>
                    <a:pt x="585" y="1060"/>
                  </a:lnTo>
                  <a:lnTo>
                    <a:pt x="606" y="1045"/>
                  </a:lnTo>
                  <a:lnTo>
                    <a:pt x="626" y="1030"/>
                  </a:lnTo>
                  <a:lnTo>
                    <a:pt x="647" y="1015"/>
                  </a:lnTo>
                  <a:lnTo>
                    <a:pt x="668" y="1000"/>
                  </a:lnTo>
                  <a:lnTo>
                    <a:pt x="690" y="986"/>
                  </a:lnTo>
                  <a:lnTo>
                    <a:pt x="711" y="971"/>
                  </a:lnTo>
                  <a:lnTo>
                    <a:pt x="734" y="955"/>
                  </a:lnTo>
                  <a:lnTo>
                    <a:pt x="756" y="940"/>
                  </a:lnTo>
                  <a:lnTo>
                    <a:pt x="778" y="925"/>
                  </a:lnTo>
                  <a:lnTo>
                    <a:pt x="801" y="909"/>
                  </a:lnTo>
                  <a:lnTo>
                    <a:pt x="823" y="894"/>
                  </a:lnTo>
                  <a:lnTo>
                    <a:pt x="847" y="879"/>
                  </a:lnTo>
                  <a:lnTo>
                    <a:pt x="869" y="864"/>
                  </a:lnTo>
                  <a:lnTo>
                    <a:pt x="892" y="848"/>
                  </a:lnTo>
                  <a:lnTo>
                    <a:pt x="916" y="833"/>
                  </a:lnTo>
                  <a:lnTo>
                    <a:pt x="939" y="818"/>
                  </a:lnTo>
                  <a:lnTo>
                    <a:pt x="963" y="802"/>
                  </a:lnTo>
                  <a:lnTo>
                    <a:pt x="987" y="787"/>
                  </a:lnTo>
                  <a:lnTo>
                    <a:pt x="1011" y="772"/>
                  </a:lnTo>
                  <a:lnTo>
                    <a:pt x="1035" y="757"/>
                  </a:lnTo>
                  <a:lnTo>
                    <a:pt x="1060" y="741"/>
                  </a:lnTo>
                  <a:lnTo>
                    <a:pt x="1084" y="726"/>
                  </a:lnTo>
                  <a:lnTo>
                    <a:pt x="1109" y="711"/>
                  </a:lnTo>
                  <a:lnTo>
                    <a:pt x="1133" y="697"/>
                  </a:lnTo>
                  <a:lnTo>
                    <a:pt x="1158" y="682"/>
                  </a:lnTo>
                  <a:lnTo>
                    <a:pt x="1182" y="667"/>
                  </a:lnTo>
                  <a:lnTo>
                    <a:pt x="1208" y="652"/>
                  </a:lnTo>
                  <a:lnTo>
                    <a:pt x="1233" y="637"/>
                  </a:lnTo>
                  <a:lnTo>
                    <a:pt x="1258" y="623"/>
                  </a:lnTo>
                  <a:lnTo>
                    <a:pt x="1283" y="608"/>
                  </a:lnTo>
                  <a:lnTo>
                    <a:pt x="1308" y="593"/>
                  </a:lnTo>
                  <a:lnTo>
                    <a:pt x="1333" y="579"/>
                  </a:lnTo>
                  <a:lnTo>
                    <a:pt x="1358" y="564"/>
                  </a:lnTo>
                  <a:lnTo>
                    <a:pt x="1384" y="550"/>
                  </a:lnTo>
                  <a:lnTo>
                    <a:pt x="1408" y="537"/>
                  </a:lnTo>
                  <a:lnTo>
                    <a:pt x="1434" y="523"/>
                  </a:lnTo>
                  <a:lnTo>
                    <a:pt x="1460" y="509"/>
                  </a:lnTo>
                  <a:lnTo>
                    <a:pt x="1484" y="495"/>
                  </a:lnTo>
                  <a:lnTo>
                    <a:pt x="1510" y="481"/>
                  </a:lnTo>
                  <a:lnTo>
                    <a:pt x="1535" y="467"/>
                  </a:lnTo>
                  <a:lnTo>
                    <a:pt x="1560" y="453"/>
                  </a:lnTo>
                  <a:lnTo>
                    <a:pt x="1585" y="441"/>
                  </a:lnTo>
                  <a:lnTo>
                    <a:pt x="1610" y="428"/>
                  </a:lnTo>
                  <a:lnTo>
                    <a:pt x="1636" y="414"/>
                  </a:lnTo>
                  <a:lnTo>
                    <a:pt x="1660" y="401"/>
                  </a:lnTo>
                  <a:lnTo>
                    <a:pt x="1686" y="388"/>
                  </a:lnTo>
                  <a:lnTo>
                    <a:pt x="1710" y="376"/>
                  </a:lnTo>
                  <a:lnTo>
                    <a:pt x="1735" y="364"/>
                  </a:lnTo>
                  <a:lnTo>
                    <a:pt x="1760" y="351"/>
                  </a:lnTo>
                  <a:lnTo>
                    <a:pt x="1785" y="339"/>
                  </a:lnTo>
                  <a:lnTo>
                    <a:pt x="1809" y="326"/>
                  </a:lnTo>
                  <a:lnTo>
                    <a:pt x="1833" y="315"/>
                  </a:lnTo>
                  <a:lnTo>
                    <a:pt x="1857" y="303"/>
                  </a:lnTo>
                  <a:lnTo>
                    <a:pt x="1882" y="292"/>
                  </a:lnTo>
                  <a:lnTo>
                    <a:pt x="1905" y="281"/>
                  </a:lnTo>
                  <a:lnTo>
                    <a:pt x="1930" y="270"/>
                  </a:lnTo>
                  <a:lnTo>
                    <a:pt x="1953" y="258"/>
                  </a:lnTo>
                  <a:lnTo>
                    <a:pt x="1977" y="248"/>
                  </a:lnTo>
                  <a:lnTo>
                    <a:pt x="2000" y="237"/>
                  </a:lnTo>
                  <a:lnTo>
                    <a:pt x="2024" y="227"/>
                  </a:lnTo>
                  <a:lnTo>
                    <a:pt x="2046" y="217"/>
                  </a:lnTo>
                  <a:lnTo>
                    <a:pt x="2070" y="207"/>
                  </a:lnTo>
                  <a:lnTo>
                    <a:pt x="2092" y="196"/>
                  </a:lnTo>
                  <a:lnTo>
                    <a:pt x="2114" y="188"/>
                  </a:lnTo>
                  <a:lnTo>
                    <a:pt x="2137" y="178"/>
                  </a:lnTo>
                  <a:lnTo>
                    <a:pt x="2159" y="169"/>
                  </a:lnTo>
                  <a:lnTo>
                    <a:pt x="2180" y="160"/>
                  </a:lnTo>
                  <a:lnTo>
                    <a:pt x="2203" y="152"/>
                  </a:lnTo>
                  <a:lnTo>
                    <a:pt x="2224" y="143"/>
                  </a:lnTo>
                  <a:lnTo>
                    <a:pt x="2244" y="134"/>
                  </a:lnTo>
                  <a:lnTo>
                    <a:pt x="2266" y="126"/>
                  </a:lnTo>
                  <a:lnTo>
                    <a:pt x="2286" y="118"/>
                  </a:lnTo>
                  <a:lnTo>
                    <a:pt x="2307" y="111"/>
                  </a:lnTo>
                  <a:lnTo>
                    <a:pt x="2327" y="104"/>
                  </a:lnTo>
                  <a:lnTo>
                    <a:pt x="2347" y="96"/>
                  </a:lnTo>
                  <a:lnTo>
                    <a:pt x="2366" y="90"/>
                  </a:lnTo>
                  <a:lnTo>
                    <a:pt x="2386" y="83"/>
                  </a:lnTo>
                  <a:lnTo>
                    <a:pt x="2404" y="77"/>
                  </a:lnTo>
                  <a:lnTo>
                    <a:pt x="2424" y="71"/>
                  </a:lnTo>
                  <a:lnTo>
                    <a:pt x="2442" y="64"/>
                  </a:lnTo>
                  <a:lnTo>
                    <a:pt x="2460" y="59"/>
                  </a:lnTo>
                  <a:lnTo>
                    <a:pt x="2478" y="53"/>
                  </a:lnTo>
                  <a:lnTo>
                    <a:pt x="2495" y="48"/>
                  </a:lnTo>
                  <a:lnTo>
                    <a:pt x="2512" y="44"/>
                  </a:lnTo>
                  <a:lnTo>
                    <a:pt x="2529" y="39"/>
                  </a:lnTo>
                  <a:lnTo>
                    <a:pt x="2546" y="34"/>
                  </a:lnTo>
                  <a:lnTo>
                    <a:pt x="2562" y="30"/>
                  </a:lnTo>
                  <a:lnTo>
                    <a:pt x="2578" y="27"/>
                  </a:lnTo>
                  <a:lnTo>
                    <a:pt x="2593" y="23"/>
                  </a:lnTo>
                  <a:lnTo>
                    <a:pt x="2608" y="19"/>
                  </a:lnTo>
                  <a:lnTo>
                    <a:pt x="2623" y="16"/>
                  </a:lnTo>
                  <a:lnTo>
                    <a:pt x="2638" y="14"/>
                  </a:lnTo>
                  <a:lnTo>
                    <a:pt x="2652" y="11"/>
                  </a:lnTo>
                  <a:lnTo>
                    <a:pt x="2666" y="9"/>
                  </a:lnTo>
                  <a:lnTo>
                    <a:pt x="2678" y="7"/>
                  </a:lnTo>
                  <a:lnTo>
                    <a:pt x="2691" y="4"/>
                  </a:lnTo>
                  <a:lnTo>
                    <a:pt x="2704" y="3"/>
                  </a:lnTo>
                  <a:lnTo>
                    <a:pt x="2716" y="2"/>
                  </a:lnTo>
                  <a:lnTo>
                    <a:pt x="2727" y="1"/>
                  </a:lnTo>
                  <a:lnTo>
                    <a:pt x="2739" y="0"/>
                  </a:lnTo>
                  <a:lnTo>
                    <a:pt x="2750" y="0"/>
                  </a:lnTo>
                  <a:lnTo>
                    <a:pt x="2761" y="0"/>
                  </a:lnTo>
                  <a:lnTo>
                    <a:pt x="2771" y="0"/>
                  </a:lnTo>
                  <a:lnTo>
                    <a:pt x="2781" y="0"/>
                  </a:lnTo>
                  <a:lnTo>
                    <a:pt x="2790" y="1"/>
                  </a:lnTo>
                  <a:lnTo>
                    <a:pt x="2799" y="2"/>
                  </a:lnTo>
                  <a:lnTo>
                    <a:pt x="2807" y="3"/>
                  </a:lnTo>
                  <a:lnTo>
                    <a:pt x="2815" y="4"/>
                  </a:lnTo>
                  <a:lnTo>
                    <a:pt x="2823" y="7"/>
                  </a:lnTo>
                  <a:lnTo>
                    <a:pt x="2830" y="8"/>
                  </a:lnTo>
                  <a:lnTo>
                    <a:pt x="2837" y="10"/>
                  </a:lnTo>
                  <a:lnTo>
                    <a:pt x="2844" y="13"/>
                  </a:lnTo>
                  <a:lnTo>
                    <a:pt x="2849" y="15"/>
                  </a:lnTo>
                  <a:lnTo>
                    <a:pt x="2855" y="18"/>
                  </a:lnTo>
                  <a:lnTo>
                    <a:pt x="2860" y="21"/>
                  </a:lnTo>
                  <a:lnTo>
                    <a:pt x="2865" y="26"/>
                  </a:lnTo>
                  <a:lnTo>
                    <a:pt x="2869" y="29"/>
                  </a:lnTo>
                  <a:lnTo>
                    <a:pt x="2873" y="33"/>
                  </a:lnTo>
                  <a:lnTo>
                    <a:pt x="2877" y="37"/>
                  </a:lnTo>
                  <a:lnTo>
                    <a:pt x="2879" y="42"/>
                  </a:lnTo>
                  <a:close/>
                </a:path>
              </a:pathLst>
            </a:custGeom>
            <a:solidFill>
              <a:srgbClr val="B2B2B2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76" name="Freeform 31"/>
            <p:cNvSpPr>
              <a:spLocks/>
            </p:cNvSpPr>
            <p:nvPr/>
          </p:nvSpPr>
          <p:spPr bwMode="auto">
            <a:xfrm rot="-5125972">
              <a:off x="1730" y="1263"/>
              <a:ext cx="552" cy="103"/>
            </a:xfrm>
            <a:custGeom>
              <a:avLst/>
              <a:gdLst>
                <a:gd name="T0" fmla="*/ 15 w 3315"/>
                <a:gd name="T1" fmla="*/ 1 h 622"/>
                <a:gd name="T2" fmla="*/ 15 w 3315"/>
                <a:gd name="T3" fmla="*/ 2 h 622"/>
                <a:gd name="T4" fmla="*/ 15 w 3315"/>
                <a:gd name="T5" fmla="*/ 2 h 622"/>
                <a:gd name="T6" fmla="*/ 15 w 3315"/>
                <a:gd name="T7" fmla="*/ 2 h 622"/>
                <a:gd name="T8" fmla="*/ 14 w 3315"/>
                <a:gd name="T9" fmla="*/ 2 h 622"/>
                <a:gd name="T10" fmla="*/ 14 w 3315"/>
                <a:gd name="T11" fmla="*/ 2 h 622"/>
                <a:gd name="T12" fmla="*/ 13 w 3315"/>
                <a:gd name="T13" fmla="*/ 2 h 622"/>
                <a:gd name="T14" fmla="*/ 13 w 3315"/>
                <a:gd name="T15" fmla="*/ 2 h 622"/>
                <a:gd name="T16" fmla="*/ 12 w 3315"/>
                <a:gd name="T17" fmla="*/ 2 h 622"/>
                <a:gd name="T18" fmla="*/ 11 w 3315"/>
                <a:gd name="T19" fmla="*/ 3 h 622"/>
                <a:gd name="T20" fmla="*/ 11 w 3315"/>
                <a:gd name="T21" fmla="*/ 3 h 622"/>
                <a:gd name="T22" fmla="*/ 10 w 3315"/>
                <a:gd name="T23" fmla="*/ 3 h 622"/>
                <a:gd name="T24" fmla="*/ 9 w 3315"/>
                <a:gd name="T25" fmla="*/ 3 h 622"/>
                <a:gd name="T26" fmla="*/ 8 w 3315"/>
                <a:gd name="T27" fmla="*/ 3 h 622"/>
                <a:gd name="T28" fmla="*/ 8 w 3315"/>
                <a:gd name="T29" fmla="*/ 3 h 622"/>
                <a:gd name="T30" fmla="*/ 7 w 3315"/>
                <a:gd name="T31" fmla="*/ 3 h 622"/>
                <a:gd name="T32" fmla="*/ 6 w 3315"/>
                <a:gd name="T33" fmla="*/ 3 h 622"/>
                <a:gd name="T34" fmla="*/ 5 w 3315"/>
                <a:gd name="T35" fmla="*/ 3 h 622"/>
                <a:gd name="T36" fmla="*/ 5 w 3315"/>
                <a:gd name="T37" fmla="*/ 3 h 622"/>
                <a:gd name="T38" fmla="*/ 4 w 3315"/>
                <a:gd name="T39" fmla="*/ 3 h 622"/>
                <a:gd name="T40" fmla="*/ 3 w 3315"/>
                <a:gd name="T41" fmla="*/ 2 h 622"/>
                <a:gd name="T42" fmla="*/ 3 w 3315"/>
                <a:gd name="T43" fmla="*/ 2 h 622"/>
                <a:gd name="T44" fmla="*/ 2 w 3315"/>
                <a:gd name="T45" fmla="*/ 2 h 622"/>
                <a:gd name="T46" fmla="*/ 1 w 3315"/>
                <a:gd name="T47" fmla="*/ 2 h 622"/>
                <a:gd name="T48" fmla="*/ 1 w 3315"/>
                <a:gd name="T49" fmla="*/ 2 h 622"/>
                <a:gd name="T50" fmla="*/ 1 w 3315"/>
                <a:gd name="T51" fmla="*/ 2 h 622"/>
                <a:gd name="T52" fmla="*/ 0 w 3315"/>
                <a:gd name="T53" fmla="*/ 2 h 622"/>
                <a:gd name="T54" fmla="*/ 0 w 3315"/>
                <a:gd name="T55" fmla="*/ 2 h 622"/>
                <a:gd name="T56" fmla="*/ 0 w 3315"/>
                <a:gd name="T57" fmla="*/ 1 h 622"/>
                <a:gd name="T58" fmla="*/ 0 w 3315"/>
                <a:gd name="T59" fmla="*/ 1 h 622"/>
                <a:gd name="T60" fmla="*/ 0 w 3315"/>
                <a:gd name="T61" fmla="*/ 1 h 622"/>
                <a:gd name="T62" fmla="*/ 0 w 3315"/>
                <a:gd name="T63" fmla="*/ 1 h 622"/>
                <a:gd name="T64" fmla="*/ 0 w 3315"/>
                <a:gd name="T65" fmla="*/ 1 h 622"/>
                <a:gd name="T66" fmla="*/ 1 w 3315"/>
                <a:gd name="T67" fmla="*/ 1 h 622"/>
                <a:gd name="T68" fmla="*/ 1 w 3315"/>
                <a:gd name="T69" fmla="*/ 1 h 622"/>
                <a:gd name="T70" fmla="*/ 1 w 3315"/>
                <a:gd name="T71" fmla="*/ 1 h 622"/>
                <a:gd name="T72" fmla="*/ 2 w 3315"/>
                <a:gd name="T73" fmla="*/ 0 h 622"/>
                <a:gd name="T74" fmla="*/ 2 w 3315"/>
                <a:gd name="T75" fmla="*/ 0 h 622"/>
                <a:gd name="T76" fmla="*/ 3 w 3315"/>
                <a:gd name="T77" fmla="*/ 0 h 622"/>
                <a:gd name="T78" fmla="*/ 4 w 3315"/>
                <a:gd name="T79" fmla="*/ 0 h 622"/>
                <a:gd name="T80" fmla="*/ 4 w 3315"/>
                <a:gd name="T81" fmla="*/ 0 h 622"/>
                <a:gd name="T82" fmla="*/ 5 w 3315"/>
                <a:gd name="T83" fmla="*/ 0 h 622"/>
                <a:gd name="T84" fmla="*/ 6 w 3315"/>
                <a:gd name="T85" fmla="*/ 0 h 622"/>
                <a:gd name="T86" fmla="*/ 7 w 3315"/>
                <a:gd name="T87" fmla="*/ 0 h 622"/>
                <a:gd name="T88" fmla="*/ 8 w 3315"/>
                <a:gd name="T89" fmla="*/ 0 h 622"/>
                <a:gd name="T90" fmla="*/ 8 w 3315"/>
                <a:gd name="T91" fmla="*/ 0 h 622"/>
                <a:gd name="T92" fmla="*/ 9 w 3315"/>
                <a:gd name="T93" fmla="*/ 0 h 622"/>
                <a:gd name="T94" fmla="*/ 10 w 3315"/>
                <a:gd name="T95" fmla="*/ 0 h 622"/>
                <a:gd name="T96" fmla="*/ 11 w 3315"/>
                <a:gd name="T97" fmla="*/ 0 h 622"/>
                <a:gd name="T98" fmla="*/ 11 w 3315"/>
                <a:gd name="T99" fmla="*/ 0 h 622"/>
                <a:gd name="T100" fmla="*/ 12 w 3315"/>
                <a:gd name="T101" fmla="*/ 0 h 622"/>
                <a:gd name="T102" fmla="*/ 13 w 3315"/>
                <a:gd name="T103" fmla="*/ 0 h 622"/>
                <a:gd name="T104" fmla="*/ 13 w 3315"/>
                <a:gd name="T105" fmla="*/ 0 h 622"/>
                <a:gd name="T106" fmla="*/ 14 w 3315"/>
                <a:gd name="T107" fmla="*/ 0 h 622"/>
                <a:gd name="T108" fmla="*/ 14 w 3315"/>
                <a:gd name="T109" fmla="*/ 1 h 622"/>
                <a:gd name="T110" fmla="*/ 15 w 3315"/>
                <a:gd name="T111" fmla="*/ 1 h 622"/>
                <a:gd name="T112" fmla="*/ 15 w 3315"/>
                <a:gd name="T113" fmla="*/ 1 h 622"/>
                <a:gd name="T114" fmla="*/ 15 w 3315"/>
                <a:gd name="T115" fmla="*/ 1 h 622"/>
                <a:gd name="T116" fmla="*/ 15 w 3315"/>
                <a:gd name="T117" fmla="*/ 1 h 622"/>
                <a:gd name="T118" fmla="*/ 15 w 3315"/>
                <a:gd name="T119" fmla="*/ 1 h 62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315"/>
                <a:gd name="T181" fmla="*/ 0 h 622"/>
                <a:gd name="T182" fmla="*/ 3315 w 3315"/>
                <a:gd name="T183" fmla="*/ 622 h 62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315" h="622">
                  <a:moveTo>
                    <a:pt x="3315" y="312"/>
                  </a:moveTo>
                  <a:lnTo>
                    <a:pt x="3315" y="317"/>
                  </a:lnTo>
                  <a:lnTo>
                    <a:pt x="3314" y="322"/>
                  </a:lnTo>
                  <a:lnTo>
                    <a:pt x="3313" y="328"/>
                  </a:lnTo>
                  <a:lnTo>
                    <a:pt x="3311" y="333"/>
                  </a:lnTo>
                  <a:lnTo>
                    <a:pt x="3309" y="338"/>
                  </a:lnTo>
                  <a:lnTo>
                    <a:pt x="3307" y="344"/>
                  </a:lnTo>
                  <a:lnTo>
                    <a:pt x="3303" y="349"/>
                  </a:lnTo>
                  <a:lnTo>
                    <a:pt x="3299" y="354"/>
                  </a:lnTo>
                  <a:lnTo>
                    <a:pt x="3295" y="360"/>
                  </a:lnTo>
                  <a:lnTo>
                    <a:pt x="3290" y="365"/>
                  </a:lnTo>
                  <a:lnTo>
                    <a:pt x="3284" y="370"/>
                  </a:lnTo>
                  <a:lnTo>
                    <a:pt x="3279" y="376"/>
                  </a:lnTo>
                  <a:lnTo>
                    <a:pt x="3273" y="381"/>
                  </a:lnTo>
                  <a:lnTo>
                    <a:pt x="3266" y="386"/>
                  </a:lnTo>
                  <a:lnTo>
                    <a:pt x="3259" y="392"/>
                  </a:lnTo>
                  <a:lnTo>
                    <a:pt x="3251" y="397"/>
                  </a:lnTo>
                  <a:lnTo>
                    <a:pt x="3243" y="402"/>
                  </a:lnTo>
                  <a:lnTo>
                    <a:pt x="3234" y="408"/>
                  </a:lnTo>
                  <a:lnTo>
                    <a:pt x="3225" y="413"/>
                  </a:lnTo>
                  <a:lnTo>
                    <a:pt x="3215" y="418"/>
                  </a:lnTo>
                  <a:lnTo>
                    <a:pt x="3204" y="423"/>
                  </a:lnTo>
                  <a:lnTo>
                    <a:pt x="3194" y="428"/>
                  </a:lnTo>
                  <a:lnTo>
                    <a:pt x="3183" y="433"/>
                  </a:lnTo>
                  <a:lnTo>
                    <a:pt x="3171" y="439"/>
                  </a:lnTo>
                  <a:lnTo>
                    <a:pt x="3159" y="443"/>
                  </a:lnTo>
                  <a:lnTo>
                    <a:pt x="3147" y="448"/>
                  </a:lnTo>
                  <a:lnTo>
                    <a:pt x="3134" y="452"/>
                  </a:lnTo>
                  <a:lnTo>
                    <a:pt x="3120" y="458"/>
                  </a:lnTo>
                  <a:lnTo>
                    <a:pt x="3106" y="462"/>
                  </a:lnTo>
                  <a:lnTo>
                    <a:pt x="3092" y="467"/>
                  </a:lnTo>
                  <a:lnTo>
                    <a:pt x="3077" y="472"/>
                  </a:lnTo>
                  <a:lnTo>
                    <a:pt x="3062" y="477"/>
                  </a:lnTo>
                  <a:lnTo>
                    <a:pt x="3046" y="481"/>
                  </a:lnTo>
                  <a:lnTo>
                    <a:pt x="3030" y="486"/>
                  </a:lnTo>
                  <a:lnTo>
                    <a:pt x="3013" y="490"/>
                  </a:lnTo>
                  <a:lnTo>
                    <a:pt x="2997" y="494"/>
                  </a:lnTo>
                  <a:lnTo>
                    <a:pt x="2979" y="499"/>
                  </a:lnTo>
                  <a:lnTo>
                    <a:pt x="2962" y="504"/>
                  </a:lnTo>
                  <a:lnTo>
                    <a:pt x="2944" y="508"/>
                  </a:lnTo>
                  <a:lnTo>
                    <a:pt x="2925" y="512"/>
                  </a:lnTo>
                  <a:lnTo>
                    <a:pt x="2907" y="515"/>
                  </a:lnTo>
                  <a:lnTo>
                    <a:pt x="2888" y="520"/>
                  </a:lnTo>
                  <a:lnTo>
                    <a:pt x="2867" y="524"/>
                  </a:lnTo>
                  <a:lnTo>
                    <a:pt x="2847" y="528"/>
                  </a:lnTo>
                  <a:lnTo>
                    <a:pt x="2827" y="531"/>
                  </a:lnTo>
                  <a:lnTo>
                    <a:pt x="2807" y="536"/>
                  </a:lnTo>
                  <a:lnTo>
                    <a:pt x="2785" y="539"/>
                  </a:lnTo>
                  <a:lnTo>
                    <a:pt x="2764" y="543"/>
                  </a:lnTo>
                  <a:lnTo>
                    <a:pt x="2743" y="546"/>
                  </a:lnTo>
                  <a:lnTo>
                    <a:pt x="2720" y="550"/>
                  </a:lnTo>
                  <a:lnTo>
                    <a:pt x="2698" y="554"/>
                  </a:lnTo>
                  <a:lnTo>
                    <a:pt x="2674" y="557"/>
                  </a:lnTo>
                  <a:lnTo>
                    <a:pt x="2652" y="560"/>
                  </a:lnTo>
                  <a:lnTo>
                    <a:pt x="2628" y="563"/>
                  </a:lnTo>
                  <a:lnTo>
                    <a:pt x="2605" y="567"/>
                  </a:lnTo>
                  <a:lnTo>
                    <a:pt x="2580" y="570"/>
                  </a:lnTo>
                  <a:lnTo>
                    <a:pt x="2557" y="573"/>
                  </a:lnTo>
                  <a:lnTo>
                    <a:pt x="2532" y="575"/>
                  </a:lnTo>
                  <a:lnTo>
                    <a:pt x="2507" y="578"/>
                  </a:lnTo>
                  <a:lnTo>
                    <a:pt x="2482" y="582"/>
                  </a:lnTo>
                  <a:lnTo>
                    <a:pt x="2457" y="584"/>
                  </a:lnTo>
                  <a:lnTo>
                    <a:pt x="2431" y="586"/>
                  </a:lnTo>
                  <a:lnTo>
                    <a:pt x="2406" y="589"/>
                  </a:lnTo>
                  <a:lnTo>
                    <a:pt x="2380" y="591"/>
                  </a:lnTo>
                  <a:lnTo>
                    <a:pt x="2353" y="593"/>
                  </a:lnTo>
                  <a:lnTo>
                    <a:pt x="2327" y="595"/>
                  </a:lnTo>
                  <a:lnTo>
                    <a:pt x="2300" y="598"/>
                  </a:lnTo>
                  <a:lnTo>
                    <a:pt x="2273" y="600"/>
                  </a:lnTo>
                  <a:lnTo>
                    <a:pt x="2247" y="602"/>
                  </a:lnTo>
                  <a:lnTo>
                    <a:pt x="2219" y="604"/>
                  </a:lnTo>
                  <a:lnTo>
                    <a:pt x="2191" y="606"/>
                  </a:lnTo>
                  <a:lnTo>
                    <a:pt x="2165" y="607"/>
                  </a:lnTo>
                  <a:lnTo>
                    <a:pt x="2137" y="609"/>
                  </a:lnTo>
                  <a:lnTo>
                    <a:pt x="2109" y="610"/>
                  </a:lnTo>
                  <a:lnTo>
                    <a:pt x="2080" y="612"/>
                  </a:lnTo>
                  <a:lnTo>
                    <a:pt x="2053" y="614"/>
                  </a:lnTo>
                  <a:lnTo>
                    <a:pt x="2024" y="615"/>
                  </a:lnTo>
                  <a:lnTo>
                    <a:pt x="1996" y="616"/>
                  </a:lnTo>
                  <a:lnTo>
                    <a:pt x="1967" y="617"/>
                  </a:lnTo>
                  <a:lnTo>
                    <a:pt x="1939" y="618"/>
                  </a:lnTo>
                  <a:lnTo>
                    <a:pt x="1911" y="619"/>
                  </a:lnTo>
                  <a:lnTo>
                    <a:pt x="1882" y="620"/>
                  </a:lnTo>
                  <a:lnTo>
                    <a:pt x="1853" y="620"/>
                  </a:lnTo>
                  <a:lnTo>
                    <a:pt x="1824" y="621"/>
                  </a:lnTo>
                  <a:lnTo>
                    <a:pt x="1795" y="621"/>
                  </a:lnTo>
                  <a:lnTo>
                    <a:pt x="1766" y="622"/>
                  </a:lnTo>
                  <a:lnTo>
                    <a:pt x="1737" y="622"/>
                  </a:lnTo>
                  <a:lnTo>
                    <a:pt x="1708" y="622"/>
                  </a:lnTo>
                  <a:lnTo>
                    <a:pt x="1679" y="622"/>
                  </a:lnTo>
                  <a:lnTo>
                    <a:pt x="1651" y="622"/>
                  </a:lnTo>
                  <a:lnTo>
                    <a:pt x="1621" y="622"/>
                  </a:lnTo>
                  <a:lnTo>
                    <a:pt x="1592" y="622"/>
                  </a:lnTo>
                  <a:lnTo>
                    <a:pt x="1563" y="622"/>
                  </a:lnTo>
                  <a:lnTo>
                    <a:pt x="1534" y="621"/>
                  </a:lnTo>
                  <a:lnTo>
                    <a:pt x="1506" y="621"/>
                  </a:lnTo>
                  <a:lnTo>
                    <a:pt x="1477" y="620"/>
                  </a:lnTo>
                  <a:lnTo>
                    <a:pt x="1448" y="620"/>
                  </a:lnTo>
                  <a:lnTo>
                    <a:pt x="1419" y="619"/>
                  </a:lnTo>
                  <a:lnTo>
                    <a:pt x="1390" y="618"/>
                  </a:lnTo>
                  <a:lnTo>
                    <a:pt x="1362" y="618"/>
                  </a:lnTo>
                  <a:lnTo>
                    <a:pt x="1333" y="617"/>
                  </a:lnTo>
                  <a:lnTo>
                    <a:pt x="1305" y="616"/>
                  </a:lnTo>
                  <a:lnTo>
                    <a:pt x="1276" y="614"/>
                  </a:lnTo>
                  <a:lnTo>
                    <a:pt x="1249" y="612"/>
                  </a:lnTo>
                  <a:lnTo>
                    <a:pt x="1220" y="611"/>
                  </a:lnTo>
                  <a:lnTo>
                    <a:pt x="1192" y="609"/>
                  </a:lnTo>
                  <a:lnTo>
                    <a:pt x="1164" y="608"/>
                  </a:lnTo>
                  <a:lnTo>
                    <a:pt x="1137" y="606"/>
                  </a:lnTo>
                  <a:lnTo>
                    <a:pt x="1109" y="605"/>
                  </a:lnTo>
                  <a:lnTo>
                    <a:pt x="1082" y="603"/>
                  </a:lnTo>
                  <a:lnTo>
                    <a:pt x="1055" y="601"/>
                  </a:lnTo>
                  <a:lnTo>
                    <a:pt x="1028" y="599"/>
                  </a:lnTo>
                  <a:lnTo>
                    <a:pt x="1001" y="596"/>
                  </a:lnTo>
                  <a:lnTo>
                    <a:pt x="975" y="594"/>
                  </a:lnTo>
                  <a:lnTo>
                    <a:pt x="948" y="592"/>
                  </a:lnTo>
                  <a:lnTo>
                    <a:pt x="922" y="590"/>
                  </a:lnTo>
                  <a:lnTo>
                    <a:pt x="897" y="588"/>
                  </a:lnTo>
                  <a:lnTo>
                    <a:pt x="871" y="585"/>
                  </a:lnTo>
                  <a:lnTo>
                    <a:pt x="846" y="583"/>
                  </a:lnTo>
                  <a:lnTo>
                    <a:pt x="820" y="579"/>
                  </a:lnTo>
                  <a:lnTo>
                    <a:pt x="796" y="577"/>
                  </a:lnTo>
                  <a:lnTo>
                    <a:pt x="771" y="574"/>
                  </a:lnTo>
                  <a:lnTo>
                    <a:pt x="746" y="571"/>
                  </a:lnTo>
                  <a:lnTo>
                    <a:pt x="722" y="568"/>
                  </a:lnTo>
                  <a:lnTo>
                    <a:pt x="698" y="564"/>
                  </a:lnTo>
                  <a:lnTo>
                    <a:pt x="675" y="561"/>
                  </a:lnTo>
                  <a:lnTo>
                    <a:pt x="652" y="558"/>
                  </a:lnTo>
                  <a:lnTo>
                    <a:pt x="628" y="555"/>
                  </a:lnTo>
                  <a:lnTo>
                    <a:pt x="606" y="552"/>
                  </a:lnTo>
                  <a:lnTo>
                    <a:pt x="583" y="548"/>
                  </a:lnTo>
                  <a:lnTo>
                    <a:pt x="562" y="544"/>
                  </a:lnTo>
                  <a:lnTo>
                    <a:pt x="541" y="541"/>
                  </a:lnTo>
                  <a:lnTo>
                    <a:pt x="519" y="538"/>
                  </a:lnTo>
                  <a:lnTo>
                    <a:pt x="498" y="534"/>
                  </a:lnTo>
                  <a:lnTo>
                    <a:pt x="478" y="529"/>
                  </a:lnTo>
                  <a:lnTo>
                    <a:pt x="457" y="526"/>
                  </a:lnTo>
                  <a:lnTo>
                    <a:pt x="437" y="522"/>
                  </a:lnTo>
                  <a:lnTo>
                    <a:pt x="418" y="518"/>
                  </a:lnTo>
                  <a:lnTo>
                    <a:pt x="399" y="513"/>
                  </a:lnTo>
                  <a:lnTo>
                    <a:pt x="380" y="510"/>
                  </a:lnTo>
                  <a:lnTo>
                    <a:pt x="362" y="506"/>
                  </a:lnTo>
                  <a:lnTo>
                    <a:pt x="344" y="502"/>
                  </a:lnTo>
                  <a:lnTo>
                    <a:pt x="326" y="497"/>
                  </a:lnTo>
                  <a:lnTo>
                    <a:pt x="309" y="492"/>
                  </a:lnTo>
                  <a:lnTo>
                    <a:pt x="292" y="488"/>
                  </a:lnTo>
                  <a:lnTo>
                    <a:pt x="276" y="483"/>
                  </a:lnTo>
                  <a:lnTo>
                    <a:pt x="260" y="479"/>
                  </a:lnTo>
                  <a:lnTo>
                    <a:pt x="245" y="474"/>
                  </a:lnTo>
                  <a:lnTo>
                    <a:pt x="230" y="470"/>
                  </a:lnTo>
                  <a:lnTo>
                    <a:pt x="215" y="465"/>
                  </a:lnTo>
                  <a:lnTo>
                    <a:pt x="202" y="460"/>
                  </a:lnTo>
                  <a:lnTo>
                    <a:pt x="188" y="456"/>
                  </a:lnTo>
                  <a:lnTo>
                    <a:pt x="175" y="450"/>
                  </a:lnTo>
                  <a:lnTo>
                    <a:pt x="162" y="446"/>
                  </a:lnTo>
                  <a:lnTo>
                    <a:pt x="149" y="441"/>
                  </a:lnTo>
                  <a:lnTo>
                    <a:pt x="138" y="435"/>
                  </a:lnTo>
                  <a:lnTo>
                    <a:pt x="126" y="431"/>
                  </a:lnTo>
                  <a:lnTo>
                    <a:pt x="115" y="426"/>
                  </a:lnTo>
                  <a:lnTo>
                    <a:pt x="105" y="420"/>
                  </a:lnTo>
                  <a:lnTo>
                    <a:pt x="95" y="415"/>
                  </a:lnTo>
                  <a:lnTo>
                    <a:pt x="85" y="410"/>
                  </a:lnTo>
                  <a:lnTo>
                    <a:pt x="77" y="406"/>
                  </a:lnTo>
                  <a:lnTo>
                    <a:pt x="68" y="400"/>
                  </a:lnTo>
                  <a:lnTo>
                    <a:pt x="60" y="395"/>
                  </a:lnTo>
                  <a:lnTo>
                    <a:pt x="52" y="390"/>
                  </a:lnTo>
                  <a:lnTo>
                    <a:pt x="46" y="384"/>
                  </a:lnTo>
                  <a:lnTo>
                    <a:pt x="39" y="379"/>
                  </a:lnTo>
                  <a:lnTo>
                    <a:pt x="33" y="374"/>
                  </a:lnTo>
                  <a:lnTo>
                    <a:pt x="28" y="368"/>
                  </a:lnTo>
                  <a:lnTo>
                    <a:pt x="22" y="363"/>
                  </a:lnTo>
                  <a:lnTo>
                    <a:pt x="18" y="358"/>
                  </a:lnTo>
                  <a:lnTo>
                    <a:pt x="14" y="352"/>
                  </a:lnTo>
                  <a:lnTo>
                    <a:pt x="11" y="347"/>
                  </a:lnTo>
                  <a:lnTo>
                    <a:pt x="8" y="342"/>
                  </a:lnTo>
                  <a:lnTo>
                    <a:pt x="4" y="336"/>
                  </a:lnTo>
                  <a:lnTo>
                    <a:pt x="2" y="331"/>
                  </a:lnTo>
                  <a:lnTo>
                    <a:pt x="1" y="325"/>
                  </a:lnTo>
                  <a:lnTo>
                    <a:pt x="0" y="319"/>
                  </a:lnTo>
                  <a:lnTo>
                    <a:pt x="0" y="314"/>
                  </a:lnTo>
                  <a:lnTo>
                    <a:pt x="0" y="309"/>
                  </a:lnTo>
                  <a:lnTo>
                    <a:pt x="0" y="303"/>
                  </a:lnTo>
                  <a:lnTo>
                    <a:pt x="1" y="298"/>
                  </a:lnTo>
                  <a:lnTo>
                    <a:pt x="2" y="293"/>
                  </a:lnTo>
                  <a:lnTo>
                    <a:pt x="4" y="287"/>
                  </a:lnTo>
                  <a:lnTo>
                    <a:pt x="8" y="282"/>
                  </a:lnTo>
                  <a:lnTo>
                    <a:pt x="11" y="277"/>
                  </a:lnTo>
                  <a:lnTo>
                    <a:pt x="14" y="271"/>
                  </a:lnTo>
                  <a:lnTo>
                    <a:pt x="18" y="265"/>
                  </a:lnTo>
                  <a:lnTo>
                    <a:pt x="22" y="259"/>
                  </a:lnTo>
                  <a:lnTo>
                    <a:pt x="28" y="254"/>
                  </a:lnTo>
                  <a:lnTo>
                    <a:pt x="33" y="249"/>
                  </a:lnTo>
                  <a:lnTo>
                    <a:pt x="39" y="243"/>
                  </a:lnTo>
                  <a:lnTo>
                    <a:pt x="46" y="238"/>
                  </a:lnTo>
                  <a:lnTo>
                    <a:pt x="52" y="233"/>
                  </a:lnTo>
                  <a:lnTo>
                    <a:pt x="60" y="229"/>
                  </a:lnTo>
                  <a:lnTo>
                    <a:pt x="68" y="223"/>
                  </a:lnTo>
                  <a:lnTo>
                    <a:pt x="77" y="218"/>
                  </a:lnTo>
                  <a:lnTo>
                    <a:pt x="85" y="213"/>
                  </a:lnTo>
                  <a:lnTo>
                    <a:pt x="95" y="207"/>
                  </a:lnTo>
                  <a:lnTo>
                    <a:pt x="105" y="202"/>
                  </a:lnTo>
                  <a:lnTo>
                    <a:pt x="115" y="198"/>
                  </a:lnTo>
                  <a:lnTo>
                    <a:pt x="126" y="192"/>
                  </a:lnTo>
                  <a:lnTo>
                    <a:pt x="138" y="187"/>
                  </a:lnTo>
                  <a:lnTo>
                    <a:pt x="149" y="182"/>
                  </a:lnTo>
                  <a:lnTo>
                    <a:pt x="162" y="177"/>
                  </a:lnTo>
                  <a:lnTo>
                    <a:pt x="175" y="172"/>
                  </a:lnTo>
                  <a:lnTo>
                    <a:pt x="188" y="168"/>
                  </a:lnTo>
                  <a:lnTo>
                    <a:pt x="202" y="162"/>
                  </a:lnTo>
                  <a:lnTo>
                    <a:pt x="215" y="158"/>
                  </a:lnTo>
                  <a:lnTo>
                    <a:pt x="230" y="153"/>
                  </a:lnTo>
                  <a:lnTo>
                    <a:pt x="245" y="149"/>
                  </a:lnTo>
                  <a:lnTo>
                    <a:pt x="260" y="144"/>
                  </a:lnTo>
                  <a:lnTo>
                    <a:pt x="276" y="139"/>
                  </a:lnTo>
                  <a:lnTo>
                    <a:pt x="292" y="135"/>
                  </a:lnTo>
                  <a:lnTo>
                    <a:pt x="309" y="130"/>
                  </a:lnTo>
                  <a:lnTo>
                    <a:pt x="326" y="126"/>
                  </a:lnTo>
                  <a:lnTo>
                    <a:pt x="343" y="122"/>
                  </a:lnTo>
                  <a:lnTo>
                    <a:pt x="362" y="118"/>
                  </a:lnTo>
                  <a:lnTo>
                    <a:pt x="380" y="113"/>
                  </a:lnTo>
                  <a:lnTo>
                    <a:pt x="399" y="109"/>
                  </a:lnTo>
                  <a:lnTo>
                    <a:pt x="418" y="105"/>
                  </a:lnTo>
                  <a:lnTo>
                    <a:pt x="437" y="101"/>
                  </a:lnTo>
                  <a:lnTo>
                    <a:pt x="457" y="97"/>
                  </a:lnTo>
                  <a:lnTo>
                    <a:pt x="478" y="93"/>
                  </a:lnTo>
                  <a:lnTo>
                    <a:pt x="498" y="89"/>
                  </a:lnTo>
                  <a:lnTo>
                    <a:pt x="519" y="86"/>
                  </a:lnTo>
                  <a:lnTo>
                    <a:pt x="541" y="81"/>
                  </a:lnTo>
                  <a:lnTo>
                    <a:pt x="562" y="78"/>
                  </a:lnTo>
                  <a:lnTo>
                    <a:pt x="583" y="75"/>
                  </a:lnTo>
                  <a:lnTo>
                    <a:pt x="606" y="71"/>
                  </a:lnTo>
                  <a:lnTo>
                    <a:pt x="628" y="67"/>
                  </a:lnTo>
                  <a:lnTo>
                    <a:pt x="652" y="64"/>
                  </a:lnTo>
                  <a:lnTo>
                    <a:pt x="675" y="61"/>
                  </a:lnTo>
                  <a:lnTo>
                    <a:pt x="698" y="58"/>
                  </a:lnTo>
                  <a:lnTo>
                    <a:pt x="722" y="55"/>
                  </a:lnTo>
                  <a:lnTo>
                    <a:pt x="746" y="51"/>
                  </a:lnTo>
                  <a:lnTo>
                    <a:pt x="771" y="48"/>
                  </a:lnTo>
                  <a:lnTo>
                    <a:pt x="796" y="46"/>
                  </a:lnTo>
                  <a:lnTo>
                    <a:pt x="820" y="43"/>
                  </a:lnTo>
                  <a:lnTo>
                    <a:pt x="846" y="41"/>
                  </a:lnTo>
                  <a:lnTo>
                    <a:pt x="870" y="38"/>
                  </a:lnTo>
                  <a:lnTo>
                    <a:pt x="897" y="36"/>
                  </a:lnTo>
                  <a:lnTo>
                    <a:pt x="922" y="32"/>
                  </a:lnTo>
                  <a:lnTo>
                    <a:pt x="948" y="30"/>
                  </a:lnTo>
                  <a:lnTo>
                    <a:pt x="975" y="28"/>
                  </a:lnTo>
                  <a:lnTo>
                    <a:pt x="1001" y="26"/>
                  </a:lnTo>
                  <a:lnTo>
                    <a:pt x="1028" y="24"/>
                  </a:lnTo>
                  <a:lnTo>
                    <a:pt x="1055" y="22"/>
                  </a:lnTo>
                  <a:lnTo>
                    <a:pt x="1082" y="20"/>
                  </a:lnTo>
                  <a:lnTo>
                    <a:pt x="1109" y="18"/>
                  </a:lnTo>
                  <a:lnTo>
                    <a:pt x="1137" y="16"/>
                  </a:lnTo>
                  <a:lnTo>
                    <a:pt x="1164" y="14"/>
                  </a:lnTo>
                  <a:lnTo>
                    <a:pt x="1192" y="13"/>
                  </a:lnTo>
                  <a:lnTo>
                    <a:pt x="1220" y="11"/>
                  </a:lnTo>
                  <a:lnTo>
                    <a:pt x="1249" y="10"/>
                  </a:lnTo>
                  <a:lnTo>
                    <a:pt x="1276" y="9"/>
                  </a:lnTo>
                  <a:lnTo>
                    <a:pt x="1304" y="8"/>
                  </a:lnTo>
                  <a:lnTo>
                    <a:pt x="1333" y="7"/>
                  </a:lnTo>
                  <a:lnTo>
                    <a:pt x="1362" y="6"/>
                  </a:lnTo>
                  <a:lnTo>
                    <a:pt x="1390" y="5"/>
                  </a:lnTo>
                  <a:lnTo>
                    <a:pt x="1419" y="4"/>
                  </a:lnTo>
                  <a:lnTo>
                    <a:pt x="1448" y="2"/>
                  </a:lnTo>
                  <a:lnTo>
                    <a:pt x="1477" y="2"/>
                  </a:lnTo>
                  <a:lnTo>
                    <a:pt x="1506" y="1"/>
                  </a:lnTo>
                  <a:lnTo>
                    <a:pt x="1534" y="1"/>
                  </a:lnTo>
                  <a:lnTo>
                    <a:pt x="1563" y="1"/>
                  </a:lnTo>
                  <a:lnTo>
                    <a:pt x="1592" y="0"/>
                  </a:lnTo>
                  <a:lnTo>
                    <a:pt x="1621" y="0"/>
                  </a:lnTo>
                  <a:lnTo>
                    <a:pt x="1650" y="0"/>
                  </a:lnTo>
                  <a:lnTo>
                    <a:pt x="1679" y="0"/>
                  </a:lnTo>
                  <a:lnTo>
                    <a:pt x="1708" y="0"/>
                  </a:lnTo>
                  <a:lnTo>
                    <a:pt x="1737" y="0"/>
                  </a:lnTo>
                  <a:lnTo>
                    <a:pt x="1766" y="1"/>
                  </a:lnTo>
                  <a:lnTo>
                    <a:pt x="1795" y="1"/>
                  </a:lnTo>
                  <a:lnTo>
                    <a:pt x="1823" y="2"/>
                  </a:lnTo>
                  <a:lnTo>
                    <a:pt x="1853" y="2"/>
                  </a:lnTo>
                  <a:lnTo>
                    <a:pt x="1882" y="4"/>
                  </a:lnTo>
                  <a:lnTo>
                    <a:pt x="1910" y="5"/>
                  </a:lnTo>
                  <a:lnTo>
                    <a:pt x="1939" y="5"/>
                  </a:lnTo>
                  <a:lnTo>
                    <a:pt x="1967" y="6"/>
                  </a:lnTo>
                  <a:lnTo>
                    <a:pt x="1996" y="7"/>
                  </a:lnTo>
                  <a:lnTo>
                    <a:pt x="2024" y="8"/>
                  </a:lnTo>
                  <a:lnTo>
                    <a:pt x="2053" y="10"/>
                  </a:lnTo>
                  <a:lnTo>
                    <a:pt x="2080" y="11"/>
                  </a:lnTo>
                  <a:lnTo>
                    <a:pt x="2108" y="12"/>
                  </a:lnTo>
                  <a:lnTo>
                    <a:pt x="2137" y="14"/>
                  </a:lnTo>
                  <a:lnTo>
                    <a:pt x="2165" y="15"/>
                  </a:lnTo>
                  <a:lnTo>
                    <a:pt x="2191" y="17"/>
                  </a:lnTo>
                  <a:lnTo>
                    <a:pt x="2219" y="18"/>
                  </a:lnTo>
                  <a:lnTo>
                    <a:pt x="2247" y="21"/>
                  </a:lnTo>
                  <a:lnTo>
                    <a:pt x="2273" y="23"/>
                  </a:lnTo>
                  <a:lnTo>
                    <a:pt x="2300" y="25"/>
                  </a:lnTo>
                  <a:lnTo>
                    <a:pt x="2327" y="27"/>
                  </a:lnTo>
                  <a:lnTo>
                    <a:pt x="2353" y="29"/>
                  </a:lnTo>
                  <a:lnTo>
                    <a:pt x="2380" y="31"/>
                  </a:lnTo>
                  <a:lnTo>
                    <a:pt x="2406" y="34"/>
                  </a:lnTo>
                  <a:lnTo>
                    <a:pt x="2431" y="37"/>
                  </a:lnTo>
                  <a:lnTo>
                    <a:pt x="2457" y="39"/>
                  </a:lnTo>
                  <a:lnTo>
                    <a:pt x="2482" y="42"/>
                  </a:lnTo>
                  <a:lnTo>
                    <a:pt x="2507" y="44"/>
                  </a:lnTo>
                  <a:lnTo>
                    <a:pt x="2532" y="47"/>
                  </a:lnTo>
                  <a:lnTo>
                    <a:pt x="2557" y="50"/>
                  </a:lnTo>
                  <a:lnTo>
                    <a:pt x="2580" y="54"/>
                  </a:lnTo>
                  <a:lnTo>
                    <a:pt x="2605" y="56"/>
                  </a:lnTo>
                  <a:lnTo>
                    <a:pt x="2628" y="59"/>
                  </a:lnTo>
                  <a:lnTo>
                    <a:pt x="2652" y="62"/>
                  </a:lnTo>
                  <a:lnTo>
                    <a:pt x="2674" y="65"/>
                  </a:lnTo>
                  <a:lnTo>
                    <a:pt x="2698" y="70"/>
                  </a:lnTo>
                  <a:lnTo>
                    <a:pt x="2720" y="73"/>
                  </a:lnTo>
                  <a:lnTo>
                    <a:pt x="2743" y="76"/>
                  </a:lnTo>
                  <a:lnTo>
                    <a:pt x="2764" y="80"/>
                  </a:lnTo>
                  <a:lnTo>
                    <a:pt x="2785" y="83"/>
                  </a:lnTo>
                  <a:lnTo>
                    <a:pt x="2807" y="88"/>
                  </a:lnTo>
                  <a:lnTo>
                    <a:pt x="2827" y="91"/>
                  </a:lnTo>
                  <a:lnTo>
                    <a:pt x="2847" y="95"/>
                  </a:lnTo>
                  <a:lnTo>
                    <a:pt x="2867" y="98"/>
                  </a:lnTo>
                  <a:lnTo>
                    <a:pt x="2888" y="103"/>
                  </a:lnTo>
                  <a:lnTo>
                    <a:pt x="2907" y="107"/>
                  </a:lnTo>
                  <a:lnTo>
                    <a:pt x="2925" y="111"/>
                  </a:lnTo>
                  <a:lnTo>
                    <a:pt x="2944" y="115"/>
                  </a:lnTo>
                  <a:lnTo>
                    <a:pt x="2962" y="120"/>
                  </a:lnTo>
                  <a:lnTo>
                    <a:pt x="2979" y="124"/>
                  </a:lnTo>
                  <a:lnTo>
                    <a:pt x="2997" y="128"/>
                  </a:lnTo>
                  <a:lnTo>
                    <a:pt x="3013" y="133"/>
                  </a:lnTo>
                  <a:lnTo>
                    <a:pt x="3030" y="137"/>
                  </a:lnTo>
                  <a:lnTo>
                    <a:pt x="3046" y="141"/>
                  </a:lnTo>
                  <a:lnTo>
                    <a:pt x="3062" y="146"/>
                  </a:lnTo>
                  <a:lnTo>
                    <a:pt x="3077" y="151"/>
                  </a:lnTo>
                  <a:lnTo>
                    <a:pt x="3092" y="156"/>
                  </a:lnTo>
                  <a:lnTo>
                    <a:pt x="3106" y="160"/>
                  </a:lnTo>
                  <a:lnTo>
                    <a:pt x="3120" y="165"/>
                  </a:lnTo>
                  <a:lnTo>
                    <a:pt x="3134" y="170"/>
                  </a:lnTo>
                  <a:lnTo>
                    <a:pt x="3147" y="175"/>
                  </a:lnTo>
                  <a:lnTo>
                    <a:pt x="3159" y="179"/>
                  </a:lnTo>
                  <a:lnTo>
                    <a:pt x="3171" y="185"/>
                  </a:lnTo>
                  <a:lnTo>
                    <a:pt x="3183" y="189"/>
                  </a:lnTo>
                  <a:lnTo>
                    <a:pt x="3194" y="194"/>
                  </a:lnTo>
                  <a:lnTo>
                    <a:pt x="3204" y="200"/>
                  </a:lnTo>
                  <a:lnTo>
                    <a:pt x="3215" y="205"/>
                  </a:lnTo>
                  <a:lnTo>
                    <a:pt x="3225" y="209"/>
                  </a:lnTo>
                  <a:lnTo>
                    <a:pt x="3234" y="215"/>
                  </a:lnTo>
                  <a:lnTo>
                    <a:pt x="3243" y="220"/>
                  </a:lnTo>
                  <a:lnTo>
                    <a:pt x="3251" y="225"/>
                  </a:lnTo>
                  <a:lnTo>
                    <a:pt x="3259" y="231"/>
                  </a:lnTo>
                  <a:lnTo>
                    <a:pt x="3266" y="236"/>
                  </a:lnTo>
                  <a:lnTo>
                    <a:pt x="3273" y="241"/>
                  </a:lnTo>
                  <a:lnTo>
                    <a:pt x="3279" y="247"/>
                  </a:lnTo>
                  <a:lnTo>
                    <a:pt x="3284" y="252"/>
                  </a:lnTo>
                  <a:lnTo>
                    <a:pt x="3290" y="257"/>
                  </a:lnTo>
                  <a:lnTo>
                    <a:pt x="3295" y="263"/>
                  </a:lnTo>
                  <a:lnTo>
                    <a:pt x="3299" y="268"/>
                  </a:lnTo>
                  <a:lnTo>
                    <a:pt x="3303" y="273"/>
                  </a:lnTo>
                  <a:lnTo>
                    <a:pt x="3307" y="279"/>
                  </a:lnTo>
                  <a:lnTo>
                    <a:pt x="3309" y="284"/>
                  </a:lnTo>
                  <a:lnTo>
                    <a:pt x="3311" y="289"/>
                  </a:lnTo>
                  <a:lnTo>
                    <a:pt x="3313" y="295"/>
                  </a:lnTo>
                  <a:lnTo>
                    <a:pt x="3314" y="300"/>
                  </a:lnTo>
                  <a:lnTo>
                    <a:pt x="3315" y="306"/>
                  </a:lnTo>
                  <a:lnTo>
                    <a:pt x="3315" y="312"/>
                  </a:lnTo>
                  <a:close/>
                </a:path>
              </a:pathLst>
            </a:custGeom>
            <a:solidFill>
              <a:srgbClr val="B2B2B2"/>
            </a:solidFill>
            <a:ln w="222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59"/>
          <p:cNvGrpSpPr>
            <a:grpSpLocks/>
          </p:cNvGrpSpPr>
          <p:nvPr/>
        </p:nvGrpSpPr>
        <p:grpSpPr bwMode="auto">
          <a:xfrm>
            <a:off x="342900" y="1257300"/>
            <a:ext cx="3848100" cy="4000500"/>
            <a:chOff x="216" y="792"/>
            <a:chExt cx="2424" cy="2520"/>
          </a:xfrm>
        </p:grpSpPr>
        <p:sp>
          <p:nvSpPr>
            <p:cNvPr id="23572" name="Line 47"/>
            <p:cNvSpPr>
              <a:spLocks noChangeShapeType="1"/>
            </p:cNvSpPr>
            <p:nvPr/>
          </p:nvSpPr>
          <p:spPr bwMode="auto">
            <a:xfrm>
              <a:off x="216" y="904"/>
              <a:ext cx="2424" cy="2248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73" name="Line 48"/>
            <p:cNvSpPr>
              <a:spLocks noChangeShapeType="1"/>
            </p:cNvSpPr>
            <p:nvPr/>
          </p:nvSpPr>
          <p:spPr bwMode="auto">
            <a:xfrm flipH="1">
              <a:off x="488" y="792"/>
              <a:ext cx="1712" cy="252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56"/>
          <p:cNvGrpSpPr>
            <a:grpSpLocks/>
          </p:cNvGrpSpPr>
          <p:nvPr/>
        </p:nvGrpSpPr>
        <p:grpSpPr bwMode="auto">
          <a:xfrm>
            <a:off x="4749800" y="1201738"/>
            <a:ext cx="3040063" cy="4073525"/>
            <a:chOff x="2992" y="757"/>
            <a:chExt cx="1915" cy="2566"/>
          </a:xfrm>
        </p:grpSpPr>
        <p:grpSp>
          <p:nvGrpSpPr>
            <p:cNvPr id="23560" name="Group 35"/>
            <p:cNvGrpSpPr>
              <a:grpSpLocks/>
            </p:cNvGrpSpPr>
            <p:nvPr/>
          </p:nvGrpSpPr>
          <p:grpSpPr bwMode="auto">
            <a:xfrm>
              <a:off x="2992" y="757"/>
              <a:ext cx="1915" cy="2566"/>
              <a:chOff x="128" y="637"/>
              <a:chExt cx="1915" cy="2566"/>
            </a:xfrm>
          </p:grpSpPr>
          <p:grpSp>
            <p:nvGrpSpPr>
              <p:cNvPr id="23563" name="Group 36"/>
              <p:cNvGrpSpPr>
                <a:grpSpLocks/>
              </p:cNvGrpSpPr>
              <p:nvPr/>
            </p:nvGrpSpPr>
            <p:grpSpPr bwMode="auto">
              <a:xfrm rot="-2280125">
                <a:off x="1052" y="637"/>
                <a:ext cx="552" cy="2566"/>
                <a:chOff x="540" y="789"/>
                <a:chExt cx="552" cy="2566"/>
              </a:xfrm>
            </p:grpSpPr>
            <p:sp>
              <p:nvSpPr>
                <p:cNvPr id="23570" name="Line 37"/>
                <p:cNvSpPr>
                  <a:spLocks noChangeShapeType="1"/>
                </p:cNvSpPr>
                <p:nvPr/>
              </p:nvSpPr>
              <p:spPr bwMode="auto">
                <a:xfrm>
                  <a:off x="816" y="789"/>
                  <a:ext cx="1" cy="2566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71" name="Freeform 38"/>
                <p:cNvSpPr>
                  <a:spLocks/>
                </p:cNvSpPr>
                <p:nvPr/>
              </p:nvSpPr>
              <p:spPr bwMode="auto">
                <a:xfrm>
                  <a:off x="540" y="3173"/>
                  <a:ext cx="552" cy="103"/>
                </a:xfrm>
                <a:custGeom>
                  <a:avLst/>
                  <a:gdLst>
                    <a:gd name="T0" fmla="*/ 15 w 3315"/>
                    <a:gd name="T1" fmla="*/ 1 h 622"/>
                    <a:gd name="T2" fmla="*/ 15 w 3315"/>
                    <a:gd name="T3" fmla="*/ 2 h 622"/>
                    <a:gd name="T4" fmla="*/ 15 w 3315"/>
                    <a:gd name="T5" fmla="*/ 2 h 622"/>
                    <a:gd name="T6" fmla="*/ 15 w 3315"/>
                    <a:gd name="T7" fmla="*/ 2 h 622"/>
                    <a:gd name="T8" fmla="*/ 14 w 3315"/>
                    <a:gd name="T9" fmla="*/ 2 h 622"/>
                    <a:gd name="T10" fmla="*/ 14 w 3315"/>
                    <a:gd name="T11" fmla="*/ 2 h 622"/>
                    <a:gd name="T12" fmla="*/ 13 w 3315"/>
                    <a:gd name="T13" fmla="*/ 2 h 622"/>
                    <a:gd name="T14" fmla="*/ 13 w 3315"/>
                    <a:gd name="T15" fmla="*/ 2 h 622"/>
                    <a:gd name="T16" fmla="*/ 12 w 3315"/>
                    <a:gd name="T17" fmla="*/ 2 h 622"/>
                    <a:gd name="T18" fmla="*/ 11 w 3315"/>
                    <a:gd name="T19" fmla="*/ 3 h 622"/>
                    <a:gd name="T20" fmla="*/ 11 w 3315"/>
                    <a:gd name="T21" fmla="*/ 3 h 622"/>
                    <a:gd name="T22" fmla="*/ 10 w 3315"/>
                    <a:gd name="T23" fmla="*/ 3 h 622"/>
                    <a:gd name="T24" fmla="*/ 9 w 3315"/>
                    <a:gd name="T25" fmla="*/ 3 h 622"/>
                    <a:gd name="T26" fmla="*/ 8 w 3315"/>
                    <a:gd name="T27" fmla="*/ 3 h 622"/>
                    <a:gd name="T28" fmla="*/ 8 w 3315"/>
                    <a:gd name="T29" fmla="*/ 3 h 622"/>
                    <a:gd name="T30" fmla="*/ 7 w 3315"/>
                    <a:gd name="T31" fmla="*/ 3 h 622"/>
                    <a:gd name="T32" fmla="*/ 6 w 3315"/>
                    <a:gd name="T33" fmla="*/ 3 h 622"/>
                    <a:gd name="T34" fmla="*/ 5 w 3315"/>
                    <a:gd name="T35" fmla="*/ 3 h 622"/>
                    <a:gd name="T36" fmla="*/ 5 w 3315"/>
                    <a:gd name="T37" fmla="*/ 3 h 622"/>
                    <a:gd name="T38" fmla="*/ 4 w 3315"/>
                    <a:gd name="T39" fmla="*/ 3 h 622"/>
                    <a:gd name="T40" fmla="*/ 3 w 3315"/>
                    <a:gd name="T41" fmla="*/ 2 h 622"/>
                    <a:gd name="T42" fmla="*/ 3 w 3315"/>
                    <a:gd name="T43" fmla="*/ 2 h 622"/>
                    <a:gd name="T44" fmla="*/ 2 w 3315"/>
                    <a:gd name="T45" fmla="*/ 2 h 622"/>
                    <a:gd name="T46" fmla="*/ 1 w 3315"/>
                    <a:gd name="T47" fmla="*/ 2 h 622"/>
                    <a:gd name="T48" fmla="*/ 1 w 3315"/>
                    <a:gd name="T49" fmla="*/ 2 h 622"/>
                    <a:gd name="T50" fmla="*/ 1 w 3315"/>
                    <a:gd name="T51" fmla="*/ 2 h 622"/>
                    <a:gd name="T52" fmla="*/ 0 w 3315"/>
                    <a:gd name="T53" fmla="*/ 2 h 622"/>
                    <a:gd name="T54" fmla="*/ 0 w 3315"/>
                    <a:gd name="T55" fmla="*/ 2 h 622"/>
                    <a:gd name="T56" fmla="*/ 0 w 3315"/>
                    <a:gd name="T57" fmla="*/ 1 h 622"/>
                    <a:gd name="T58" fmla="*/ 0 w 3315"/>
                    <a:gd name="T59" fmla="*/ 1 h 622"/>
                    <a:gd name="T60" fmla="*/ 0 w 3315"/>
                    <a:gd name="T61" fmla="*/ 1 h 622"/>
                    <a:gd name="T62" fmla="*/ 0 w 3315"/>
                    <a:gd name="T63" fmla="*/ 1 h 622"/>
                    <a:gd name="T64" fmla="*/ 0 w 3315"/>
                    <a:gd name="T65" fmla="*/ 1 h 622"/>
                    <a:gd name="T66" fmla="*/ 1 w 3315"/>
                    <a:gd name="T67" fmla="*/ 1 h 622"/>
                    <a:gd name="T68" fmla="*/ 1 w 3315"/>
                    <a:gd name="T69" fmla="*/ 1 h 622"/>
                    <a:gd name="T70" fmla="*/ 1 w 3315"/>
                    <a:gd name="T71" fmla="*/ 1 h 622"/>
                    <a:gd name="T72" fmla="*/ 2 w 3315"/>
                    <a:gd name="T73" fmla="*/ 0 h 622"/>
                    <a:gd name="T74" fmla="*/ 2 w 3315"/>
                    <a:gd name="T75" fmla="*/ 0 h 622"/>
                    <a:gd name="T76" fmla="*/ 3 w 3315"/>
                    <a:gd name="T77" fmla="*/ 0 h 622"/>
                    <a:gd name="T78" fmla="*/ 4 w 3315"/>
                    <a:gd name="T79" fmla="*/ 0 h 622"/>
                    <a:gd name="T80" fmla="*/ 4 w 3315"/>
                    <a:gd name="T81" fmla="*/ 0 h 622"/>
                    <a:gd name="T82" fmla="*/ 5 w 3315"/>
                    <a:gd name="T83" fmla="*/ 0 h 622"/>
                    <a:gd name="T84" fmla="*/ 6 w 3315"/>
                    <a:gd name="T85" fmla="*/ 0 h 622"/>
                    <a:gd name="T86" fmla="*/ 7 w 3315"/>
                    <a:gd name="T87" fmla="*/ 0 h 622"/>
                    <a:gd name="T88" fmla="*/ 8 w 3315"/>
                    <a:gd name="T89" fmla="*/ 0 h 622"/>
                    <a:gd name="T90" fmla="*/ 8 w 3315"/>
                    <a:gd name="T91" fmla="*/ 0 h 622"/>
                    <a:gd name="T92" fmla="*/ 9 w 3315"/>
                    <a:gd name="T93" fmla="*/ 0 h 622"/>
                    <a:gd name="T94" fmla="*/ 10 w 3315"/>
                    <a:gd name="T95" fmla="*/ 0 h 622"/>
                    <a:gd name="T96" fmla="*/ 11 w 3315"/>
                    <a:gd name="T97" fmla="*/ 0 h 622"/>
                    <a:gd name="T98" fmla="*/ 11 w 3315"/>
                    <a:gd name="T99" fmla="*/ 0 h 622"/>
                    <a:gd name="T100" fmla="*/ 12 w 3315"/>
                    <a:gd name="T101" fmla="*/ 0 h 622"/>
                    <a:gd name="T102" fmla="*/ 13 w 3315"/>
                    <a:gd name="T103" fmla="*/ 0 h 622"/>
                    <a:gd name="T104" fmla="*/ 13 w 3315"/>
                    <a:gd name="T105" fmla="*/ 0 h 622"/>
                    <a:gd name="T106" fmla="*/ 14 w 3315"/>
                    <a:gd name="T107" fmla="*/ 0 h 622"/>
                    <a:gd name="T108" fmla="*/ 14 w 3315"/>
                    <a:gd name="T109" fmla="*/ 1 h 622"/>
                    <a:gd name="T110" fmla="*/ 15 w 3315"/>
                    <a:gd name="T111" fmla="*/ 1 h 622"/>
                    <a:gd name="T112" fmla="*/ 15 w 3315"/>
                    <a:gd name="T113" fmla="*/ 1 h 622"/>
                    <a:gd name="T114" fmla="*/ 15 w 3315"/>
                    <a:gd name="T115" fmla="*/ 1 h 622"/>
                    <a:gd name="T116" fmla="*/ 15 w 3315"/>
                    <a:gd name="T117" fmla="*/ 1 h 622"/>
                    <a:gd name="T118" fmla="*/ 15 w 3315"/>
                    <a:gd name="T119" fmla="*/ 1 h 622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3315"/>
                    <a:gd name="T181" fmla="*/ 0 h 622"/>
                    <a:gd name="T182" fmla="*/ 3315 w 3315"/>
                    <a:gd name="T183" fmla="*/ 622 h 622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3315" h="622">
                      <a:moveTo>
                        <a:pt x="3315" y="312"/>
                      </a:moveTo>
                      <a:lnTo>
                        <a:pt x="3315" y="317"/>
                      </a:lnTo>
                      <a:lnTo>
                        <a:pt x="3314" y="322"/>
                      </a:lnTo>
                      <a:lnTo>
                        <a:pt x="3313" y="328"/>
                      </a:lnTo>
                      <a:lnTo>
                        <a:pt x="3311" y="333"/>
                      </a:lnTo>
                      <a:lnTo>
                        <a:pt x="3309" y="338"/>
                      </a:lnTo>
                      <a:lnTo>
                        <a:pt x="3307" y="344"/>
                      </a:lnTo>
                      <a:lnTo>
                        <a:pt x="3303" y="349"/>
                      </a:lnTo>
                      <a:lnTo>
                        <a:pt x="3299" y="354"/>
                      </a:lnTo>
                      <a:lnTo>
                        <a:pt x="3295" y="360"/>
                      </a:lnTo>
                      <a:lnTo>
                        <a:pt x="3290" y="365"/>
                      </a:lnTo>
                      <a:lnTo>
                        <a:pt x="3284" y="370"/>
                      </a:lnTo>
                      <a:lnTo>
                        <a:pt x="3279" y="376"/>
                      </a:lnTo>
                      <a:lnTo>
                        <a:pt x="3273" y="381"/>
                      </a:lnTo>
                      <a:lnTo>
                        <a:pt x="3266" y="386"/>
                      </a:lnTo>
                      <a:lnTo>
                        <a:pt x="3259" y="392"/>
                      </a:lnTo>
                      <a:lnTo>
                        <a:pt x="3251" y="397"/>
                      </a:lnTo>
                      <a:lnTo>
                        <a:pt x="3243" y="402"/>
                      </a:lnTo>
                      <a:lnTo>
                        <a:pt x="3234" y="408"/>
                      </a:lnTo>
                      <a:lnTo>
                        <a:pt x="3225" y="413"/>
                      </a:lnTo>
                      <a:lnTo>
                        <a:pt x="3215" y="418"/>
                      </a:lnTo>
                      <a:lnTo>
                        <a:pt x="3204" y="423"/>
                      </a:lnTo>
                      <a:lnTo>
                        <a:pt x="3194" y="428"/>
                      </a:lnTo>
                      <a:lnTo>
                        <a:pt x="3183" y="433"/>
                      </a:lnTo>
                      <a:lnTo>
                        <a:pt x="3171" y="439"/>
                      </a:lnTo>
                      <a:lnTo>
                        <a:pt x="3159" y="443"/>
                      </a:lnTo>
                      <a:lnTo>
                        <a:pt x="3147" y="448"/>
                      </a:lnTo>
                      <a:lnTo>
                        <a:pt x="3134" y="452"/>
                      </a:lnTo>
                      <a:lnTo>
                        <a:pt x="3120" y="458"/>
                      </a:lnTo>
                      <a:lnTo>
                        <a:pt x="3106" y="462"/>
                      </a:lnTo>
                      <a:lnTo>
                        <a:pt x="3092" y="467"/>
                      </a:lnTo>
                      <a:lnTo>
                        <a:pt x="3077" y="472"/>
                      </a:lnTo>
                      <a:lnTo>
                        <a:pt x="3062" y="477"/>
                      </a:lnTo>
                      <a:lnTo>
                        <a:pt x="3046" y="481"/>
                      </a:lnTo>
                      <a:lnTo>
                        <a:pt x="3030" y="486"/>
                      </a:lnTo>
                      <a:lnTo>
                        <a:pt x="3013" y="490"/>
                      </a:lnTo>
                      <a:lnTo>
                        <a:pt x="2997" y="494"/>
                      </a:lnTo>
                      <a:lnTo>
                        <a:pt x="2979" y="499"/>
                      </a:lnTo>
                      <a:lnTo>
                        <a:pt x="2962" y="504"/>
                      </a:lnTo>
                      <a:lnTo>
                        <a:pt x="2944" y="508"/>
                      </a:lnTo>
                      <a:lnTo>
                        <a:pt x="2925" y="512"/>
                      </a:lnTo>
                      <a:lnTo>
                        <a:pt x="2907" y="515"/>
                      </a:lnTo>
                      <a:lnTo>
                        <a:pt x="2888" y="520"/>
                      </a:lnTo>
                      <a:lnTo>
                        <a:pt x="2867" y="524"/>
                      </a:lnTo>
                      <a:lnTo>
                        <a:pt x="2847" y="528"/>
                      </a:lnTo>
                      <a:lnTo>
                        <a:pt x="2827" y="531"/>
                      </a:lnTo>
                      <a:lnTo>
                        <a:pt x="2807" y="536"/>
                      </a:lnTo>
                      <a:lnTo>
                        <a:pt x="2785" y="539"/>
                      </a:lnTo>
                      <a:lnTo>
                        <a:pt x="2764" y="543"/>
                      </a:lnTo>
                      <a:lnTo>
                        <a:pt x="2743" y="546"/>
                      </a:lnTo>
                      <a:lnTo>
                        <a:pt x="2720" y="550"/>
                      </a:lnTo>
                      <a:lnTo>
                        <a:pt x="2698" y="554"/>
                      </a:lnTo>
                      <a:lnTo>
                        <a:pt x="2674" y="557"/>
                      </a:lnTo>
                      <a:lnTo>
                        <a:pt x="2652" y="560"/>
                      </a:lnTo>
                      <a:lnTo>
                        <a:pt x="2628" y="563"/>
                      </a:lnTo>
                      <a:lnTo>
                        <a:pt x="2605" y="567"/>
                      </a:lnTo>
                      <a:lnTo>
                        <a:pt x="2580" y="570"/>
                      </a:lnTo>
                      <a:lnTo>
                        <a:pt x="2557" y="573"/>
                      </a:lnTo>
                      <a:lnTo>
                        <a:pt x="2532" y="575"/>
                      </a:lnTo>
                      <a:lnTo>
                        <a:pt x="2507" y="578"/>
                      </a:lnTo>
                      <a:lnTo>
                        <a:pt x="2482" y="582"/>
                      </a:lnTo>
                      <a:lnTo>
                        <a:pt x="2457" y="584"/>
                      </a:lnTo>
                      <a:lnTo>
                        <a:pt x="2431" y="586"/>
                      </a:lnTo>
                      <a:lnTo>
                        <a:pt x="2406" y="589"/>
                      </a:lnTo>
                      <a:lnTo>
                        <a:pt x="2380" y="591"/>
                      </a:lnTo>
                      <a:lnTo>
                        <a:pt x="2353" y="593"/>
                      </a:lnTo>
                      <a:lnTo>
                        <a:pt x="2327" y="595"/>
                      </a:lnTo>
                      <a:lnTo>
                        <a:pt x="2300" y="598"/>
                      </a:lnTo>
                      <a:lnTo>
                        <a:pt x="2273" y="600"/>
                      </a:lnTo>
                      <a:lnTo>
                        <a:pt x="2247" y="602"/>
                      </a:lnTo>
                      <a:lnTo>
                        <a:pt x="2219" y="604"/>
                      </a:lnTo>
                      <a:lnTo>
                        <a:pt x="2191" y="606"/>
                      </a:lnTo>
                      <a:lnTo>
                        <a:pt x="2165" y="607"/>
                      </a:lnTo>
                      <a:lnTo>
                        <a:pt x="2137" y="609"/>
                      </a:lnTo>
                      <a:lnTo>
                        <a:pt x="2109" y="610"/>
                      </a:lnTo>
                      <a:lnTo>
                        <a:pt x="2080" y="612"/>
                      </a:lnTo>
                      <a:lnTo>
                        <a:pt x="2053" y="614"/>
                      </a:lnTo>
                      <a:lnTo>
                        <a:pt x="2024" y="615"/>
                      </a:lnTo>
                      <a:lnTo>
                        <a:pt x="1996" y="616"/>
                      </a:lnTo>
                      <a:lnTo>
                        <a:pt x="1967" y="617"/>
                      </a:lnTo>
                      <a:lnTo>
                        <a:pt x="1939" y="618"/>
                      </a:lnTo>
                      <a:lnTo>
                        <a:pt x="1911" y="619"/>
                      </a:lnTo>
                      <a:lnTo>
                        <a:pt x="1882" y="620"/>
                      </a:lnTo>
                      <a:lnTo>
                        <a:pt x="1853" y="620"/>
                      </a:lnTo>
                      <a:lnTo>
                        <a:pt x="1824" y="621"/>
                      </a:lnTo>
                      <a:lnTo>
                        <a:pt x="1795" y="621"/>
                      </a:lnTo>
                      <a:lnTo>
                        <a:pt x="1766" y="622"/>
                      </a:lnTo>
                      <a:lnTo>
                        <a:pt x="1737" y="622"/>
                      </a:lnTo>
                      <a:lnTo>
                        <a:pt x="1708" y="622"/>
                      </a:lnTo>
                      <a:lnTo>
                        <a:pt x="1679" y="622"/>
                      </a:lnTo>
                      <a:lnTo>
                        <a:pt x="1651" y="622"/>
                      </a:lnTo>
                      <a:lnTo>
                        <a:pt x="1621" y="622"/>
                      </a:lnTo>
                      <a:lnTo>
                        <a:pt x="1592" y="622"/>
                      </a:lnTo>
                      <a:lnTo>
                        <a:pt x="1563" y="622"/>
                      </a:lnTo>
                      <a:lnTo>
                        <a:pt x="1534" y="621"/>
                      </a:lnTo>
                      <a:lnTo>
                        <a:pt x="1506" y="621"/>
                      </a:lnTo>
                      <a:lnTo>
                        <a:pt x="1477" y="620"/>
                      </a:lnTo>
                      <a:lnTo>
                        <a:pt x="1448" y="620"/>
                      </a:lnTo>
                      <a:lnTo>
                        <a:pt x="1419" y="619"/>
                      </a:lnTo>
                      <a:lnTo>
                        <a:pt x="1390" y="618"/>
                      </a:lnTo>
                      <a:lnTo>
                        <a:pt x="1362" y="618"/>
                      </a:lnTo>
                      <a:lnTo>
                        <a:pt x="1333" y="617"/>
                      </a:lnTo>
                      <a:lnTo>
                        <a:pt x="1305" y="616"/>
                      </a:lnTo>
                      <a:lnTo>
                        <a:pt x="1276" y="614"/>
                      </a:lnTo>
                      <a:lnTo>
                        <a:pt x="1249" y="612"/>
                      </a:lnTo>
                      <a:lnTo>
                        <a:pt x="1220" y="611"/>
                      </a:lnTo>
                      <a:lnTo>
                        <a:pt x="1192" y="609"/>
                      </a:lnTo>
                      <a:lnTo>
                        <a:pt x="1164" y="608"/>
                      </a:lnTo>
                      <a:lnTo>
                        <a:pt x="1137" y="606"/>
                      </a:lnTo>
                      <a:lnTo>
                        <a:pt x="1109" y="605"/>
                      </a:lnTo>
                      <a:lnTo>
                        <a:pt x="1082" y="603"/>
                      </a:lnTo>
                      <a:lnTo>
                        <a:pt x="1055" y="601"/>
                      </a:lnTo>
                      <a:lnTo>
                        <a:pt x="1028" y="599"/>
                      </a:lnTo>
                      <a:lnTo>
                        <a:pt x="1001" y="596"/>
                      </a:lnTo>
                      <a:lnTo>
                        <a:pt x="975" y="594"/>
                      </a:lnTo>
                      <a:lnTo>
                        <a:pt x="948" y="592"/>
                      </a:lnTo>
                      <a:lnTo>
                        <a:pt x="922" y="590"/>
                      </a:lnTo>
                      <a:lnTo>
                        <a:pt x="897" y="588"/>
                      </a:lnTo>
                      <a:lnTo>
                        <a:pt x="871" y="585"/>
                      </a:lnTo>
                      <a:lnTo>
                        <a:pt x="846" y="583"/>
                      </a:lnTo>
                      <a:lnTo>
                        <a:pt x="820" y="579"/>
                      </a:lnTo>
                      <a:lnTo>
                        <a:pt x="796" y="577"/>
                      </a:lnTo>
                      <a:lnTo>
                        <a:pt x="771" y="574"/>
                      </a:lnTo>
                      <a:lnTo>
                        <a:pt x="746" y="571"/>
                      </a:lnTo>
                      <a:lnTo>
                        <a:pt x="722" y="568"/>
                      </a:lnTo>
                      <a:lnTo>
                        <a:pt x="698" y="564"/>
                      </a:lnTo>
                      <a:lnTo>
                        <a:pt x="675" y="561"/>
                      </a:lnTo>
                      <a:lnTo>
                        <a:pt x="652" y="558"/>
                      </a:lnTo>
                      <a:lnTo>
                        <a:pt x="628" y="555"/>
                      </a:lnTo>
                      <a:lnTo>
                        <a:pt x="606" y="552"/>
                      </a:lnTo>
                      <a:lnTo>
                        <a:pt x="583" y="548"/>
                      </a:lnTo>
                      <a:lnTo>
                        <a:pt x="562" y="544"/>
                      </a:lnTo>
                      <a:lnTo>
                        <a:pt x="541" y="541"/>
                      </a:lnTo>
                      <a:lnTo>
                        <a:pt x="519" y="538"/>
                      </a:lnTo>
                      <a:lnTo>
                        <a:pt x="498" y="534"/>
                      </a:lnTo>
                      <a:lnTo>
                        <a:pt x="478" y="529"/>
                      </a:lnTo>
                      <a:lnTo>
                        <a:pt x="457" y="526"/>
                      </a:lnTo>
                      <a:lnTo>
                        <a:pt x="437" y="522"/>
                      </a:lnTo>
                      <a:lnTo>
                        <a:pt x="418" y="518"/>
                      </a:lnTo>
                      <a:lnTo>
                        <a:pt x="399" y="513"/>
                      </a:lnTo>
                      <a:lnTo>
                        <a:pt x="380" y="510"/>
                      </a:lnTo>
                      <a:lnTo>
                        <a:pt x="362" y="506"/>
                      </a:lnTo>
                      <a:lnTo>
                        <a:pt x="344" y="502"/>
                      </a:lnTo>
                      <a:lnTo>
                        <a:pt x="326" y="497"/>
                      </a:lnTo>
                      <a:lnTo>
                        <a:pt x="309" y="492"/>
                      </a:lnTo>
                      <a:lnTo>
                        <a:pt x="292" y="488"/>
                      </a:lnTo>
                      <a:lnTo>
                        <a:pt x="276" y="483"/>
                      </a:lnTo>
                      <a:lnTo>
                        <a:pt x="260" y="479"/>
                      </a:lnTo>
                      <a:lnTo>
                        <a:pt x="245" y="474"/>
                      </a:lnTo>
                      <a:lnTo>
                        <a:pt x="230" y="470"/>
                      </a:lnTo>
                      <a:lnTo>
                        <a:pt x="215" y="465"/>
                      </a:lnTo>
                      <a:lnTo>
                        <a:pt x="202" y="460"/>
                      </a:lnTo>
                      <a:lnTo>
                        <a:pt x="188" y="456"/>
                      </a:lnTo>
                      <a:lnTo>
                        <a:pt x="175" y="450"/>
                      </a:lnTo>
                      <a:lnTo>
                        <a:pt x="162" y="446"/>
                      </a:lnTo>
                      <a:lnTo>
                        <a:pt x="149" y="441"/>
                      </a:lnTo>
                      <a:lnTo>
                        <a:pt x="138" y="435"/>
                      </a:lnTo>
                      <a:lnTo>
                        <a:pt x="126" y="431"/>
                      </a:lnTo>
                      <a:lnTo>
                        <a:pt x="115" y="426"/>
                      </a:lnTo>
                      <a:lnTo>
                        <a:pt x="105" y="420"/>
                      </a:lnTo>
                      <a:lnTo>
                        <a:pt x="95" y="415"/>
                      </a:lnTo>
                      <a:lnTo>
                        <a:pt x="85" y="410"/>
                      </a:lnTo>
                      <a:lnTo>
                        <a:pt x="77" y="406"/>
                      </a:lnTo>
                      <a:lnTo>
                        <a:pt x="68" y="400"/>
                      </a:lnTo>
                      <a:lnTo>
                        <a:pt x="60" y="395"/>
                      </a:lnTo>
                      <a:lnTo>
                        <a:pt x="52" y="390"/>
                      </a:lnTo>
                      <a:lnTo>
                        <a:pt x="46" y="384"/>
                      </a:lnTo>
                      <a:lnTo>
                        <a:pt x="39" y="379"/>
                      </a:lnTo>
                      <a:lnTo>
                        <a:pt x="33" y="374"/>
                      </a:lnTo>
                      <a:lnTo>
                        <a:pt x="28" y="368"/>
                      </a:lnTo>
                      <a:lnTo>
                        <a:pt x="22" y="363"/>
                      </a:lnTo>
                      <a:lnTo>
                        <a:pt x="18" y="358"/>
                      </a:lnTo>
                      <a:lnTo>
                        <a:pt x="14" y="352"/>
                      </a:lnTo>
                      <a:lnTo>
                        <a:pt x="11" y="347"/>
                      </a:lnTo>
                      <a:lnTo>
                        <a:pt x="8" y="342"/>
                      </a:lnTo>
                      <a:lnTo>
                        <a:pt x="4" y="336"/>
                      </a:lnTo>
                      <a:lnTo>
                        <a:pt x="2" y="331"/>
                      </a:lnTo>
                      <a:lnTo>
                        <a:pt x="1" y="325"/>
                      </a:lnTo>
                      <a:lnTo>
                        <a:pt x="0" y="319"/>
                      </a:lnTo>
                      <a:lnTo>
                        <a:pt x="0" y="314"/>
                      </a:lnTo>
                      <a:lnTo>
                        <a:pt x="0" y="309"/>
                      </a:lnTo>
                      <a:lnTo>
                        <a:pt x="0" y="303"/>
                      </a:lnTo>
                      <a:lnTo>
                        <a:pt x="1" y="298"/>
                      </a:lnTo>
                      <a:lnTo>
                        <a:pt x="2" y="293"/>
                      </a:lnTo>
                      <a:lnTo>
                        <a:pt x="4" y="287"/>
                      </a:lnTo>
                      <a:lnTo>
                        <a:pt x="8" y="282"/>
                      </a:lnTo>
                      <a:lnTo>
                        <a:pt x="11" y="277"/>
                      </a:lnTo>
                      <a:lnTo>
                        <a:pt x="14" y="271"/>
                      </a:lnTo>
                      <a:lnTo>
                        <a:pt x="18" y="265"/>
                      </a:lnTo>
                      <a:lnTo>
                        <a:pt x="22" y="259"/>
                      </a:lnTo>
                      <a:lnTo>
                        <a:pt x="28" y="254"/>
                      </a:lnTo>
                      <a:lnTo>
                        <a:pt x="33" y="249"/>
                      </a:lnTo>
                      <a:lnTo>
                        <a:pt x="39" y="243"/>
                      </a:lnTo>
                      <a:lnTo>
                        <a:pt x="46" y="238"/>
                      </a:lnTo>
                      <a:lnTo>
                        <a:pt x="52" y="233"/>
                      </a:lnTo>
                      <a:lnTo>
                        <a:pt x="60" y="229"/>
                      </a:lnTo>
                      <a:lnTo>
                        <a:pt x="68" y="223"/>
                      </a:lnTo>
                      <a:lnTo>
                        <a:pt x="77" y="218"/>
                      </a:lnTo>
                      <a:lnTo>
                        <a:pt x="85" y="213"/>
                      </a:lnTo>
                      <a:lnTo>
                        <a:pt x="95" y="207"/>
                      </a:lnTo>
                      <a:lnTo>
                        <a:pt x="105" y="202"/>
                      </a:lnTo>
                      <a:lnTo>
                        <a:pt x="115" y="198"/>
                      </a:lnTo>
                      <a:lnTo>
                        <a:pt x="126" y="192"/>
                      </a:lnTo>
                      <a:lnTo>
                        <a:pt x="138" y="187"/>
                      </a:lnTo>
                      <a:lnTo>
                        <a:pt x="149" y="182"/>
                      </a:lnTo>
                      <a:lnTo>
                        <a:pt x="162" y="177"/>
                      </a:lnTo>
                      <a:lnTo>
                        <a:pt x="175" y="172"/>
                      </a:lnTo>
                      <a:lnTo>
                        <a:pt x="188" y="168"/>
                      </a:lnTo>
                      <a:lnTo>
                        <a:pt x="202" y="162"/>
                      </a:lnTo>
                      <a:lnTo>
                        <a:pt x="215" y="158"/>
                      </a:lnTo>
                      <a:lnTo>
                        <a:pt x="230" y="153"/>
                      </a:lnTo>
                      <a:lnTo>
                        <a:pt x="245" y="149"/>
                      </a:lnTo>
                      <a:lnTo>
                        <a:pt x="260" y="144"/>
                      </a:lnTo>
                      <a:lnTo>
                        <a:pt x="276" y="139"/>
                      </a:lnTo>
                      <a:lnTo>
                        <a:pt x="292" y="135"/>
                      </a:lnTo>
                      <a:lnTo>
                        <a:pt x="309" y="130"/>
                      </a:lnTo>
                      <a:lnTo>
                        <a:pt x="326" y="126"/>
                      </a:lnTo>
                      <a:lnTo>
                        <a:pt x="343" y="122"/>
                      </a:lnTo>
                      <a:lnTo>
                        <a:pt x="362" y="118"/>
                      </a:lnTo>
                      <a:lnTo>
                        <a:pt x="380" y="113"/>
                      </a:lnTo>
                      <a:lnTo>
                        <a:pt x="399" y="109"/>
                      </a:lnTo>
                      <a:lnTo>
                        <a:pt x="418" y="105"/>
                      </a:lnTo>
                      <a:lnTo>
                        <a:pt x="437" y="101"/>
                      </a:lnTo>
                      <a:lnTo>
                        <a:pt x="457" y="97"/>
                      </a:lnTo>
                      <a:lnTo>
                        <a:pt x="478" y="93"/>
                      </a:lnTo>
                      <a:lnTo>
                        <a:pt x="498" y="89"/>
                      </a:lnTo>
                      <a:lnTo>
                        <a:pt x="519" y="86"/>
                      </a:lnTo>
                      <a:lnTo>
                        <a:pt x="541" y="81"/>
                      </a:lnTo>
                      <a:lnTo>
                        <a:pt x="562" y="78"/>
                      </a:lnTo>
                      <a:lnTo>
                        <a:pt x="583" y="75"/>
                      </a:lnTo>
                      <a:lnTo>
                        <a:pt x="606" y="71"/>
                      </a:lnTo>
                      <a:lnTo>
                        <a:pt x="628" y="67"/>
                      </a:lnTo>
                      <a:lnTo>
                        <a:pt x="652" y="64"/>
                      </a:lnTo>
                      <a:lnTo>
                        <a:pt x="675" y="61"/>
                      </a:lnTo>
                      <a:lnTo>
                        <a:pt x="698" y="58"/>
                      </a:lnTo>
                      <a:lnTo>
                        <a:pt x="722" y="55"/>
                      </a:lnTo>
                      <a:lnTo>
                        <a:pt x="746" y="51"/>
                      </a:lnTo>
                      <a:lnTo>
                        <a:pt x="771" y="48"/>
                      </a:lnTo>
                      <a:lnTo>
                        <a:pt x="796" y="46"/>
                      </a:lnTo>
                      <a:lnTo>
                        <a:pt x="820" y="43"/>
                      </a:lnTo>
                      <a:lnTo>
                        <a:pt x="846" y="41"/>
                      </a:lnTo>
                      <a:lnTo>
                        <a:pt x="870" y="38"/>
                      </a:lnTo>
                      <a:lnTo>
                        <a:pt x="897" y="36"/>
                      </a:lnTo>
                      <a:lnTo>
                        <a:pt x="922" y="32"/>
                      </a:lnTo>
                      <a:lnTo>
                        <a:pt x="948" y="30"/>
                      </a:lnTo>
                      <a:lnTo>
                        <a:pt x="975" y="28"/>
                      </a:lnTo>
                      <a:lnTo>
                        <a:pt x="1001" y="26"/>
                      </a:lnTo>
                      <a:lnTo>
                        <a:pt x="1028" y="24"/>
                      </a:lnTo>
                      <a:lnTo>
                        <a:pt x="1055" y="22"/>
                      </a:lnTo>
                      <a:lnTo>
                        <a:pt x="1082" y="20"/>
                      </a:lnTo>
                      <a:lnTo>
                        <a:pt x="1109" y="18"/>
                      </a:lnTo>
                      <a:lnTo>
                        <a:pt x="1137" y="16"/>
                      </a:lnTo>
                      <a:lnTo>
                        <a:pt x="1164" y="14"/>
                      </a:lnTo>
                      <a:lnTo>
                        <a:pt x="1192" y="13"/>
                      </a:lnTo>
                      <a:lnTo>
                        <a:pt x="1220" y="11"/>
                      </a:lnTo>
                      <a:lnTo>
                        <a:pt x="1249" y="10"/>
                      </a:lnTo>
                      <a:lnTo>
                        <a:pt x="1276" y="9"/>
                      </a:lnTo>
                      <a:lnTo>
                        <a:pt x="1304" y="8"/>
                      </a:lnTo>
                      <a:lnTo>
                        <a:pt x="1333" y="7"/>
                      </a:lnTo>
                      <a:lnTo>
                        <a:pt x="1362" y="6"/>
                      </a:lnTo>
                      <a:lnTo>
                        <a:pt x="1390" y="5"/>
                      </a:lnTo>
                      <a:lnTo>
                        <a:pt x="1419" y="4"/>
                      </a:lnTo>
                      <a:lnTo>
                        <a:pt x="1448" y="2"/>
                      </a:lnTo>
                      <a:lnTo>
                        <a:pt x="1477" y="2"/>
                      </a:lnTo>
                      <a:lnTo>
                        <a:pt x="1506" y="1"/>
                      </a:lnTo>
                      <a:lnTo>
                        <a:pt x="1534" y="1"/>
                      </a:lnTo>
                      <a:lnTo>
                        <a:pt x="1563" y="1"/>
                      </a:lnTo>
                      <a:lnTo>
                        <a:pt x="1592" y="0"/>
                      </a:lnTo>
                      <a:lnTo>
                        <a:pt x="1621" y="0"/>
                      </a:lnTo>
                      <a:lnTo>
                        <a:pt x="1650" y="0"/>
                      </a:lnTo>
                      <a:lnTo>
                        <a:pt x="1679" y="0"/>
                      </a:lnTo>
                      <a:lnTo>
                        <a:pt x="1708" y="0"/>
                      </a:lnTo>
                      <a:lnTo>
                        <a:pt x="1737" y="0"/>
                      </a:lnTo>
                      <a:lnTo>
                        <a:pt x="1766" y="1"/>
                      </a:lnTo>
                      <a:lnTo>
                        <a:pt x="1795" y="1"/>
                      </a:lnTo>
                      <a:lnTo>
                        <a:pt x="1823" y="2"/>
                      </a:lnTo>
                      <a:lnTo>
                        <a:pt x="1853" y="2"/>
                      </a:lnTo>
                      <a:lnTo>
                        <a:pt x="1882" y="4"/>
                      </a:lnTo>
                      <a:lnTo>
                        <a:pt x="1910" y="5"/>
                      </a:lnTo>
                      <a:lnTo>
                        <a:pt x="1939" y="5"/>
                      </a:lnTo>
                      <a:lnTo>
                        <a:pt x="1967" y="6"/>
                      </a:lnTo>
                      <a:lnTo>
                        <a:pt x="1996" y="7"/>
                      </a:lnTo>
                      <a:lnTo>
                        <a:pt x="2024" y="8"/>
                      </a:lnTo>
                      <a:lnTo>
                        <a:pt x="2053" y="10"/>
                      </a:lnTo>
                      <a:lnTo>
                        <a:pt x="2080" y="11"/>
                      </a:lnTo>
                      <a:lnTo>
                        <a:pt x="2108" y="12"/>
                      </a:lnTo>
                      <a:lnTo>
                        <a:pt x="2137" y="14"/>
                      </a:lnTo>
                      <a:lnTo>
                        <a:pt x="2165" y="15"/>
                      </a:lnTo>
                      <a:lnTo>
                        <a:pt x="2191" y="17"/>
                      </a:lnTo>
                      <a:lnTo>
                        <a:pt x="2219" y="18"/>
                      </a:lnTo>
                      <a:lnTo>
                        <a:pt x="2247" y="21"/>
                      </a:lnTo>
                      <a:lnTo>
                        <a:pt x="2273" y="23"/>
                      </a:lnTo>
                      <a:lnTo>
                        <a:pt x="2300" y="25"/>
                      </a:lnTo>
                      <a:lnTo>
                        <a:pt x="2327" y="27"/>
                      </a:lnTo>
                      <a:lnTo>
                        <a:pt x="2353" y="29"/>
                      </a:lnTo>
                      <a:lnTo>
                        <a:pt x="2380" y="31"/>
                      </a:lnTo>
                      <a:lnTo>
                        <a:pt x="2406" y="34"/>
                      </a:lnTo>
                      <a:lnTo>
                        <a:pt x="2431" y="37"/>
                      </a:lnTo>
                      <a:lnTo>
                        <a:pt x="2457" y="39"/>
                      </a:lnTo>
                      <a:lnTo>
                        <a:pt x="2482" y="42"/>
                      </a:lnTo>
                      <a:lnTo>
                        <a:pt x="2507" y="44"/>
                      </a:lnTo>
                      <a:lnTo>
                        <a:pt x="2532" y="47"/>
                      </a:lnTo>
                      <a:lnTo>
                        <a:pt x="2557" y="50"/>
                      </a:lnTo>
                      <a:lnTo>
                        <a:pt x="2580" y="54"/>
                      </a:lnTo>
                      <a:lnTo>
                        <a:pt x="2605" y="56"/>
                      </a:lnTo>
                      <a:lnTo>
                        <a:pt x="2628" y="59"/>
                      </a:lnTo>
                      <a:lnTo>
                        <a:pt x="2652" y="62"/>
                      </a:lnTo>
                      <a:lnTo>
                        <a:pt x="2674" y="65"/>
                      </a:lnTo>
                      <a:lnTo>
                        <a:pt x="2698" y="70"/>
                      </a:lnTo>
                      <a:lnTo>
                        <a:pt x="2720" y="73"/>
                      </a:lnTo>
                      <a:lnTo>
                        <a:pt x="2743" y="76"/>
                      </a:lnTo>
                      <a:lnTo>
                        <a:pt x="2764" y="80"/>
                      </a:lnTo>
                      <a:lnTo>
                        <a:pt x="2785" y="83"/>
                      </a:lnTo>
                      <a:lnTo>
                        <a:pt x="2807" y="88"/>
                      </a:lnTo>
                      <a:lnTo>
                        <a:pt x="2827" y="91"/>
                      </a:lnTo>
                      <a:lnTo>
                        <a:pt x="2847" y="95"/>
                      </a:lnTo>
                      <a:lnTo>
                        <a:pt x="2867" y="98"/>
                      </a:lnTo>
                      <a:lnTo>
                        <a:pt x="2888" y="103"/>
                      </a:lnTo>
                      <a:lnTo>
                        <a:pt x="2907" y="107"/>
                      </a:lnTo>
                      <a:lnTo>
                        <a:pt x="2925" y="111"/>
                      </a:lnTo>
                      <a:lnTo>
                        <a:pt x="2944" y="115"/>
                      </a:lnTo>
                      <a:lnTo>
                        <a:pt x="2962" y="120"/>
                      </a:lnTo>
                      <a:lnTo>
                        <a:pt x="2979" y="124"/>
                      </a:lnTo>
                      <a:lnTo>
                        <a:pt x="2997" y="128"/>
                      </a:lnTo>
                      <a:lnTo>
                        <a:pt x="3013" y="133"/>
                      </a:lnTo>
                      <a:lnTo>
                        <a:pt x="3030" y="137"/>
                      </a:lnTo>
                      <a:lnTo>
                        <a:pt x="3046" y="141"/>
                      </a:lnTo>
                      <a:lnTo>
                        <a:pt x="3062" y="146"/>
                      </a:lnTo>
                      <a:lnTo>
                        <a:pt x="3077" y="151"/>
                      </a:lnTo>
                      <a:lnTo>
                        <a:pt x="3092" y="156"/>
                      </a:lnTo>
                      <a:lnTo>
                        <a:pt x="3106" y="160"/>
                      </a:lnTo>
                      <a:lnTo>
                        <a:pt x="3120" y="165"/>
                      </a:lnTo>
                      <a:lnTo>
                        <a:pt x="3134" y="170"/>
                      </a:lnTo>
                      <a:lnTo>
                        <a:pt x="3147" y="175"/>
                      </a:lnTo>
                      <a:lnTo>
                        <a:pt x="3159" y="179"/>
                      </a:lnTo>
                      <a:lnTo>
                        <a:pt x="3171" y="185"/>
                      </a:lnTo>
                      <a:lnTo>
                        <a:pt x="3183" y="189"/>
                      </a:lnTo>
                      <a:lnTo>
                        <a:pt x="3194" y="194"/>
                      </a:lnTo>
                      <a:lnTo>
                        <a:pt x="3204" y="200"/>
                      </a:lnTo>
                      <a:lnTo>
                        <a:pt x="3215" y="205"/>
                      </a:lnTo>
                      <a:lnTo>
                        <a:pt x="3225" y="209"/>
                      </a:lnTo>
                      <a:lnTo>
                        <a:pt x="3234" y="215"/>
                      </a:lnTo>
                      <a:lnTo>
                        <a:pt x="3243" y="220"/>
                      </a:lnTo>
                      <a:lnTo>
                        <a:pt x="3251" y="225"/>
                      </a:lnTo>
                      <a:lnTo>
                        <a:pt x="3259" y="231"/>
                      </a:lnTo>
                      <a:lnTo>
                        <a:pt x="3266" y="236"/>
                      </a:lnTo>
                      <a:lnTo>
                        <a:pt x="3273" y="241"/>
                      </a:lnTo>
                      <a:lnTo>
                        <a:pt x="3279" y="247"/>
                      </a:lnTo>
                      <a:lnTo>
                        <a:pt x="3284" y="252"/>
                      </a:lnTo>
                      <a:lnTo>
                        <a:pt x="3290" y="257"/>
                      </a:lnTo>
                      <a:lnTo>
                        <a:pt x="3295" y="263"/>
                      </a:lnTo>
                      <a:lnTo>
                        <a:pt x="3299" y="268"/>
                      </a:lnTo>
                      <a:lnTo>
                        <a:pt x="3303" y="273"/>
                      </a:lnTo>
                      <a:lnTo>
                        <a:pt x="3307" y="279"/>
                      </a:lnTo>
                      <a:lnTo>
                        <a:pt x="3309" y="284"/>
                      </a:lnTo>
                      <a:lnTo>
                        <a:pt x="3311" y="289"/>
                      </a:lnTo>
                      <a:lnTo>
                        <a:pt x="3313" y="295"/>
                      </a:lnTo>
                      <a:lnTo>
                        <a:pt x="3314" y="300"/>
                      </a:lnTo>
                      <a:lnTo>
                        <a:pt x="3315" y="306"/>
                      </a:lnTo>
                      <a:lnTo>
                        <a:pt x="3315" y="312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564" name="Group 39"/>
              <p:cNvGrpSpPr>
                <a:grpSpLocks/>
              </p:cNvGrpSpPr>
              <p:nvPr/>
            </p:nvGrpSpPr>
            <p:grpSpPr bwMode="auto">
              <a:xfrm rot="1868711">
                <a:off x="128" y="925"/>
                <a:ext cx="1175" cy="1785"/>
                <a:chOff x="712" y="893"/>
                <a:chExt cx="1175" cy="1785"/>
              </a:xfrm>
            </p:grpSpPr>
            <p:sp>
              <p:nvSpPr>
                <p:cNvPr id="23568" name="Line 40"/>
                <p:cNvSpPr>
                  <a:spLocks noChangeShapeType="1"/>
                </p:cNvSpPr>
                <p:nvPr/>
              </p:nvSpPr>
              <p:spPr bwMode="auto">
                <a:xfrm>
                  <a:off x="712" y="893"/>
                  <a:ext cx="1018" cy="1785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69" name="Freeform 41"/>
                <p:cNvSpPr>
                  <a:spLocks/>
                </p:cNvSpPr>
                <p:nvPr/>
              </p:nvSpPr>
              <p:spPr bwMode="auto">
                <a:xfrm>
                  <a:off x="1405" y="2375"/>
                  <a:ext cx="482" cy="291"/>
                </a:xfrm>
                <a:custGeom>
                  <a:avLst/>
                  <a:gdLst>
                    <a:gd name="T0" fmla="*/ 13 w 2887"/>
                    <a:gd name="T1" fmla="*/ 0 h 1745"/>
                    <a:gd name="T2" fmla="*/ 13 w 2887"/>
                    <a:gd name="T3" fmla="*/ 1 h 1745"/>
                    <a:gd name="T4" fmla="*/ 13 w 2887"/>
                    <a:gd name="T5" fmla="*/ 1 h 1745"/>
                    <a:gd name="T6" fmla="*/ 13 w 2887"/>
                    <a:gd name="T7" fmla="*/ 1 h 1745"/>
                    <a:gd name="T8" fmla="*/ 13 w 2887"/>
                    <a:gd name="T9" fmla="*/ 1 h 1745"/>
                    <a:gd name="T10" fmla="*/ 13 w 2887"/>
                    <a:gd name="T11" fmla="*/ 2 h 1745"/>
                    <a:gd name="T12" fmla="*/ 12 w 2887"/>
                    <a:gd name="T13" fmla="*/ 2 h 1745"/>
                    <a:gd name="T14" fmla="*/ 12 w 2887"/>
                    <a:gd name="T15" fmla="*/ 2 h 1745"/>
                    <a:gd name="T16" fmla="*/ 11 w 2887"/>
                    <a:gd name="T17" fmla="*/ 3 h 1745"/>
                    <a:gd name="T18" fmla="*/ 11 w 2887"/>
                    <a:gd name="T19" fmla="*/ 3 h 1745"/>
                    <a:gd name="T20" fmla="*/ 10 w 2887"/>
                    <a:gd name="T21" fmla="*/ 4 h 1745"/>
                    <a:gd name="T22" fmla="*/ 10 w 2887"/>
                    <a:gd name="T23" fmla="*/ 4 h 1745"/>
                    <a:gd name="T24" fmla="*/ 9 w 2887"/>
                    <a:gd name="T25" fmla="*/ 4 h 1745"/>
                    <a:gd name="T26" fmla="*/ 8 w 2887"/>
                    <a:gd name="T27" fmla="*/ 5 h 1745"/>
                    <a:gd name="T28" fmla="*/ 8 w 2887"/>
                    <a:gd name="T29" fmla="*/ 5 h 1745"/>
                    <a:gd name="T30" fmla="*/ 7 w 2887"/>
                    <a:gd name="T31" fmla="*/ 6 h 1745"/>
                    <a:gd name="T32" fmla="*/ 6 w 2887"/>
                    <a:gd name="T33" fmla="*/ 6 h 1745"/>
                    <a:gd name="T34" fmla="*/ 5 w 2887"/>
                    <a:gd name="T35" fmla="*/ 6 h 1745"/>
                    <a:gd name="T36" fmla="*/ 5 w 2887"/>
                    <a:gd name="T37" fmla="*/ 7 h 1745"/>
                    <a:gd name="T38" fmla="*/ 4 w 2887"/>
                    <a:gd name="T39" fmla="*/ 7 h 1745"/>
                    <a:gd name="T40" fmla="*/ 4 w 2887"/>
                    <a:gd name="T41" fmla="*/ 7 h 1745"/>
                    <a:gd name="T42" fmla="*/ 3 w 2887"/>
                    <a:gd name="T43" fmla="*/ 8 h 1745"/>
                    <a:gd name="T44" fmla="*/ 2 w 2887"/>
                    <a:gd name="T45" fmla="*/ 8 h 1745"/>
                    <a:gd name="T46" fmla="*/ 2 w 2887"/>
                    <a:gd name="T47" fmla="*/ 8 h 1745"/>
                    <a:gd name="T48" fmla="*/ 1 w 2887"/>
                    <a:gd name="T49" fmla="*/ 8 h 1745"/>
                    <a:gd name="T50" fmla="*/ 1 w 2887"/>
                    <a:gd name="T51" fmla="*/ 8 h 1745"/>
                    <a:gd name="T52" fmla="*/ 1 w 2887"/>
                    <a:gd name="T53" fmla="*/ 8 h 1745"/>
                    <a:gd name="T54" fmla="*/ 0 w 2887"/>
                    <a:gd name="T55" fmla="*/ 8 h 1745"/>
                    <a:gd name="T56" fmla="*/ 0 w 2887"/>
                    <a:gd name="T57" fmla="*/ 8 h 1745"/>
                    <a:gd name="T58" fmla="*/ 0 w 2887"/>
                    <a:gd name="T59" fmla="*/ 8 h 1745"/>
                    <a:gd name="T60" fmla="*/ 0 w 2887"/>
                    <a:gd name="T61" fmla="*/ 8 h 1745"/>
                    <a:gd name="T62" fmla="*/ 0 w 2887"/>
                    <a:gd name="T63" fmla="*/ 8 h 1745"/>
                    <a:gd name="T64" fmla="*/ 0 w 2887"/>
                    <a:gd name="T65" fmla="*/ 7 h 1745"/>
                    <a:gd name="T66" fmla="*/ 0 w 2887"/>
                    <a:gd name="T67" fmla="*/ 7 h 1745"/>
                    <a:gd name="T68" fmla="*/ 1 w 2887"/>
                    <a:gd name="T69" fmla="*/ 7 h 1745"/>
                    <a:gd name="T70" fmla="*/ 1 w 2887"/>
                    <a:gd name="T71" fmla="*/ 7 h 1745"/>
                    <a:gd name="T72" fmla="*/ 1 w 2887"/>
                    <a:gd name="T73" fmla="*/ 6 h 1745"/>
                    <a:gd name="T74" fmla="*/ 2 w 2887"/>
                    <a:gd name="T75" fmla="*/ 6 h 1745"/>
                    <a:gd name="T76" fmla="*/ 2 w 2887"/>
                    <a:gd name="T77" fmla="*/ 5 h 1745"/>
                    <a:gd name="T78" fmla="*/ 3 w 2887"/>
                    <a:gd name="T79" fmla="*/ 5 h 1745"/>
                    <a:gd name="T80" fmla="*/ 3 w 2887"/>
                    <a:gd name="T81" fmla="*/ 5 h 1745"/>
                    <a:gd name="T82" fmla="*/ 4 w 2887"/>
                    <a:gd name="T83" fmla="*/ 4 h 1745"/>
                    <a:gd name="T84" fmla="*/ 5 w 2887"/>
                    <a:gd name="T85" fmla="*/ 4 h 1745"/>
                    <a:gd name="T86" fmla="*/ 5 w 2887"/>
                    <a:gd name="T87" fmla="*/ 3 h 1745"/>
                    <a:gd name="T88" fmla="*/ 6 w 2887"/>
                    <a:gd name="T89" fmla="*/ 3 h 1745"/>
                    <a:gd name="T90" fmla="*/ 7 w 2887"/>
                    <a:gd name="T91" fmla="*/ 3 h 1745"/>
                    <a:gd name="T92" fmla="*/ 7 w 2887"/>
                    <a:gd name="T93" fmla="*/ 2 h 1745"/>
                    <a:gd name="T94" fmla="*/ 8 w 2887"/>
                    <a:gd name="T95" fmla="*/ 2 h 1745"/>
                    <a:gd name="T96" fmla="*/ 9 w 2887"/>
                    <a:gd name="T97" fmla="*/ 1 h 1745"/>
                    <a:gd name="T98" fmla="*/ 9 w 2887"/>
                    <a:gd name="T99" fmla="*/ 1 h 1745"/>
                    <a:gd name="T100" fmla="*/ 10 w 2887"/>
                    <a:gd name="T101" fmla="*/ 1 h 1745"/>
                    <a:gd name="T102" fmla="*/ 11 w 2887"/>
                    <a:gd name="T103" fmla="*/ 1 h 1745"/>
                    <a:gd name="T104" fmla="*/ 11 w 2887"/>
                    <a:gd name="T105" fmla="*/ 0 h 1745"/>
                    <a:gd name="T106" fmla="*/ 12 w 2887"/>
                    <a:gd name="T107" fmla="*/ 0 h 1745"/>
                    <a:gd name="T108" fmla="*/ 12 w 2887"/>
                    <a:gd name="T109" fmla="*/ 0 h 1745"/>
                    <a:gd name="T110" fmla="*/ 13 w 2887"/>
                    <a:gd name="T111" fmla="*/ 0 h 1745"/>
                    <a:gd name="T112" fmla="*/ 13 w 2887"/>
                    <a:gd name="T113" fmla="*/ 0 h 1745"/>
                    <a:gd name="T114" fmla="*/ 13 w 2887"/>
                    <a:gd name="T115" fmla="*/ 0 h 1745"/>
                    <a:gd name="T116" fmla="*/ 13 w 2887"/>
                    <a:gd name="T117" fmla="*/ 0 h 1745"/>
                    <a:gd name="T118" fmla="*/ 13 w 2887"/>
                    <a:gd name="T119" fmla="*/ 0 h 1745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2887"/>
                    <a:gd name="T181" fmla="*/ 0 h 1745"/>
                    <a:gd name="T182" fmla="*/ 2887 w 2887"/>
                    <a:gd name="T183" fmla="*/ 1745 h 1745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2887" h="1745">
                      <a:moveTo>
                        <a:pt x="2879" y="42"/>
                      </a:moveTo>
                      <a:lnTo>
                        <a:pt x="2882" y="47"/>
                      </a:lnTo>
                      <a:lnTo>
                        <a:pt x="2884" y="52"/>
                      </a:lnTo>
                      <a:lnTo>
                        <a:pt x="2885" y="58"/>
                      </a:lnTo>
                      <a:lnTo>
                        <a:pt x="2886" y="63"/>
                      </a:lnTo>
                      <a:lnTo>
                        <a:pt x="2887" y="68"/>
                      </a:lnTo>
                      <a:lnTo>
                        <a:pt x="2887" y="75"/>
                      </a:lnTo>
                      <a:lnTo>
                        <a:pt x="2887" y="81"/>
                      </a:lnTo>
                      <a:lnTo>
                        <a:pt x="2886" y="88"/>
                      </a:lnTo>
                      <a:lnTo>
                        <a:pt x="2885" y="94"/>
                      </a:lnTo>
                      <a:lnTo>
                        <a:pt x="2884" y="101"/>
                      </a:lnTo>
                      <a:lnTo>
                        <a:pt x="2882" y="109"/>
                      </a:lnTo>
                      <a:lnTo>
                        <a:pt x="2880" y="116"/>
                      </a:lnTo>
                      <a:lnTo>
                        <a:pt x="2877" y="124"/>
                      </a:lnTo>
                      <a:lnTo>
                        <a:pt x="2874" y="131"/>
                      </a:lnTo>
                      <a:lnTo>
                        <a:pt x="2870" y="140"/>
                      </a:lnTo>
                      <a:lnTo>
                        <a:pt x="2866" y="148"/>
                      </a:lnTo>
                      <a:lnTo>
                        <a:pt x="2862" y="157"/>
                      </a:lnTo>
                      <a:lnTo>
                        <a:pt x="2857" y="165"/>
                      </a:lnTo>
                      <a:lnTo>
                        <a:pt x="2851" y="175"/>
                      </a:lnTo>
                      <a:lnTo>
                        <a:pt x="2845" y="185"/>
                      </a:lnTo>
                      <a:lnTo>
                        <a:pt x="2839" y="194"/>
                      </a:lnTo>
                      <a:lnTo>
                        <a:pt x="2832" y="204"/>
                      </a:lnTo>
                      <a:lnTo>
                        <a:pt x="2826" y="213"/>
                      </a:lnTo>
                      <a:lnTo>
                        <a:pt x="2817" y="223"/>
                      </a:lnTo>
                      <a:lnTo>
                        <a:pt x="2810" y="234"/>
                      </a:lnTo>
                      <a:lnTo>
                        <a:pt x="2801" y="244"/>
                      </a:lnTo>
                      <a:lnTo>
                        <a:pt x="2793" y="255"/>
                      </a:lnTo>
                      <a:lnTo>
                        <a:pt x="2783" y="266"/>
                      </a:lnTo>
                      <a:lnTo>
                        <a:pt x="2773" y="277"/>
                      </a:lnTo>
                      <a:lnTo>
                        <a:pt x="2764" y="288"/>
                      </a:lnTo>
                      <a:lnTo>
                        <a:pt x="2753" y="300"/>
                      </a:lnTo>
                      <a:lnTo>
                        <a:pt x="2742" y="312"/>
                      </a:lnTo>
                      <a:lnTo>
                        <a:pt x="2731" y="323"/>
                      </a:lnTo>
                      <a:lnTo>
                        <a:pt x="2719" y="335"/>
                      </a:lnTo>
                      <a:lnTo>
                        <a:pt x="2707" y="347"/>
                      </a:lnTo>
                      <a:lnTo>
                        <a:pt x="2694" y="360"/>
                      </a:lnTo>
                      <a:lnTo>
                        <a:pt x="2682" y="372"/>
                      </a:lnTo>
                      <a:lnTo>
                        <a:pt x="2669" y="384"/>
                      </a:lnTo>
                      <a:lnTo>
                        <a:pt x="2655" y="397"/>
                      </a:lnTo>
                      <a:lnTo>
                        <a:pt x="2641" y="410"/>
                      </a:lnTo>
                      <a:lnTo>
                        <a:pt x="2627" y="424"/>
                      </a:lnTo>
                      <a:lnTo>
                        <a:pt x="2612" y="436"/>
                      </a:lnTo>
                      <a:lnTo>
                        <a:pt x="2597" y="449"/>
                      </a:lnTo>
                      <a:lnTo>
                        <a:pt x="2582" y="463"/>
                      </a:lnTo>
                      <a:lnTo>
                        <a:pt x="2566" y="477"/>
                      </a:lnTo>
                      <a:lnTo>
                        <a:pt x="2550" y="490"/>
                      </a:lnTo>
                      <a:lnTo>
                        <a:pt x="2533" y="503"/>
                      </a:lnTo>
                      <a:lnTo>
                        <a:pt x="2517" y="517"/>
                      </a:lnTo>
                      <a:lnTo>
                        <a:pt x="2500" y="532"/>
                      </a:lnTo>
                      <a:lnTo>
                        <a:pt x="2482" y="546"/>
                      </a:lnTo>
                      <a:lnTo>
                        <a:pt x="2465" y="560"/>
                      </a:lnTo>
                      <a:lnTo>
                        <a:pt x="2447" y="575"/>
                      </a:lnTo>
                      <a:lnTo>
                        <a:pt x="2429" y="589"/>
                      </a:lnTo>
                      <a:lnTo>
                        <a:pt x="2410" y="604"/>
                      </a:lnTo>
                      <a:lnTo>
                        <a:pt x="2391" y="618"/>
                      </a:lnTo>
                      <a:lnTo>
                        <a:pt x="2371" y="633"/>
                      </a:lnTo>
                      <a:lnTo>
                        <a:pt x="2352" y="647"/>
                      </a:lnTo>
                      <a:lnTo>
                        <a:pt x="2333" y="662"/>
                      </a:lnTo>
                      <a:lnTo>
                        <a:pt x="2313" y="677"/>
                      </a:lnTo>
                      <a:lnTo>
                        <a:pt x="2292" y="692"/>
                      </a:lnTo>
                      <a:lnTo>
                        <a:pt x="2271" y="707"/>
                      </a:lnTo>
                      <a:lnTo>
                        <a:pt x="2251" y="722"/>
                      </a:lnTo>
                      <a:lnTo>
                        <a:pt x="2230" y="737"/>
                      </a:lnTo>
                      <a:lnTo>
                        <a:pt x="2208" y="752"/>
                      </a:lnTo>
                      <a:lnTo>
                        <a:pt x="2187" y="767"/>
                      </a:lnTo>
                      <a:lnTo>
                        <a:pt x="2164" y="782"/>
                      </a:lnTo>
                      <a:lnTo>
                        <a:pt x="2143" y="798"/>
                      </a:lnTo>
                      <a:lnTo>
                        <a:pt x="2121" y="813"/>
                      </a:lnTo>
                      <a:lnTo>
                        <a:pt x="2098" y="828"/>
                      </a:lnTo>
                      <a:lnTo>
                        <a:pt x="2076" y="844"/>
                      </a:lnTo>
                      <a:lnTo>
                        <a:pt x="2053" y="859"/>
                      </a:lnTo>
                      <a:lnTo>
                        <a:pt x="2030" y="874"/>
                      </a:lnTo>
                      <a:lnTo>
                        <a:pt x="2007" y="890"/>
                      </a:lnTo>
                      <a:lnTo>
                        <a:pt x="1983" y="904"/>
                      </a:lnTo>
                      <a:lnTo>
                        <a:pt x="1960" y="919"/>
                      </a:lnTo>
                      <a:lnTo>
                        <a:pt x="1936" y="934"/>
                      </a:lnTo>
                      <a:lnTo>
                        <a:pt x="1913" y="950"/>
                      </a:lnTo>
                      <a:lnTo>
                        <a:pt x="1888" y="965"/>
                      </a:lnTo>
                      <a:lnTo>
                        <a:pt x="1864" y="980"/>
                      </a:lnTo>
                      <a:lnTo>
                        <a:pt x="1840" y="995"/>
                      </a:lnTo>
                      <a:lnTo>
                        <a:pt x="1816" y="1011"/>
                      </a:lnTo>
                      <a:lnTo>
                        <a:pt x="1791" y="1026"/>
                      </a:lnTo>
                      <a:lnTo>
                        <a:pt x="1767" y="1041"/>
                      </a:lnTo>
                      <a:lnTo>
                        <a:pt x="1742" y="1056"/>
                      </a:lnTo>
                      <a:lnTo>
                        <a:pt x="1717" y="1071"/>
                      </a:lnTo>
                      <a:lnTo>
                        <a:pt x="1692" y="1086"/>
                      </a:lnTo>
                      <a:lnTo>
                        <a:pt x="1668" y="1101"/>
                      </a:lnTo>
                      <a:lnTo>
                        <a:pt x="1642" y="1115"/>
                      </a:lnTo>
                      <a:lnTo>
                        <a:pt x="1617" y="1130"/>
                      </a:lnTo>
                      <a:lnTo>
                        <a:pt x="1592" y="1144"/>
                      </a:lnTo>
                      <a:lnTo>
                        <a:pt x="1567" y="1158"/>
                      </a:lnTo>
                      <a:lnTo>
                        <a:pt x="1542" y="1173"/>
                      </a:lnTo>
                      <a:lnTo>
                        <a:pt x="1516" y="1187"/>
                      </a:lnTo>
                      <a:lnTo>
                        <a:pt x="1492" y="1202"/>
                      </a:lnTo>
                      <a:lnTo>
                        <a:pt x="1466" y="1216"/>
                      </a:lnTo>
                      <a:lnTo>
                        <a:pt x="1440" y="1230"/>
                      </a:lnTo>
                      <a:lnTo>
                        <a:pt x="1416" y="1244"/>
                      </a:lnTo>
                      <a:lnTo>
                        <a:pt x="1390" y="1257"/>
                      </a:lnTo>
                      <a:lnTo>
                        <a:pt x="1365" y="1271"/>
                      </a:lnTo>
                      <a:lnTo>
                        <a:pt x="1340" y="1284"/>
                      </a:lnTo>
                      <a:lnTo>
                        <a:pt x="1315" y="1298"/>
                      </a:lnTo>
                      <a:lnTo>
                        <a:pt x="1289" y="1311"/>
                      </a:lnTo>
                      <a:lnTo>
                        <a:pt x="1265" y="1325"/>
                      </a:lnTo>
                      <a:lnTo>
                        <a:pt x="1239" y="1337"/>
                      </a:lnTo>
                      <a:lnTo>
                        <a:pt x="1214" y="1350"/>
                      </a:lnTo>
                      <a:lnTo>
                        <a:pt x="1190" y="1363"/>
                      </a:lnTo>
                      <a:lnTo>
                        <a:pt x="1164" y="1376"/>
                      </a:lnTo>
                      <a:lnTo>
                        <a:pt x="1140" y="1388"/>
                      </a:lnTo>
                      <a:lnTo>
                        <a:pt x="1115" y="1400"/>
                      </a:lnTo>
                      <a:lnTo>
                        <a:pt x="1091" y="1412"/>
                      </a:lnTo>
                      <a:lnTo>
                        <a:pt x="1066" y="1424"/>
                      </a:lnTo>
                      <a:lnTo>
                        <a:pt x="1042" y="1436"/>
                      </a:lnTo>
                      <a:lnTo>
                        <a:pt x="1018" y="1447"/>
                      </a:lnTo>
                      <a:lnTo>
                        <a:pt x="994" y="1459"/>
                      </a:lnTo>
                      <a:lnTo>
                        <a:pt x="969" y="1470"/>
                      </a:lnTo>
                      <a:lnTo>
                        <a:pt x="946" y="1481"/>
                      </a:lnTo>
                      <a:lnTo>
                        <a:pt x="922" y="1492"/>
                      </a:lnTo>
                      <a:lnTo>
                        <a:pt x="899" y="1503"/>
                      </a:lnTo>
                      <a:lnTo>
                        <a:pt x="875" y="1513"/>
                      </a:lnTo>
                      <a:lnTo>
                        <a:pt x="852" y="1523"/>
                      </a:lnTo>
                      <a:lnTo>
                        <a:pt x="829" y="1534"/>
                      </a:lnTo>
                      <a:lnTo>
                        <a:pt x="807" y="1543"/>
                      </a:lnTo>
                      <a:lnTo>
                        <a:pt x="784" y="1553"/>
                      </a:lnTo>
                      <a:lnTo>
                        <a:pt x="761" y="1562"/>
                      </a:lnTo>
                      <a:lnTo>
                        <a:pt x="740" y="1572"/>
                      </a:lnTo>
                      <a:lnTo>
                        <a:pt x="718" y="1581"/>
                      </a:lnTo>
                      <a:lnTo>
                        <a:pt x="696" y="1589"/>
                      </a:lnTo>
                      <a:lnTo>
                        <a:pt x="674" y="1598"/>
                      </a:lnTo>
                      <a:lnTo>
                        <a:pt x="654" y="1606"/>
                      </a:lnTo>
                      <a:lnTo>
                        <a:pt x="632" y="1615"/>
                      </a:lnTo>
                      <a:lnTo>
                        <a:pt x="611" y="1622"/>
                      </a:lnTo>
                      <a:lnTo>
                        <a:pt x="591" y="1630"/>
                      </a:lnTo>
                      <a:lnTo>
                        <a:pt x="570" y="1637"/>
                      </a:lnTo>
                      <a:lnTo>
                        <a:pt x="550" y="1645"/>
                      </a:lnTo>
                      <a:lnTo>
                        <a:pt x="531" y="1652"/>
                      </a:lnTo>
                      <a:lnTo>
                        <a:pt x="512" y="1658"/>
                      </a:lnTo>
                      <a:lnTo>
                        <a:pt x="493" y="1665"/>
                      </a:lnTo>
                      <a:lnTo>
                        <a:pt x="473" y="1671"/>
                      </a:lnTo>
                      <a:lnTo>
                        <a:pt x="455" y="1678"/>
                      </a:lnTo>
                      <a:lnTo>
                        <a:pt x="436" y="1683"/>
                      </a:lnTo>
                      <a:lnTo>
                        <a:pt x="419" y="1688"/>
                      </a:lnTo>
                      <a:lnTo>
                        <a:pt x="401" y="1694"/>
                      </a:lnTo>
                      <a:lnTo>
                        <a:pt x="384" y="1699"/>
                      </a:lnTo>
                      <a:lnTo>
                        <a:pt x="367" y="1703"/>
                      </a:lnTo>
                      <a:lnTo>
                        <a:pt x="350" y="1709"/>
                      </a:lnTo>
                      <a:lnTo>
                        <a:pt x="334" y="1713"/>
                      </a:lnTo>
                      <a:lnTo>
                        <a:pt x="318" y="1716"/>
                      </a:lnTo>
                      <a:lnTo>
                        <a:pt x="302" y="1720"/>
                      </a:lnTo>
                      <a:lnTo>
                        <a:pt x="287" y="1724"/>
                      </a:lnTo>
                      <a:lnTo>
                        <a:pt x="272" y="1727"/>
                      </a:lnTo>
                      <a:lnTo>
                        <a:pt x="257" y="1730"/>
                      </a:lnTo>
                      <a:lnTo>
                        <a:pt x="243" y="1733"/>
                      </a:lnTo>
                      <a:lnTo>
                        <a:pt x="229" y="1735"/>
                      </a:lnTo>
                      <a:lnTo>
                        <a:pt x="215" y="1737"/>
                      </a:lnTo>
                      <a:lnTo>
                        <a:pt x="203" y="1740"/>
                      </a:lnTo>
                      <a:lnTo>
                        <a:pt x="190" y="1741"/>
                      </a:lnTo>
                      <a:lnTo>
                        <a:pt x="178" y="1743"/>
                      </a:lnTo>
                      <a:lnTo>
                        <a:pt x="165" y="1744"/>
                      </a:lnTo>
                      <a:lnTo>
                        <a:pt x="155" y="1744"/>
                      </a:lnTo>
                      <a:lnTo>
                        <a:pt x="143" y="1745"/>
                      </a:lnTo>
                      <a:lnTo>
                        <a:pt x="132" y="1745"/>
                      </a:lnTo>
                      <a:lnTo>
                        <a:pt x="121" y="1745"/>
                      </a:lnTo>
                      <a:lnTo>
                        <a:pt x="112" y="1745"/>
                      </a:lnTo>
                      <a:lnTo>
                        <a:pt x="102" y="1745"/>
                      </a:lnTo>
                      <a:lnTo>
                        <a:pt x="93" y="1744"/>
                      </a:lnTo>
                      <a:lnTo>
                        <a:pt x="84" y="1743"/>
                      </a:lnTo>
                      <a:lnTo>
                        <a:pt x="76" y="1742"/>
                      </a:lnTo>
                      <a:lnTo>
                        <a:pt x="68" y="1740"/>
                      </a:lnTo>
                      <a:lnTo>
                        <a:pt x="61" y="1738"/>
                      </a:lnTo>
                      <a:lnTo>
                        <a:pt x="53" y="1736"/>
                      </a:lnTo>
                      <a:lnTo>
                        <a:pt x="47" y="1733"/>
                      </a:lnTo>
                      <a:lnTo>
                        <a:pt x="40" y="1731"/>
                      </a:lnTo>
                      <a:lnTo>
                        <a:pt x="35" y="1728"/>
                      </a:lnTo>
                      <a:lnTo>
                        <a:pt x="30" y="1725"/>
                      </a:lnTo>
                      <a:lnTo>
                        <a:pt x="24" y="1721"/>
                      </a:lnTo>
                      <a:lnTo>
                        <a:pt x="20" y="1718"/>
                      </a:lnTo>
                      <a:lnTo>
                        <a:pt x="16" y="1714"/>
                      </a:lnTo>
                      <a:lnTo>
                        <a:pt x="13" y="1710"/>
                      </a:lnTo>
                      <a:lnTo>
                        <a:pt x="10" y="1705"/>
                      </a:lnTo>
                      <a:lnTo>
                        <a:pt x="7" y="1700"/>
                      </a:lnTo>
                      <a:lnTo>
                        <a:pt x="4" y="1696"/>
                      </a:lnTo>
                      <a:lnTo>
                        <a:pt x="3" y="1690"/>
                      </a:lnTo>
                      <a:lnTo>
                        <a:pt x="1" y="1685"/>
                      </a:lnTo>
                      <a:lnTo>
                        <a:pt x="1" y="1680"/>
                      </a:lnTo>
                      <a:lnTo>
                        <a:pt x="0" y="1673"/>
                      </a:lnTo>
                      <a:lnTo>
                        <a:pt x="0" y="1667"/>
                      </a:lnTo>
                      <a:lnTo>
                        <a:pt x="0" y="1661"/>
                      </a:lnTo>
                      <a:lnTo>
                        <a:pt x="1" y="1654"/>
                      </a:lnTo>
                      <a:lnTo>
                        <a:pt x="2" y="1647"/>
                      </a:lnTo>
                      <a:lnTo>
                        <a:pt x="4" y="1640"/>
                      </a:lnTo>
                      <a:lnTo>
                        <a:pt x="6" y="1633"/>
                      </a:lnTo>
                      <a:lnTo>
                        <a:pt x="8" y="1625"/>
                      </a:lnTo>
                      <a:lnTo>
                        <a:pt x="12" y="1617"/>
                      </a:lnTo>
                      <a:lnTo>
                        <a:pt x="16" y="1609"/>
                      </a:lnTo>
                      <a:lnTo>
                        <a:pt x="19" y="1601"/>
                      </a:lnTo>
                      <a:lnTo>
                        <a:pt x="23" y="1592"/>
                      </a:lnTo>
                      <a:lnTo>
                        <a:pt x="29" y="1584"/>
                      </a:lnTo>
                      <a:lnTo>
                        <a:pt x="34" y="1574"/>
                      </a:lnTo>
                      <a:lnTo>
                        <a:pt x="39" y="1566"/>
                      </a:lnTo>
                      <a:lnTo>
                        <a:pt x="46" y="1556"/>
                      </a:lnTo>
                      <a:lnTo>
                        <a:pt x="52" y="1547"/>
                      </a:lnTo>
                      <a:lnTo>
                        <a:pt x="59" y="1537"/>
                      </a:lnTo>
                      <a:lnTo>
                        <a:pt x="66" y="1526"/>
                      </a:lnTo>
                      <a:lnTo>
                        <a:pt x="73" y="1517"/>
                      </a:lnTo>
                      <a:lnTo>
                        <a:pt x="82" y="1506"/>
                      </a:lnTo>
                      <a:lnTo>
                        <a:pt x="91" y="1495"/>
                      </a:lnTo>
                      <a:lnTo>
                        <a:pt x="100" y="1485"/>
                      </a:lnTo>
                      <a:lnTo>
                        <a:pt x="109" y="1474"/>
                      </a:lnTo>
                      <a:lnTo>
                        <a:pt x="119" y="1462"/>
                      </a:lnTo>
                      <a:lnTo>
                        <a:pt x="129" y="1451"/>
                      </a:lnTo>
                      <a:lnTo>
                        <a:pt x="140" y="1440"/>
                      </a:lnTo>
                      <a:lnTo>
                        <a:pt x="151" y="1428"/>
                      </a:lnTo>
                      <a:lnTo>
                        <a:pt x="162" y="1416"/>
                      </a:lnTo>
                      <a:lnTo>
                        <a:pt x="174" y="1404"/>
                      </a:lnTo>
                      <a:lnTo>
                        <a:pt x="187" y="1392"/>
                      </a:lnTo>
                      <a:lnTo>
                        <a:pt x="199" y="1379"/>
                      </a:lnTo>
                      <a:lnTo>
                        <a:pt x="212" y="1367"/>
                      </a:lnTo>
                      <a:lnTo>
                        <a:pt x="225" y="1355"/>
                      </a:lnTo>
                      <a:lnTo>
                        <a:pt x="239" y="1342"/>
                      </a:lnTo>
                      <a:lnTo>
                        <a:pt x="254" y="1329"/>
                      </a:lnTo>
                      <a:lnTo>
                        <a:pt x="268" y="1315"/>
                      </a:lnTo>
                      <a:lnTo>
                        <a:pt x="282" y="1302"/>
                      </a:lnTo>
                      <a:lnTo>
                        <a:pt x="297" y="1288"/>
                      </a:lnTo>
                      <a:lnTo>
                        <a:pt x="313" y="1276"/>
                      </a:lnTo>
                      <a:lnTo>
                        <a:pt x="329" y="1262"/>
                      </a:lnTo>
                      <a:lnTo>
                        <a:pt x="345" y="1248"/>
                      </a:lnTo>
                      <a:lnTo>
                        <a:pt x="362" y="1234"/>
                      </a:lnTo>
                      <a:lnTo>
                        <a:pt x="378" y="1220"/>
                      </a:lnTo>
                      <a:lnTo>
                        <a:pt x="397" y="1206"/>
                      </a:lnTo>
                      <a:lnTo>
                        <a:pt x="414" y="1191"/>
                      </a:lnTo>
                      <a:lnTo>
                        <a:pt x="432" y="1178"/>
                      </a:lnTo>
                      <a:lnTo>
                        <a:pt x="450" y="1164"/>
                      </a:lnTo>
                      <a:lnTo>
                        <a:pt x="468" y="1149"/>
                      </a:lnTo>
                      <a:lnTo>
                        <a:pt x="487" y="1134"/>
                      </a:lnTo>
                      <a:lnTo>
                        <a:pt x="506" y="1120"/>
                      </a:lnTo>
                      <a:lnTo>
                        <a:pt x="526" y="1105"/>
                      </a:lnTo>
                      <a:lnTo>
                        <a:pt x="545" y="1090"/>
                      </a:lnTo>
                      <a:lnTo>
                        <a:pt x="565" y="1075"/>
                      </a:lnTo>
                      <a:lnTo>
                        <a:pt x="585" y="1060"/>
                      </a:lnTo>
                      <a:lnTo>
                        <a:pt x="606" y="1045"/>
                      </a:lnTo>
                      <a:lnTo>
                        <a:pt x="626" y="1030"/>
                      </a:lnTo>
                      <a:lnTo>
                        <a:pt x="647" y="1015"/>
                      </a:lnTo>
                      <a:lnTo>
                        <a:pt x="668" y="1000"/>
                      </a:lnTo>
                      <a:lnTo>
                        <a:pt x="690" y="986"/>
                      </a:lnTo>
                      <a:lnTo>
                        <a:pt x="711" y="971"/>
                      </a:lnTo>
                      <a:lnTo>
                        <a:pt x="734" y="955"/>
                      </a:lnTo>
                      <a:lnTo>
                        <a:pt x="756" y="940"/>
                      </a:lnTo>
                      <a:lnTo>
                        <a:pt x="778" y="925"/>
                      </a:lnTo>
                      <a:lnTo>
                        <a:pt x="801" y="909"/>
                      </a:lnTo>
                      <a:lnTo>
                        <a:pt x="823" y="894"/>
                      </a:lnTo>
                      <a:lnTo>
                        <a:pt x="847" y="879"/>
                      </a:lnTo>
                      <a:lnTo>
                        <a:pt x="869" y="864"/>
                      </a:lnTo>
                      <a:lnTo>
                        <a:pt x="892" y="848"/>
                      </a:lnTo>
                      <a:lnTo>
                        <a:pt x="916" y="833"/>
                      </a:lnTo>
                      <a:lnTo>
                        <a:pt x="939" y="818"/>
                      </a:lnTo>
                      <a:lnTo>
                        <a:pt x="963" y="802"/>
                      </a:lnTo>
                      <a:lnTo>
                        <a:pt x="987" y="787"/>
                      </a:lnTo>
                      <a:lnTo>
                        <a:pt x="1011" y="772"/>
                      </a:lnTo>
                      <a:lnTo>
                        <a:pt x="1035" y="757"/>
                      </a:lnTo>
                      <a:lnTo>
                        <a:pt x="1060" y="741"/>
                      </a:lnTo>
                      <a:lnTo>
                        <a:pt x="1084" y="726"/>
                      </a:lnTo>
                      <a:lnTo>
                        <a:pt x="1109" y="711"/>
                      </a:lnTo>
                      <a:lnTo>
                        <a:pt x="1133" y="697"/>
                      </a:lnTo>
                      <a:lnTo>
                        <a:pt x="1158" y="682"/>
                      </a:lnTo>
                      <a:lnTo>
                        <a:pt x="1182" y="667"/>
                      </a:lnTo>
                      <a:lnTo>
                        <a:pt x="1208" y="652"/>
                      </a:lnTo>
                      <a:lnTo>
                        <a:pt x="1233" y="637"/>
                      </a:lnTo>
                      <a:lnTo>
                        <a:pt x="1258" y="623"/>
                      </a:lnTo>
                      <a:lnTo>
                        <a:pt x="1283" y="608"/>
                      </a:lnTo>
                      <a:lnTo>
                        <a:pt x="1308" y="593"/>
                      </a:lnTo>
                      <a:lnTo>
                        <a:pt x="1333" y="579"/>
                      </a:lnTo>
                      <a:lnTo>
                        <a:pt x="1358" y="564"/>
                      </a:lnTo>
                      <a:lnTo>
                        <a:pt x="1384" y="550"/>
                      </a:lnTo>
                      <a:lnTo>
                        <a:pt x="1408" y="537"/>
                      </a:lnTo>
                      <a:lnTo>
                        <a:pt x="1434" y="523"/>
                      </a:lnTo>
                      <a:lnTo>
                        <a:pt x="1460" y="509"/>
                      </a:lnTo>
                      <a:lnTo>
                        <a:pt x="1484" y="495"/>
                      </a:lnTo>
                      <a:lnTo>
                        <a:pt x="1510" y="481"/>
                      </a:lnTo>
                      <a:lnTo>
                        <a:pt x="1535" y="467"/>
                      </a:lnTo>
                      <a:lnTo>
                        <a:pt x="1560" y="453"/>
                      </a:lnTo>
                      <a:lnTo>
                        <a:pt x="1585" y="441"/>
                      </a:lnTo>
                      <a:lnTo>
                        <a:pt x="1610" y="428"/>
                      </a:lnTo>
                      <a:lnTo>
                        <a:pt x="1636" y="414"/>
                      </a:lnTo>
                      <a:lnTo>
                        <a:pt x="1660" y="401"/>
                      </a:lnTo>
                      <a:lnTo>
                        <a:pt x="1686" y="388"/>
                      </a:lnTo>
                      <a:lnTo>
                        <a:pt x="1710" y="376"/>
                      </a:lnTo>
                      <a:lnTo>
                        <a:pt x="1735" y="364"/>
                      </a:lnTo>
                      <a:lnTo>
                        <a:pt x="1760" y="351"/>
                      </a:lnTo>
                      <a:lnTo>
                        <a:pt x="1785" y="339"/>
                      </a:lnTo>
                      <a:lnTo>
                        <a:pt x="1809" y="326"/>
                      </a:lnTo>
                      <a:lnTo>
                        <a:pt x="1833" y="315"/>
                      </a:lnTo>
                      <a:lnTo>
                        <a:pt x="1857" y="303"/>
                      </a:lnTo>
                      <a:lnTo>
                        <a:pt x="1882" y="292"/>
                      </a:lnTo>
                      <a:lnTo>
                        <a:pt x="1905" y="281"/>
                      </a:lnTo>
                      <a:lnTo>
                        <a:pt x="1930" y="270"/>
                      </a:lnTo>
                      <a:lnTo>
                        <a:pt x="1953" y="258"/>
                      </a:lnTo>
                      <a:lnTo>
                        <a:pt x="1977" y="248"/>
                      </a:lnTo>
                      <a:lnTo>
                        <a:pt x="2000" y="237"/>
                      </a:lnTo>
                      <a:lnTo>
                        <a:pt x="2024" y="227"/>
                      </a:lnTo>
                      <a:lnTo>
                        <a:pt x="2046" y="217"/>
                      </a:lnTo>
                      <a:lnTo>
                        <a:pt x="2070" y="207"/>
                      </a:lnTo>
                      <a:lnTo>
                        <a:pt x="2092" y="196"/>
                      </a:lnTo>
                      <a:lnTo>
                        <a:pt x="2114" y="188"/>
                      </a:lnTo>
                      <a:lnTo>
                        <a:pt x="2137" y="178"/>
                      </a:lnTo>
                      <a:lnTo>
                        <a:pt x="2159" y="169"/>
                      </a:lnTo>
                      <a:lnTo>
                        <a:pt x="2180" y="160"/>
                      </a:lnTo>
                      <a:lnTo>
                        <a:pt x="2203" y="152"/>
                      </a:lnTo>
                      <a:lnTo>
                        <a:pt x="2224" y="143"/>
                      </a:lnTo>
                      <a:lnTo>
                        <a:pt x="2244" y="134"/>
                      </a:lnTo>
                      <a:lnTo>
                        <a:pt x="2266" y="126"/>
                      </a:lnTo>
                      <a:lnTo>
                        <a:pt x="2286" y="118"/>
                      </a:lnTo>
                      <a:lnTo>
                        <a:pt x="2307" y="111"/>
                      </a:lnTo>
                      <a:lnTo>
                        <a:pt x="2327" y="104"/>
                      </a:lnTo>
                      <a:lnTo>
                        <a:pt x="2347" y="96"/>
                      </a:lnTo>
                      <a:lnTo>
                        <a:pt x="2366" y="90"/>
                      </a:lnTo>
                      <a:lnTo>
                        <a:pt x="2386" y="83"/>
                      </a:lnTo>
                      <a:lnTo>
                        <a:pt x="2404" y="77"/>
                      </a:lnTo>
                      <a:lnTo>
                        <a:pt x="2424" y="71"/>
                      </a:lnTo>
                      <a:lnTo>
                        <a:pt x="2442" y="64"/>
                      </a:lnTo>
                      <a:lnTo>
                        <a:pt x="2460" y="59"/>
                      </a:lnTo>
                      <a:lnTo>
                        <a:pt x="2478" y="53"/>
                      </a:lnTo>
                      <a:lnTo>
                        <a:pt x="2495" y="48"/>
                      </a:lnTo>
                      <a:lnTo>
                        <a:pt x="2512" y="44"/>
                      </a:lnTo>
                      <a:lnTo>
                        <a:pt x="2529" y="39"/>
                      </a:lnTo>
                      <a:lnTo>
                        <a:pt x="2546" y="34"/>
                      </a:lnTo>
                      <a:lnTo>
                        <a:pt x="2562" y="30"/>
                      </a:lnTo>
                      <a:lnTo>
                        <a:pt x="2578" y="27"/>
                      </a:lnTo>
                      <a:lnTo>
                        <a:pt x="2593" y="23"/>
                      </a:lnTo>
                      <a:lnTo>
                        <a:pt x="2608" y="19"/>
                      </a:lnTo>
                      <a:lnTo>
                        <a:pt x="2623" y="16"/>
                      </a:lnTo>
                      <a:lnTo>
                        <a:pt x="2638" y="14"/>
                      </a:lnTo>
                      <a:lnTo>
                        <a:pt x="2652" y="11"/>
                      </a:lnTo>
                      <a:lnTo>
                        <a:pt x="2666" y="9"/>
                      </a:lnTo>
                      <a:lnTo>
                        <a:pt x="2678" y="7"/>
                      </a:lnTo>
                      <a:lnTo>
                        <a:pt x="2691" y="4"/>
                      </a:lnTo>
                      <a:lnTo>
                        <a:pt x="2704" y="3"/>
                      </a:lnTo>
                      <a:lnTo>
                        <a:pt x="2716" y="2"/>
                      </a:lnTo>
                      <a:lnTo>
                        <a:pt x="2727" y="1"/>
                      </a:lnTo>
                      <a:lnTo>
                        <a:pt x="2739" y="0"/>
                      </a:lnTo>
                      <a:lnTo>
                        <a:pt x="2750" y="0"/>
                      </a:lnTo>
                      <a:lnTo>
                        <a:pt x="2761" y="0"/>
                      </a:lnTo>
                      <a:lnTo>
                        <a:pt x="2771" y="0"/>
                      </a:lnTo>
                      <a:lnTo>
                        <a:pt x="2781" y="0"/>
                      </a:lnTo>
                      <a:lnTo>
                        <a:pt x="2790" y="1"/>
                      </a:lnTo>
                      <a:lnTo>
                        <a:pt x="2799" y="2"/>
                      </a:lnTo>
                      <a:lnTo>
                        <a:pt x="2807" y="3"/>
                      </a:lnTo>
                      <a:lnTo>
                        <a:pt x="2815" y="4"/>
                      </a:lnTo>
                      <a:lnTo>
                        <a:pt x="2823" y="7"/>
                      </a:lnTo>
                      <a:lnTo>
                        <a:pt x="2830" y="8"/>
                      </a:lnTo>
                      <a:lnTo>
                        <a:pt x="2837" y="10"/>
                      </a:lnTo>
                      <a:lnTo>
                        <a:pt x="2844" y="13"/>
                      </a:lnTo>
                      <a:lnTo>
                        <a:pt x="2849" y="15"/>
                      </a:lnTo>
                      <a:lnTo>
                        <a:pt x="2855" y="18"/>
                      </a:lnTo>
                      <a:lnTo>
                        <a:pt x="2860" y="21"/>
                      </a:lnTo>
                      <a:lnTo>
                        <a:pt x="2865" y="26"/>
                      </a:lnTo>
                      <a:lnTo>
                        <a:pt x="2869" y="29"/>
                      </a:lnTo>
                      <a:lnTo>
                        <a:pt x="2873" y="33"/>
                      </a:lnTo>
                      <a:lnTo>
                        <a:pt x="2877" y="37"/>
                      </a:lnTo>
                      <a:lnTo>
                        <a:pt x="2879" y="42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3565" name="Group 42"/>
              <p:cNvGrpSpPr>
                <a:grpSpLocks/>
              </p:cNvGrpSpPr>
              <p:nvPr/>
            </p:nvGrpSpPr>
            <p:grpSpPr bwMode="auto">
              <a:xfrm rot="-5125972">
                <a:off x="884" y="229"/>
                <a:ext cx="552" cy="1766"/>
                <a:chOff x="1260" y="1581"/>
                <a:chExt cx="552" cy="1766"/>
              </a:xfrm>
            </p:grpSpPr>
            <p:sp>
              <p:nvSpPr>
                <p:cNvPr id="23566" name="Line 43"/>
                <p:cNvSpPr>
                  <a:spLocks noChangeShapeType="1"/>
                </p:cNvSpPr>
                <p:nvPr/>
              </p:nvSpPr>
              <p:spPr bwMode="auto">
                <a:xfrm>
                  <a:off x="1528" y="1581"/>
                  <a:ext cx="9" cy="1766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67" name="Freeform 44"/>
                <p:cNvSpPr>
                  <a:spLocks/>
                </p:cNvSpPr>
                <p:nvPr/>
              </p:nvSpPr>
              <p:spPr bwMode="auto">
                <a:xfrm>
                  <a:off x="1260" y="3165"/>
                  <a:ext cx="552" cy="103"/>
                </a:xfrm>
                <a:custGeom>
                  <a:avLst/>
                  <a:gdLst>
                    <a:gd name="T0" fmla="*/ 15 w 3315"/>
                    <a:gd name="T1" fmla="*/ 1 h 622"/>
                    <a:gd name="T2" fmla="*/ 15 w 3315"/>
                    <a:gd name="T3" fmla="*/ 2 h 622"/>
                    <a:gd name="T4" fmla="*/ 15 w 3315"/>
                    <a:gd name="T5" fmla="*/ 2 h 622"/>
                    <a:gd name="T6" fmla="*/ 15 w 3315"/>
                    <a:gd name="T7" fmla="*/ 2 h 622"/>
                    <a:gd name="T8" fmla="*/ 14 w 3315"/>
                    <a:gd name="T9" fmla="*/ 2 h 622"/>
                    <a:gd name="T10" fmla="*/ 14 w 3315"/>
                    <a:gd name="T11" fmla="*/ 2 h 622"/>
                    <a:gd name="T12" fmla="*/ 13 w 3315"/>
                    <a:gd name="T13" fmla="*/ 2 h 622"/>
                    <a:gd name="T14" fmla="*/ 13 w 3315"/>
                    <a:gd name="T15" fmla="*/ 2 h 622"/>
                    <a:gd name="T16" fmla="*/ 12 w 3315"/>
                    <a:gd name="T17" fmla="*/ 2 h 622"/>
                    <a:gd name="T18" fmla="*/ 11 w 3315"/>
                    <a:gd name="T19" fmla="*/ 3 h 622"/>
                    <a:gd name="T20" fmla="*/ 11 w 3315"/>
                    <a:gd name="T21" fmla="*/ 3 h 622"/>
                    <a:gd name="T22" fmla="*/ 10 w 3315"/>
                    <a:gd name="T23" fmla="*/ 3 h 622"/>
                    <a:gd name="T24" fmla="*/ 9 w 3315"/>
                    <a:gd name="T25" fmla="*/ 3 h 622"/>
                    <a:gd name="T26" fmla="*/ 8 w 3315"/>
                    <a:gd name="T27" fmla="*/ 3 h 622"/>
                    <a:gd name="T28" fmla="*/ 8 w 3315"/>
                    <a:gd name="T29" fmla="*/ 3 h 622"/>
                    <a:gd name="T30" fmla="*/ 7 w 3315"/>
                    <a:gd name="T31" fmla="*/ 3 h 622"/>
                    <a:gd name="T32" fmla="*/ 6 w 3315"/>
                    <a:gd name="T33" fmla="*/ 3 h 622"/>
                    <a:gd name="T34" fmla="*/ 5 w 3315"/>
                    <a:gd name="T35" fmla="*/ 3 h 622"/>
                    <a:gd name="T36" fmla="*/ 5 w 3315"/>
                    <a:gd name="T37" fmla="*/ 3 h 622"/>
                    <a:gd name="T38" fmla="*/ 4 w 3315"/>
                    <a:gd name="T39" fmla="*/ 3 h 622"/>
                    <a:gd name="T40" fmla="*/ 3 w 3315"/>
                    <a:gd name="T41" fmla="*/ 2 h 622"/>
                    <a:gd name="T42" fmla="*/ 3 w 3315"/>
                    <a:gd name="T43" fmla="*/ 2 h 622"/>
                    <a:gd name="T44" fmla="*/ 2 w 3315"/>
                    <a:gd name="T45" fmla="*/ 2 h 622"/>
                    <a:gd name="T46" fmla="*/ 1 w 3315"/>
                    <a:gd name="T47" fmla="*/ 2 h 622"/>
                    <a:gd name="T48" fmla="*/ 1 w 3315"/>
                    <a:gd name="T49" fmla="*/ 2 h 622"/>
                    <a:gd name="T50" fmla="*/ 1 w 3315"/>
                    <a:gd name="T51" fmla="*/ 2 h 622"/>
                    <a:gd name="T52" fmla="*/ 0 w 3315"/>
                    <a:gd name="T53" fmla="*/ 2 h 622"/>
                    <a:gd name="T54" fmla="*/ 0 w 3315"/>
                    <a:gd name="T55" fmla="*/ 2 h 622"/>
                    <a:gd name="T56" fmla="*/ 0 w 3315"/>
                    <a:gd name="T57" fmla="*/ 1 h 622"/>
                    <a:gd name="T58" fmla="*/ 0 w 3315"/>
                    <a:gd name="T59" fmla="*/ 1 h 622"/>
                    <a:gd name="T60" fmla="*/ 0 w 3315"/>
                    <a:gd name="T61" fmla="*/ 1 h 622"/>
                    <a:gd name="T62" fmla="*/ 0 w 3315"/>
                    <a:gd name="T63" fmla="*/ 1 h 622"/>
                    <a:gd name="T64" fmla="*/ 0 w 3315"/>
                    <a:gd name="T65" fmla="*/ 1 h 622"/>
                    <a:gd name="T66" fmla="*/ 1 w 3315"/>
                    <a:gd name="T67" fmla="*/ 1 h 622"/>
                    <a:gd name="T68" fmla="*/ 1 w 3315"/>
                    <a:gd name="T69" fmla="*/ 1 h 622"/>
                    <a:gd name="T70" fmla="*/ 1 w 3315"/>
                    <a:gd name="T71" fmla="*/ 1 h 622"/>
                    <a:gd name="T72" fmla="*/ 2 w 3315"/>
                    <a:gd name="T73" fmla="*/ 0 h 622"/>
                    <a:gd name="T74" fmla="*/ 2 w 3315"/>
                    <a:gd name="T75" fmla="*/ 0 h 622"/>
                    <a:gd name="T76" fmla="*/ 3 w 3315"/>
                    <a:gd name="T77" fmla="*/ 0 h 622"/>
                    <a:gd name="T78" fmla="*/ 4 w 3315"/>
                    <a:gd name="T79" fmla="*/ 0 h 622"/>
                    <a:gd name="T80" fmla="*/ 4 w 3315"/>
                    <a:gd name="T81" fmla="*/ 0 h 622"/>
                    <a:gd name="T82" fmla="*/ 5 w 3315"/>
                    <a:gd name="T83" fmla="*/ 0 h 622"/>
                    <a:gd name="T84" fmla="*/ 6 w 3315"/>
                    <a:gd name="T85" fmla="*/ 0 h 622"/>
                    <a:gd name="T86" fmla="*/ 7 w 3315"/>
                    <a:gd name="T87" fmla="*/ 0 h 622"/>
                    <a:gd name="T88" fmla="*/ 8 w 3315"/>
                    <a:gd name="T89" fmla="*/ 0 h 622"/>
                    <a:gd name="T90" fmla="*/ 8 w 3315"/>
                    <a:gd name="T91" fmla="*/ 0 h 622"/>
                    <a:gd name="T92" fmla="*/ 9 w 3315"/>
                    <a:gd name="T93" fmla="*/ 0 h 622"/>
                    <a:gd name="T94" fmla="*/ 10 w 3315"/>
                    <a:gd name="T95" fmla="*/ 0 h 622"/>
                    <a:gd name="T96" fmla="*/ 11 w 3315"/>
                    <a:gd name="T97" fmla="*/ 0 h 622"/>
                    <a:gd name="T98" fmla="*/ 11 w 3315"/>
                    <a:gd name="T99" fmla="*/ 0 h 622"/>
                    <a:gd name="T100" fmla="*/ 12 w 3315"/>
                    <a:gd name="T101" fmla="*/ 0 h 622"/>
                    <a:gd name="T102" fmla="*/ 13 w 3315"/>
                    <a:gd name="T103" fmla="*/ 0 h 622"/>
                    <a:gd name="T104" fmla="*/ 13 w 3315"/>
                    <a:gd name="T105" fmla="*/ 0 h 622"/>
                    <a:gd name="T106" fmla="*/ 14 w 3315"/>
                    <a:gd name="T107" fmla="*/ 0 h 622"/>
                    <a:gd name="T108" fmla="*/ 14 w 3315"/>
                    <a:gd name="T109" fmla="*/ 1 h 622"/>
                    <a:gd name="T110" fmla="*/ 15 w 3315"/>
                    <a:gd name="T111" fmla="*/ 1 h 622"/>
                    <a:gd name="T112" fmla="*/ 15 w 3315"/>
                    <a:gd name="T113" fmla="*/ 1 h 622"/>
                    <a:gd name="T114" fmla="*/ 15 w 3315"/>
                    <a:gd name="T115" fmla="*/ 1 h 622"/>
                    <a:gd name="T116" fmla="*/ 15 w 3315"/>
                    <a:gd name="T117" fmla="*/ 1 h 622"/>
                    <a:gd name="T118" fmla="*/ 15 w 3315"/>
                    <a:gd name="T119" fmla="*/ 1 h 622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3315"/>
                    <a:gd name="T181" fmla="*/ 0 h 622"/>
                    <a:gd name="T182" fmla="*/ 3315 w 3315"/>
                    <a:gd name="T183" fmla="*/ 622 h 622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3315" h="622">
                      <a:moveTo>
                        <a:pt x="3315" y="312"/>
                      </a:moveTo>
                      <a:lnTo>
                        <a:pt x="3315" y="317"/>
                      </a:lnTo>
                      <a:lnTo>
                        <a:pt x="3314" y="322"/>
                      </a:lnTo>
                      <a:lnTo>
                        <a:pt x="3313" y="328"/>
                      </a:lnTo>
                      <a:lnTo>
                        <a:pt x="3311" y="333"/>
                      </a:lnTo>
                      <a:lnTo>
                        <a:pt x="3309" y="338"/>
                      </a:lnTo>
                      <a:lnTo>
                        <a:pt x="3307" y="344"/>
                      </a:lnTo>
                      <a:lnTo>
                        <a:pt x="3303" y="349"/>
                      </a:lnTo>
                      <a:lnTo>
                        <a:pt x="3299" y="354"/>
                      </a:lnTo>
                      <a:lnTo>
                        <a:pt x="3295" y="360"/>
                      </a:lnTo>
                      <a:lnTo>
                        <a:pt x="3290" y="365"/>
                      </a:lnTo>
                      <a:lnTo>
                        <a:pt x="3284" y="370"/>
                      </a:lnTo>
                      <a:lnTo>
                        <a:pt x="3279" y="376"/>
                      </a:lnTo>
                      <a:lnTo>
                        <a:pt x="3273" y="381"/>
                      </a:lnTo>
                      <a:lnTo>
                        <a:pt x="3266" y="386"/>
                      </a:lnTo>
                      <a:lnTo>
                        <a:pt x="3259" y="392"/>
                      </a:lnTo>
                      <a:lnTo>
                        <a:pt x="3251" y="397"/>
                      </a:lnTo>
                      <a:lnTo>
                        <a:pt x="3243" y="402"/>
                      </a:lnTo>
                      <a:lnTo>
                        <a:pt x="3234" y="408"/>
                      </a:lnTo>
                      <a:lnTo>
                        <a:pt x="3225" y="413"/>
                      </a:lnTo>
                      <a:lnTo>
                        <a:pt x="3215" y="418"/>
                      </a:lnTo>
                      <a:lnTo>
                        <a:pt x="3204" y="423"/>
                      </a:lnTo>
                      <a:lnTo>
                        <a:pt x="3194" y="428"/>
                      </a:lnTo>
                      <a:lnTo>
                        <a:pt x="3183" y="433"/>
                      </a:lnTo>
                      <a:lnTo>
                        <a:pt x="3171" y="439"/>
                      </a:lnTo>
                      <a:lnTo>
                        <a:pt x="3159" y="443"/>
                      </a:lnTo>
                      <a:lnTo>
                        <a:pt x="3147" y="448"/>
                      </a:lnTo>
                      <a:lnTo>
                        <a:pt x="3134" y="452"/>
                      </a:lnTo>
                      <a:lnTo>
                        <a:pt x="3120" y="458"/>
                      </a:lnTo>
                      <a:lnTo>
                        <a:pt x="3106" y="462"/>
                      </a:lnTo>
                      <a:lnTo>
                        <a:pt x="3092" y="467"/>
                      </a:lnTo>
                      <a:lnTo>
                        <a:pt x="3077" y="472"/>
                      </a:lnTo>
                      <a:lnTo>
                        <a:pt x="3062" y="477"/>
                      </a:lnTo>
                      <a:lnTo>
                        <a:pt x="3046" y="481"/>
                      </a:lnTo>
                      <a:lnTo>
                        <a:pt x="3030" y="486"/>
                      </a:lnTo>
                      <a:lnTo>
                        <a:pt x="3013" y="490"/>
                      </a:lnTo>
                      <a:lnTo>
                        <a:pt x="2997" y="494"/>
                      </a:lnTo>
                      <a:lnTo>
                        <a:pt x="2979" y="499"/>
                      </a:lnTo>
                      <a:lnTo>
                        <a:pt x="2962" y="504"/>
                      </a:lnTo>
                      <a:lnTo>
                        <a:pt x="2944" y="508"/>
                      </a:lnTo>
                      <a:lnTo>
                        <a:pt x="2925" y="512"/>
                      </a:lnTo>
                      <a:lnTo>
                        <a:pt x="2907" y="515"/>
                      </a:lnTo>
                      <a:lnTo>
                        <a:pt x="2888" y="520"/>
                      </a:lnTo>
                      <a:lnTo>
                        <a:pt x="2867" y="524"/>
                      </a:lnTo>
                      <a:lnTo>
                        <a:pt x="2847" y="528"/>
                      </a:lnTo>
                      <a:lnTo>
                        <a:pt x="2827" y="531"/>
                      </a:lnTo>
                      <a:lnTo>
                        <a:pt x="2807" y="536"/>
                      </a:lnTo>
                      <a:lnTo>
                        <a:pt x="2785" y="539"/>
                      </a:lnTo>
                      <a:lnTo>
                        <a:pt x="2764" y="543"/>
                      </a:lnTo>
                      <a:lnTo>
                        <a:pt x="2743" y="546"/>
                      </a:lnTo>
                      <a:lnTo>
                        <a:pt x="2720" y="550"/>
                      </a:lnTo>
                      <a:lnTo>
                        <a:pt x="2698" y="554"/>
                      </a:lnTo>
                      <a:lnTo>
                        <a:pt x="2674" y="557"/>
                      </a:lnTo>
                      <a:lnTo>
                        <a:pt x="2652" y="560"/>
                      </a:lnTo>
                      <a:lnTo>
                        <a:pt x="2628" y="563"/>
                      </a:lnTo>
                      <a:lnTo>
                        <a:pt x="2605" y="567"/>
                      </a:lnTo>
                      <a:lnTo>
                        <a:pt x="2580" y="570"/>
                      </a:lnTo>
                      <a:lnTo>
                        <a:pt x="2557" y="573"/>
                      </a:lnTo>
                      <a:lnTo>
                        <a:pt x="2532" y="575"/>
                      </a:lnTo>
                      <a:lnTo>
                        <a:pt x="2507" y="578"/>
                      </a:lnTo>
                      <a:lnTo>
                        <a:pt x="2482" y="582"/>
                      </a:lnTo>
                      <a:lnTo>
                        <a:pt x="2457" y="584"/>
                      </a:lnTo>
                      <a:lnTo>
                        <a:pt x="2431" y="586"/>
                      </a:lnTo>
                      <a:lnTo>
                        <a:pt x="2406" y="589"/>
                      </a:lnTo>
                      <a:lnTo>
                        <a:pt x="2380" y="591"/>
                      </a:lnTo>
                      <a:lnTo>
                        <a:pt x="2353" y="593"/>
                      </a:lnTo>
                      <a:lnTo>
                        <a:pt x="2327" y="595"/>
                      </a:lnTo>
                      <a:lnTo>
                        <a:pt x="2300" y="598"/>
                      </a:lnTo>
                      <a:lnTo>
                        <a:pt x="2273" y="600"/>
                      </a:lnTo>
                      <a:lnTo>
                        <a:pt x="2247" y="602"/>
                      </a:lnTo>
                      <a:lnTo>
                        <a:pt x="2219" y="604"/>
                      </a:lnTo>
                      <a:lnTo>
                        <a:pt x="2191" y="606"/>
                      </a:lnTo>
                      <a:lnTo>
                        <a:pt x="2165" y="607"/>
                      </a:lnTo>
                      <a:lnTo>
                        <a:pt x="2137" y="609"/>
                      </a:lnTo>
                      <a:lnTo>
                        <a:pt x="2109" y="610"/>
                      </a:lnTo>
                      <a:lnTo>
                        <a:pt x="2080" y="612"/>
                      </a:lnTo>
                      <a:lnTo>
                        <a:pt x="2053" y="614"/>
                      </a:lnTo>
                      <a:lnTo>
                        <a:pt x="2024" y="615"/>
                      </a:lnTo>
                      <a:lnTo>
                        <a:pt x="1996" y="616"/>
                      </a:lnTo>
                      <a:lnTo>
                        <a:pt x="1967" y="617"/>
                      </a:lnTo>
                      <a:lnTo>
                        <a:pt x="1939" y="618"/>
                      </a:lnTo>
                      <a:lnTo>
                        <a:pt x="1911" y="619"/>
                      </a:lnTo>
                      <a:lnTo>
                        <a:pt x="1882" y="620"/>
                      </a:lnTo>
                      <a:lnTo>
                        <a:pt x="1853" y="620"/>
                      </a:lnTo>
                      <a:lnTo>
                        <a:pt x="1824" y="621"/>
                      </a:lnTo>
                      <a:lnTo>
                        <a:pt x="1795" y="621"/>
                      </a:lnTo>
                      <a:lnTo>
                        <a:pt x="1766" y="622"/>
                      </a:lnTo>
                      <a:lnTo>
                        <a:pt x="1737" y="622"/>
                      </a:lnTo>
                      <a:lnTo>
                        <a:pt x="1708" y="622"/>
                      </a:lnTo>
                      <a:lnTo>
                        <a:pt x="1679" y="622"/>
                      </a:lnTo>
                      <a:lnTo>
                        <a:pt x="1651" y="622"/>
                      </a:lnTo>
                      <a:lnTo>
                        <a:pt x="1621" y="622"/>
                      </a:lnTo>
                      <a:lnTo>
                        <a:pt x="1592" y="622"/>
                      </a:lnTo>
                      <a:lnTo>
                        <a:pt x="1563" y="622"/>
                      </a:lnTo>
                      <a:lnTo>
                        <a:pt x="1534" y="621"/>
                      </a:lnTo>
                      <a:lnTo>
                        <a:pt x="1506" y="621"/>
                      </a:lnTo>
                      <a:lnTo>
                        <a:pt x="1477" y="620"/>
                      </a:lnTo>
                      <a:lnTo>
                        <a:pt x="1448" y="620"/>
                      </a:lnTo>
                      <a:lnTo>
                        <a:pt x="1419" y="619"/>
                      </a:lnTo>
                      <a:lnTo>
                        <a:pt x="1390" y="618"/>
                      </a:lnTo>
                      <a:lnTo>
                        <a:pt x="1362" y="618"/>
                      </a:lnTo>
                      <a:lnTo>
                        <a:pt x="1333" y="617"/>
                      </a:lnTo>
                      <a:lnTo>
                        <a:pt x="1305" y="616"/>
                      </a:lnTo>
                      <a:lnTo>
                        <a:pt x="1276" y="614"/>
                      </a:lnTo>
                      <a:lnTo>
                        <a:pt x="1249" y="612"/>
                      </a:lnTo>
                      <a:lnTo>
                        <a:pt x="1220" y="611"/>
                      </a:lnTo>
                      <a:lnTo>
                        <a:pt x="1192" y="609"/>
                      </a:lnTo>
                      <a:lnTo>
                        <a:pt x="1164" y="608"/>
                      </a:lnTo>
                      <a:lnTo>
                        <a:pt x="1137" y="606"/>
                      </a:lnTo>
                      <a:lnTo>
                        <a:pt x="1109" y="605"/>
                      </a:lnTo>
                      <a:lnTo>
                        <a:pt x="1082" y="603"/>
                      </a:lnTo>
                      <a:lnTo>
                        <a:pt x="1055" y="601"/>
                      </a:lnTo>
                      <a:lnTo>
                        <a:pt x="1028" y="599"/>
                      </a:lnTo>
                      <a:lnTo>
                        <a:pt x="1001" y="596"/>
                      </a:lnTo>
                      <a:lnTo>
                        <a:pt x="975" y="594"/>
                      </a:lnTo>
                      <a:lnTo>
                        <a:pt x="948" y="592"/>
                      </a:lnTo>
                      <a:lnTo>
                        <a:pt x="922" y="590"/>
                      </a:lnTo>
                      <a:lnTo>
                        <a:pt x="897" y="588"/>
                      </a:lnTo>
                      <a:lnTo>
                        <a:pt x="871" y="585"/>
                      </a:lnTo>
                      <a:lnTo>
                        <a:pt x="846" y="583"/>
                      </a:lnTo>
                      <a:lnTo>
                        <a:pt x="820" y="579"/>
                      </a:lnTo>
                      <a:lnTo>
                        <a:pt x="796" y="577"/>
                      </a:lnTo>
                      <a:lnTo>
                        <a:pt x="771" y="574"/>
                      </a:lnTo>
                      <a:lnTo>
                        <a:pt x="746" y="571"/>
                      </a:lnTo>
                      <a:lnTo>
                        <a:pt x="722" y="568"/>
                      </a:lnTo>
                      <a:lnTo>
                        <a:pt x="698" y="564"/>
                      </a:lnTo>
                      <a:lnTo>
                        <a:pt x="675" y="561"/>
                      </a:lnTo>
                      <a:lnTo>
                        <a:pt x="652" y="558"/>
                      </a:lnTo>
                      <a:lnTo>
                        <a:pt x="628" y="555"/>
                      </a:lnTo>
                      <a:lnTo>
                        <a:pt x="606" y="552"/>
                      </a:lnTo>
                      <a:lnTo>
                        <a:pt x="583" y="548"/>
                      </a:lnTo>
                      <a:lnTo>
                        <a:pt x="562" y="544"/>
                      </a:lnTo>
                      <a:lnTo>
                        <a:pt x="541" y="541"/>
                      </a:lnTo>
                      <a:lnTo>
                        <a:pt x="519" y="538"/>
                      </a:lnTo>
                      <a:lnTo>
                        <a:pt x="498" y="534"/>
                      </a:lnTo>
                      <a:lnTo>
                        <a:pt x="478" y="529"/>
                      </a:lnTo>
                      <a:lnTo>
                        <a:pt x="457" y="526"/>
                      </a:lnTo>
                      <a:lnTo>
                        <a:pt x="437" y="522"/>
                      </a:lnTo>
                      <a:lnTo>
                        <a:pt x="418" y="518"/>
                      </a:lnTo>
                      <a:lnTo>
                        <a:pt x="399" y="513"/>
                      </a:lnTo>
                      <a:lnTo>
                        <a:pt x="380" y="510"/>
                      </a:lnTo>
                      <a:lnTo>
                        <a:pt x="362" y="506"/>
                      </a:lnTo>
                      <a:lnTo>
                        <a:pt x="344" y="502"/>
                      </a:lnTo>
                      <a:lnTo>
                        <a:pt x="326" y="497"/>
                      </a:lnTo>
                      <a:lnTo>
                        <a:pt x="309" y="492"/>
                      </a:lnTo>
                      <a:lnTo>
                        <a:pt x="292" y="488"/>
                      </a:lnTo>
                      <a:lnTo>
                        <a:pt x="276" y="483"/>
                      </a:lnTo>
                      <a:lnTo>
                        <a:pt x="260" y="479"/>
                      </a:lnTo>
                      <a:lnTo>
                        <a:pt x="245" y="474"/>
                      </a:lnTo>
                      <a:lnTo>
                        <a:pt x="230" y="470"/>
                      </a:lnTo>
                      <a:lnTo>
                        <a:pt x="215" y="465"/>
                      </a:lnTo>
                      <a:lnTo>
                        <a:pt x="202" y="460"/>
                      </a:lnTo>
                      <a:lnTo>
                        <a:pt x="188" y="456"/>
                      </a:lnTo>
                      <a:lnTo>
                        <a:pt x="175" y="450"/>
                      </a:lnTo>
                      <a:lnTo>
                        <a:pt x="162" y="446"/>
                      </a:lnTo>
                      <a:lnTo>
                        <a:pt x="149" y="441"/>
                      </a:lnTo>
                      <a:lnTo>
                        <a:pt x="138" y="435"/>
                      </a:lnTo>
                      <a:lnTo>
                        <a:pt x="126" y="431"/>
                      </a:lnTo>
                      <a:lnTo>
                        <a:pt x="115" y="426"/>
                      </a:lnTo>
                      <a:lnTo>
                        <a:pt x="105" y="420"/>
                      </a:lnTo>
                      <a:lnTo>
                        <a:pt x="95" y="415"/>
                      </a:lnTo>
                      <a:lnTo>
                        <a:pt x="85" y="410"/>
                      </a:lnTo>
                      <a:lnTo>
                        <a:pt x="77" y="406"/>
                      </a:lnTo>
                      <a:lnTo>
                        <a:pt x="68" y="400"/>
                      </a:lnTo>
                      <a:lnTo>
                        <a:pt x="60" y="395"/>
                      </a:lnTo>
                      <a:lnTo>
                        <a:pt x="52" y="390"/>
                      </a:lnTo>
                      <a:lnTo>
                        <a:pt x="46" y="384"/>
                      </a:lnTo>
                      <a:lnTo>
                        <a:pt x="39" y="379"/>
                      </a:lnTo>
                      <a:lnTo>
                        <a:pt x="33" y="374"/>
                      </a:lnTo>
                      <a:lnTo>
                        <a:pt x="28" y="368"/>
                      </a:lnTo>
                      <a:lnTo>
                        <a:pt x="22" y="363"/>
                      </a:lnTo>
                      <a:lnTo>
                        <a:pt x="18" y="358"/>
                      </a:lnTo>
                      <a:lnTo>
                        <a:pt x="14" y="352"/>
                      </a:lnTo>
                      <a:lnTo>
                        <a:pt x="11" y="347"/>
                      </a:lnTo>
                      <a:lnTo>
                        <a:pt x="8" y="342"/>
                      </a:lnTo>
                      <a:lnTo>
                        <a:pt x="4" y="336"/>
                      </a:lnTo>
                      <a:lnTo>
                        <a:pt x="2" y="331"/>
                      </a:lnTo>
                      <a:lnTo>
                        <a:pt x="1" y="325"/>
                      </a:lnTo>
                      <a:lnTo>
                        <a:pt x="0" y="319"/>
                      </a:lnTo>
                      <a:lnTo>
                        <a:pt x="0" y="314"/>
                      </a:lnTo>
                      <a:lnTo>
                        <a:pt x="0" y="309"/>
                      </a:lnTo>
                      <a:lnTo>
                        <a:pt x="0" y="303"/>
                      </a:lnTo>
                      <a:lnTo>
                        <a:pt x="1" y="298"/>
                      </a:lnTo>
                      <a:lnTo>
                        <a:pt x="2" y="293"/>
                      </a:lnTo>
                      <a:lnTo>
                        <a:pt x="4" y="287"/>
                      </a:lnTo>
                      <a:lnTo>
                        <a:pt x="8" y="282"/>
                      </a:lnTo>
                      <a:lnTo>
                        <a:pt x="11" y="277"/>
                      </a:lnTo>
                      <a:lnTo>
                        <a:pt x="14" y="271"/>
                      </a:lnTo>
                      <a:lnTo>
                        <a:pt x="18" y="265"/>
                      </a:lnTo>
                      <a:lnTo>
                        <a:pt x="22" y="259"/>
                      </a:lnTo>
                      <a:lnTo>
                        <a:pt x="28" y="254"/>
                      </a:lnTo>
                      <a:lnTo>
                        <a:pt x="33" y="249"/>
                      </a:lnTo>
                      <a:lnTo>
                        <a:pt x="39" y="243"/>
                      </a:lnTo>
                      <a:lnTo>
                        <a:pt x="46" y="238"/>
                      </a:lnTo>
                      <a:lnTo>
                        <a:pt x="52" y="233"/>
                      </a:lnTo>
                      <a:lnTo>
                        <a:pt x="60" y="229"/>
                      </a:lnTo>
                      <a:lnTo>
                        <a:pt x="68" y="223"/>
                      </a:lnTo>
                      <a:lnTo>
                        <a:pt x="77" y="218"/>
                      </a:lnTo>
                      <a:lnTo>
                        <a:pt x="85" y="213"/>
                      </a:lnTo>
                      <a:lnTo>
                        <a:pt x="95" y="207"/>
                      </a:lnTo>
                      <a:lnTo>
                        <a:pt x="105" y="202"/>
                      </a:lnTo>
                      <a:lnTo>
                        <a:pt x="115" y="198"/>
                      </a:lnTo>
                      <a:lnTo>
                        <a:pt x="126" y="192"/>
                      </a:lnTo>
                      <a:lnTo>
                        <a:pt x="138" y="187"/>
                      </a:lnTo>
                      <a:lnTo>
                        <a:pt x="149" y="182"/>
                      </a:lnTo>
                      <a:lnTo>
                        <a:pt x="162" y="177"/>
                      </a:lnTo>
                      <a:lnTo>
                        <a:pt x="175" y="172"/>
                      </a:lnTo>
                      <a:lnTo>
                        <a:pt x="188" y="168"/>
                      </a:lnTo>
                      <a:lnTo>
                        <a:pt x="202" y="162"/>
                      </a:lnTo>
                      <a:lnTo>
                        <a:pt x="215" y="158"/>
                      </a:lnTo>
                      <a:lnTo>
                        <a:pt x="230" y="153"/>
                      </a:lnTo>
                      <a:lnTo>
                        <a:pt x="245" y="149"/>
                      </a:lnTo>
                      <a:lnTo>
                        <a:pt x="260" y="144"/>
                      </a:lnTo>
                      <a:lnTo>
                        <a:pt x="276" y="139"/>
                      </a:lnTo>
                      <a:lnTo>
                        <a:pt x="292" y="135"/>
                      </a:lnTo>
                      <a:lnTo>
                        <a:pt x="309" y="130"/>
                      </a:lnTo>
                      <a:lnTo>
                        <a:pt x="326" y="126"/>
                      </a:lnTo>
                      <a:lnTo>
                        <a:pt x="343" y="122"/>
                      </a:lnTo>
                      <a:lnTo>
                        <a:pt x="362" y="118"/>
                      </a:lnTo>
                      <a:lnTo>
                        <a:pt x="380" y="113"/>
                      </a:lnTo>
                      <a:lnTo>
                        <a:pt x="399" y="109"/>
                      </a:lnTo>
                      <a:lnTo>
                        <a:pt x="418" y="105"/>
                      </a:lnTo>
                      <a:lnTo>
                        <a:pt x="437" y="101"/>
                      </a:lnTo>
                      <a:lnTo>
                        <a:pt x="457" y="97"/>
                      </a:lnTo>
                      <a:lnTo>
                        <a:pt x="478" y="93"/>
                      </a:lnTo>
                      <a:lnTo>
                        <a:pt x="498" y="89"/>
                      </a:lnTo>
                      <a:lnTo>
                        <a:pt x="519" y="86"/>
                      </a:lnTo>
                      <a:lnTo>
                        <a:pt x="541" y="81"/>
                      </a:lnTo>
                      <a:lnTo>
                        <a:pt x="562" y="78"/>
                      </a:lnTo>
                      <a:lnTo>
                        <a:pt x="583" y="75"/>
                      </a:lnTo>
                      <a:lnTo>
                        <a:pt x="606" y="71"/>
                      </a:lnTo>
                      <a:lnTo>
                        <a:pt x="628" y="67"/>
                      </a:lnTo>
                      <a:lnTo>
                        <a:pt x="652" y="64"/>
                      </a:lnTo>
                      <a:lnTo>
                        <a:pt x="675" y="61"/>
                      </a:lnTo>
                      <a:lnTo>
                        <a:pt x="698" y="58"/>
                      </a:lnTo>
                      <a:lnTo>
                        <a:pt x="722" y="55"/>
                      </a:lnTo>
                      <a:lnTo>
                        <a:pt x="746" y="51"/>
                      </a:lnTo>
                      <a:lnTo>
                        <a:pt x="771" y="48"/>
                      </a:lnTo>
                      <a:lnTo>
                        <a:pt x="796" y="46"/>
                      </a:lnTo>
                      <a:lnTo>
                        <a:pt x="820" y="43"/>
                      </a:lnTo>
                      <a:lnTo>
                        <a:pt x="846" y="41"/>
                      </a:lnTo>
                      <a:lnTo>
                        <a:pt x="870" y="38"/>
                      </a:lnTo>
                      <a:lnTo>
                        <a:pt x="897" y="36"/>
                      </a:lnTo>
                      <a:lnTo>
                        <a:pt x="922" y="32"/>
                      </a:lnTo>
                      <a:lnTo>
                        <a:pt x="948" y="30"/>
                      </a:lnTo>
                      <a:lnTo>
                        <a:pt x="975" y="28"/>
                      </a:lnTo>
                      <a:lnTo>
                        <a:pt x="1001" y="26"/>
                      </a:lnTo>
                      <a:lnTo>
                        <a:pt x="1028" y="24"/>
                      </a:lnTo>
                      <a:lnTo>
                        <a:pt x="1055" y="22"/>
                      </a:lnTo>
                      <a:lnTo>
                        <a:pt x="1082" y="20"/>
                      </a:lnTo>
                      <a:lnTo>
                        <a:pt x="1109" y="18"/>
                      </a:lnTo>
                      <a:lnTo>
                        <a:pt x="1137" y="16"/>
                      </a:lnTo>
                      <a:lnTo>
                        <a:pt x="1164" y="14"/>
                      </a:lnTo>
                      <a:lnTo>
                        <a:pt x="1192" y="13"/>
                      </a:lnTo>
                      <a:lnTo>
                        <a:pt x="1220" y="11"/>
                      </a:lnTo>
                      <a:lnTo>
                        <a:pt x="1249" y="10"/>
                      </a:lnTo>
                      <a:lnTo>
                        <a:pt x="1276" y="9"/>
                      </a:lnTo>
                      <a:lnTo>
                        <a:pt x="1304" y="8"/>
                      </a:lnTo>
                      <a:lnTo>
                        <a:pt x="1333" y="7"/>
                      </a:lnTo>
                      <a:lnTo>
                        <a:pt x="1362" y="6"/>
                      </a:lnTo>
                      <a:lnTo>
                        <a:pt x="1390" y="5"/>
                      </a:lnTo>
                      <a:lnTo>
                        <a:pt x="1419" y="4"/>
                      </a:lnTo>
                      <a:lnTo>
                        <a:pt x="1448" y="2"/>
                      </a:lnTo>
                      <a:lnTo>
                        <a:pt x="1477" y="2"/>
                      </a:lnTo>
                      <a:lnTo>
                        <a:pt x="1506" y="1"/>
                      </a:lnTo>
                      <a:lnTo>
                        <a:pt x="1534" y="1"/>
                      </a:lnTo>
                      <a:lnTo>
                        <a:pt x="1563" y="1"/>
                      </a:lnTo>
                      <a:lnTo>
                        <a:pt x="1592" y="0"/>
                      </a:lnTo>
                      <a:lnTo>
                        <a:pt x="1621" y="0"/>
                      </a:lnTo>
                      <a:lnTo>
                        <a:pt x="1650" y="0"/>
                      </a:lnTo>
                      <a:lnTo>
                        <a:pt x="1679" y="0"/>
                      </a:lnTo>
                      <a:lnTo>
                        <a:pt x="1708" y="0"/>
                      </a:lnTo>
                      <a:lnTo>
                        <a:pt x="1737" y="0"/>
                      </a:lnTo>
                      <a:lnTo>
                        <a:pt x="1766" y="1"/>
                      </a:lnTo>
                      <a:lnTo>
                        <a:pt x="1795" y="1"/>
                      </a:lnTo>
                      <a:lnTo>
                        <a:pt x="1823" y="2"/>
                      </a:lnTo>
                      <a:lnTo>
                        <a:pt x="1853" y="2"/>
                      </a:lnTo>
                      <a:lnTo>
                        <a:pt x="1882" y="4"/>
                      </a:lnTo>
                      <a:lnTo>
                        <a:pt x="1910" y="5"/>
                      </a:lnTo>
                      <a:lnTo>
                        <a:pt x="1939" y="5"/>
                      </a:lnTo>
                      <a:lnTo>
                        <a:pt x="1967" y="6"/>
                      </a:lnTo>
                      <a:lnTo>
                        <a:pt x="1996" y="7"/>
                      </a:lnTo>
                      <a:lnTo>
                        <a:pt x="2024" y="8"/>
                      </a:lnTo>
                      <a:lnTo>
                        <a:pt x="2053" y="10"/>
                      </a:lnTo>
                      <a:lnTo>
                        <a:pt x="2080" y="11"/>
                      </a:lnTo>
                      <a:lnTo>
                        <a:pt x="2108" y="12"/>
                      </a:lnTo>
                      <a:lnTo>
                        <a:pt x="2137" y="14"/>
                      </a:lnTo>
                      <a:lnTo>
                        <a:pt x="2165" y="15"/>
                      </a:lnTo>
                      <a:lnTo>
                        <a:pt x="2191" y="17"/>
                      </a:lnTo>
                      <a:lnTo>
                        <a:pt x="2219" y="18"/>
                      </a:lnTo>
                      <a:lnTo>
                        <a:pt x="2247" y="21"/>
                      </a:lnTo>
                      <a:lnTo>
                        <a:pt x="2273" y="23"/>
                      </a:lnTo>
                      <a:lnTo>
                        <a:pt x="2300" y="25"/>
                      </a:lnTo>
                      <a:lnTo>
                        <a:pt x="2327" y="27"/>
                      </a:lnTo>
                      <a:lnTo>
                        <a:pt x="2353" y="29"/>
                      </a:lnTo>
                      <a:lnTo>
                        <a:pt x="2380" y="31"/>
                      </a:lnTo>
                      <a:lnTo>
                        <a:pt x="2406" y="34"/>
                      </a:lnTo>
                      <a:lnTo>
                        <a:pt x="2431" y="37"/>
                      </a:lnTo>
                      <a:lnTo>
                        <a:pt x="2457" y="39"/>
                      </a:lnTo>
                      <a:lnTo>
                        <a:pt x="2482" y="42"/>
                      </a:lnTo>
                      <a:lnTo>
                        <a:pt x="2507" y="44"/>
                      </a:lnTo>
                      <a:lnTo>
                        <a:pt x="2532" y="47"/>
                      </a:lnTo>
                      <a:lnTo>
                        <a:pt x="2557" y="50"/>
                      </a:lnTo>
                      <a:lnTo>
                        <a:pt x="2580" y="54"/>
                      </a:lnTo>
                      <a:lnTo>
                        <a:pt x="2605" y="56"/>
                      </a:lnTo>
                      <a:lnTo>
                        <a:pt x="2628" y="59"/>
                      </a:lnTo>
                      <a:lnTo>
                        <a:pt x="2652" y="62"/>
                      </a:lnTo>
                      <a:lnTo>
                        <a:pt x="2674" y="65"/>
                      </a:lnTo>
                      <a:lnTo>
                        <a:pt x="2698" y="70"/>
                      </a:lnTo>
                      <a:lnTo>
                        <a:pt x="2720" y="73"/>
                      </a:lnTo>
                      <a:lnTo>
                        <a:pt x="2743" y="76"/>
                      </a:lnTo>
                      <a:lnTo>
                        <a:pt x="2764" y="80"/>
                      </a:lnTo>
                      <a:lnTo>
                        <a:pt x="2785" y="83"/>
                      </a:lnTo>
                      <a:lnTo>
                        <a:pt x="2807" y="88"/>
                      </a:lnTo>
                      <a:lnTo>
                        <a:pt x="2827" y="91"/>
                      </a:lnTo>
                      <a:lnTo>
                        <a:pt x="2847" y="95"/>
                      </a:lnTo>
                      <a:lnTo>
                        <a:pt x="2867" y="98"/>
                      </a:lnTo>
                      <a:lnTo>
                        <a:pt x="2888" y="103"/>
                      </a:lnTo>
                      <a:lnTo>
                        <a:pt x="2907" y="107"/>
                      </a:lnTo>
                      <a:lnTo>
                        <a:pt x="2925" y="111"/>
                      </a:lnTo>
                      <a:lnTo>
                        <a:pt x="2944" y="115"/>
                      </a:lnTo>
                      <a:lnTo>
                        <a:pt x="2962" y="120"/>
                      </a:lnTo>
                      <a:lnTo>
                        <a:pt x="2979" y="124"/>
                      </a:lnTo>
                      <a:lnTo>
                        <a:pt x="2997" y="128"/>
                      </a:lnTo>
                      <a:lnTo>
                        <a:pt x="3013" y="133"/>
                      </a:lnTo>
                      <a:lnTo>
                        <a:pt x="3030" y="137"/>
                      </a:lnTo>
                      <a:lnTo>
                        <a:pt x="3046" y="141"/>
                      </a:lnTo>
                      <a:lnTo>
                        <a:pt x="3062" y="146"/>
                      </a:lnTo>
                      <a:lnTo>
                        <a:pt x="3077" y="151"/>
                      </a:lnTo>
                      <a:lnTo>
                        <a:pt x="3092" y="156"/>
                      </a:lnTo>
                      <a:lnTo>
                        <a:pt x="3106" y="160"/>
                      </a:lnTo>
                      <a:lnTo>
                        <a:pt x="3120" y="165"/>
                      </a:lnTo>
                      <a:lnTo>
                        <a:pt x="3134" y="170"/>
                      </a:lnTo>
                      <a:lnTo>
                        <a:pt x="3147" y="175"/>
                      </a:lnTo>
                      <a:lnTo>
                        <a:pt x="3159" y="179"/>
                      </a:lnTo>
                      <a:lnTo>
                        <a:pt x="3171" y="185"/>
                      </a:lnTo>
                      <a:lnTo>
                        <a:pt x="3183" y="189"/>
                      </a:lnTo>
                      <a:lnTo>
                        <a:pt x="3194" y="194"/>
                      </a:lnTo>
                      <a:lnTo>
                        <a:pt x="3204" y="200"/>
                      </a:lnTo>
                      <a:lnTo>
                        <a:pt x="3215" y="205"/>
                      </a:lnTo>
                      <a:lnTo>
                        <a:pt x="3225" y="209"/>
                      </a:lnTo>
                      <a:lnTo>
                        <a:pt x="3234" y="215"/>
                      </a:lnTo>
                      <a:lnTo>
                        <a:pt x="3243" y="220"/>
                      </a:lnTo>
                      <a:lnTo>
                        <a:pt x="3251" y="225"/>
                      </a:lnTo>
                      <a:lnTo>
                        <a:pt x="3259" y="231"/>
                      </a:lnTo>
                      <a:lnTo>
                        <a:pt x="3266" y="236"/>
                      </a:lnTo>
                      <a:lnTo>
                        <a:pt x="3273" y="241"/>
                      </a:lnTo>
                      <a:lnTo>
                        <a:pt x="3279" y="247"/>
                      </a:lnTo>
                      <a:lnTo>
                        <a:pt x="3284" y="252"/>
                      </a:lnTo>
                      <a:lnTo>
                        <a:pt x="3290" y="257"/>
                      </a:lnTo>
                      <a:lnTo>
                        <a:pt x="3295" y="263"/>
                      </a:lnTo>
                      <a:lnTo>
                        <a:pt x="3299" y="268"/>
                      </a:lnTo>
                      <a:lnTo>
                        <a:pt x="3303" y="273"/>
                      </a:lnTo>
                      <a:lnTo>
                        <a:pt x="3307" y="279"/>
                      </a:lnTo>
                      <a:lnTo>
                        <a:pt x="3309" y="284"/>
                      </a:lnTo>
                      <a:lnTo>
                        <a:pt x="3311" y="289"/>
                      </a:lnTo>
                      <a:lnTo>
                        <a:pt x="3313" y="295"/>
                      </a:lnTo>
                      <a:lnTo>
                        <a:pt x="3314" y="300"/>
                      </a:lnTo>
                      <a:lnTo>
                        <a:pt x="3315" y="306"/>
                      </a:lnTo>
                      <a:lnTo>
                        <a:pt x="3315" y="312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222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3561" name="Oval 52"/>
            <p:cNvSpPr>
              <a:spLocks noChangeArrowheads="1"/>
            </p:cNvSpPr>
            <p:nvPr/>
          </p:nvSpPr>
          <p:spPr bwMode="auto">
            <a:xfrm>
              <a:off x="3480" y="1148"/>
              <a:ext cx="104" cy="10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62" name="Rectangle 53"/>
            <p:cNvSpPr>
              <a:spLocks noChangeArrowheads="1"/>
            </p:cNvSpPr>
            <p:nvPr/>
          </p:nvSpPr>
          <p:spPr bwMode="auto">
            <a:xfrm>
              <a:off x="3009" y="1101"/>
              <a:ext cx="353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Times New Roman" pitchFamily="-109" charset="0"/>
                </a:rPr>
                <a:t>ICC</a:t>
              </a:r>
              <a:endParaRPr lang="en-US" sz="2400"/>
            </a:p>
          </p:txBody>
        </p:sp>
      </p:grpSp>
      <p:sp>
        <p:nvSpPr>
          <p:cNvPr id="903223" name="Text Box 55"/>
          <p:cNvSpPr txBox="1">
            <a:spLocks noChangeArrowheads="1"/>
          </p:cNvSpPr>
          <p:nvPr/>
        </p:nvSpPr>
        <p:spPr bwMode="auto">
          <a:xfrm>
            <a:off x="406400" y="5435600"/>
            <a:ext cx="81661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292100" indent="-292100"/>
            <a:r>
              <a:rPr lang="en-US" sz="2400"/>
              <a:t>For rolling motion to occur, each wheel has to move along its y-axis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903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3223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DEFAULTFONTSIZE" val="10"/>
  <p:tag name="DEFAULTWIDTH" val="348"/>
  <p:tag name="DEFAULTHEIGHT" val="299"/>
</p:tagLst>
</file>

<file path=ppt/tags/tag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eqnarray*}&#10;{\rm atan2}(y, x) &amp;=&amp; \left\{\begin{array}{ll}&#10;{\rm atan} (y/x) &amp; \mbox{if}\; x &gt; 0\\&#10;{\rm sign}(y)\; (\pi - {\rm atan} (|y/x|))&amp; \mbox{if}\;  x &lt; 0\\&#10;0&amp; \mbox{if}\;  x = y = 0\\&#10;{\rm sign}(y)\; \pi/2 &amp; \mbox{if}\; x = 0, y\neq 0&#10;\end{array}\right.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99"/>
  <p:tag name="BOXHEIGHT" val="314"/>
  <p:tag name="BOXFONT" val="10"/>
  <p:tag name="BOXWRAP" val="False"/>
  <p:tag name="WORKAROUNDTRANSPARENCYBUG" val="False"/>
  <p:tag name="BITMAPFORMAT" val="pngmono"/>
  <p:tag name="DEBUGINTERACTIVE" val="True"/>
  <p:tag name="ORIGWIDTH" val="579"/>
  <p:tag name="PICTUREFILESIZE" val="59750"/>
</p:tagLst>
</file>

<file path=ppt/tags/tag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eqnarray*}&#10;\frac{1}{\sqrt{2\pi\;b^2}}\;\exp\left\{-\frac{1}{2}\frac{a^2}{b^2}\right\}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10"/>
  <p:tag name="BOXFONT" val="10"/>
  <p:tag name="BOXWRAP" val="False"/>
  <p:tag name="WORKAROUNDTRANSPARENCYBUG" val="False"/>
  <p:tag name="BITMAPFORMAT" val="pngmono"/>
  <p:tag name="DEBUGINTERACTIVE" val="True"/>
  <p:tag name="ORIGWIDTH" val="199"/>
  <p:tag name="PICTUREFILESIZE" val="15619"/>
</p:tagLst>
</file>

<file path=ppt/tags/tag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eqnarray*}&#10;\max\left\{0, \frac{1}{\sqrt{6}\;b} - \frac{|a|}{6\;b^2}\right\}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99"/>
  <p:tag name="BOXHEIGHT" val="314"/>
  <p:tag name="BOXFONT" val="10"/>
  <p:tag name="BOXWRAP" val="False"/>
  <p:tag name="WORKAROUNDTRANSPARENCYBUG" val="False"/>
  <p:tag name="BITMAPFORMAT" val="pngmono"/>
  <p:tag name="DEBUGINTERACTIVE" val="True"/>
  <p:tag name="ORIGWIDTH" val="205"/>
  <p:tag name="PICTUREFILESIZE" val="14321"/>
</p:tagLst>
</file>

<file path=ppt/tags/tag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eqnarray*}&#10;\frac{1}{2}\sum_{i=1}^{12}rand(-b,b)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84"/>
  <p:tag name="BOXFONT" val="10"/>
  <p:tag name="BOXWRAP" val="False"/>
  <p:tag name="WORKAROUNDTRANSPARENCYBUG" val="False"/>
  <p:tag name="BITMAPFORMAT" val="pngmono"/>
  <p:tag name="DEBUGINTERACTIVE" val="True"/>
  <p:tag name="ORIGWIDTH" val="159"/>
  <p:tag name="PICTUREFILESIZE" val="12496"/>
</p:tagLst>
</file>

<file path=ppt/tags/tag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eqnarray*}&#10;\frac{\sqrt{6}}{2}\;[{\bf rand}(-b,b)+{\bf rand}(-b,b)]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99"/>
  <p:tag name="BOXHEIGHT" val="300"/>
  <p:tag name="BOXFONT" val="10"/>
  <p:tag name="BOXWRAP" val="False"/>
  <p:tag name="WORKAROUNDTRANSPARENCYBUG" val="False"/>
  <p:tag name="BITMAPFORMAT" val="pngmono"/>
  <p:tag name="DEBUGINTERACTIVE" val="True"/>
  <p:tag name="ORIGWIDTH" val="297"/>
  <p:tag name="PICTUREFILESIZE" val="16314"/>
</p:tagLst>
</file>

<file path=ppt/tags/tag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usepackage{graphicx}&#10;\begin{document}&#10;\includegraphics{../../probbook/pics/models/sensorcut/funexp-gnu.ps}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pngmono"/>
  <p:tag name="DEBUGINTERACTIVE" val="True"/>
  <p:tag name="ORIGWIDTH" val="337"/>
  <p:tag name="PICTUREFILESIZE" val="2259"/>
</p:tagLst>
</file>

<file path=ppt/theme/theme1.xml><?xml version="1.0" encoding="utf-8"?>
<a:theme xmlns:a="http://schemas.openxmlformats.org/drawingml/2006/main" name="1_prob-robotics">
  <a:themeElements>
    <a:clrScheme name="">
      <a:dk1>
        <a:srgbClr val="000000"/>
      </a:dk1>
      <a:lt1>
        <a:srgbClr val="FFFFFF"/>
      </a:lt1>
      <a:dk2>
        <a:srgbClr val="003366"/>
      </a:dk2>
      <a:lt2>
        <a:srgbClr val="EAEAEA"/>
      </a:lt2>
      <a:accent1>
        <a:srgbClr val="FFFFFF"/>
      </a:accent1>
      <a:accent2>
        <a:srgbClr val="DDDDDD"/>
      </a:accent2>
      <a:accent3>
        <a:srgbClr val="FFFFFF"/>
      </a:accent3>
      <a:accent4>
        <a:srgbClr val="000000"/>
      </a:accent4>
      <a:accent5>
        <a:srgbClr val="FFFFFF"/>
      </a:accent5>
      <a:accent6>
        <a:srgbClr val="C8C8C8"/>
      </a:accent6>
      <a:hlink>
        <a:srgbClr val="CC3300"/>
      </a:hlink>
      <a:folHlink>
        <a:srgbClr val="0033CC"/>
      </a:folHlink>
    </a:clrScheme>
    <a:fontScheme name="1_prob-robotic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120000"/>
          <a:buFontTx/>
          <a:buChar char="•"/>
          <a:tabLst/>
          <a:defRPr kumimoji="0" lang="en-US" sz="2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120000"/>
          <a:buFontTx/>
          <a:buChar char="•"/>
          <a:tabLst/>
          <a:defRPr kumimoji="0" lang="en-US" sz="2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1_prob-robotics 1">
        <a:dk1>
          <a:srgbClr val="356677"/>
        </a:dk1>
        <a:lt1>
          <a:srgbClr val="FFFFFF"/>
        </a:lt1>
        <a:dk2>
          <a:srgbClr val="3E798E"/>
        </a:dk2>
        <a:lt2>
          <a:srgbClr val="FFFFCC"/>
        </a:lt2>
        <a:accent1>
          <a:srgbClr val="7FA0B1"/>
        </a:accent1>
        <a:accent2>
          <a:srgbClr val="3A7184"/>
        </a:accent2>
        <a:accent3>
          <a:srgbClr val="AFBEC6"/>
        </a:accent3>
        <a:accent4>
          <a:srgbClr val="DADADA"/>
        </a:accent4>
        <a:accent5>
          <a:srgbClr val="C0CDD5"/>
        </a:accent5>
        <a:accent6>
          <a:srgbClr val="346677"/>
        </a:accent6>
        <a:hlink>
          <a:srgbClr val="FFBF0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b-robotics 2">
        <a:dk1>
          <a:srgbClr val="000000"/>
        </a:dk1>
        <a:lt1>
          <a:srgbClr val="EAEAEA"/>
        </a:lt1>
        <a:dk2>
          <a:srgbClr val="003366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336699"/>
        </a:hlink>
        <a:folHlink>
          <a:srgbClr val="9A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b-robotics 3">
        <a:dk1>
          <a:srgbClr val="000000"/>
        </a:dk1>
        <a:lt1>
          <a:srgbClr val="EAEAEA"/>
        </a:lt1>
        <a:dk2>
          <a:srgbClr val="000000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77777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b-robotics 4">
        <a:dk1>
          <a:srgbClr val="492417"/>
        </a:dk1>
        <a:lt1>
          <a:srgbClr val="D4D5C3"/>
        </a:lt1>
        <a:dk2>
          <a:srgbClr val="6E4900"/>
        </a:dk2>
        <a:lt2>
          <a:srgbClr val="B9BA9C"/>
        </a:lt2>
        <a:accent1>
          <a:srgbClr val="DBD8CF"/>
        </a:accent1>
        <a:accent2>
          <a:srgbClr val="C7C8B0"/>
        </a:accent2>
        <a:accent3>
          <a:srgbClr val="E6E7DE"/>
        </a:accent3>
        <a:accent4>
          <a:srgbClr val="3D1D12"/>
        </a:accent4>
        <a:accent5>
          <a:srgbClr val="EAE9E4"/>
        </a:accent5>
        <a:accent6>
          <a:srgbClr val="B4B59F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2010</Words>
  <Application>Microsoft Macintosh PowerPoint</Application>
  <PresentationFormat>On-screen Show (4:3)</PresentationFormat>
  <Paragraphs>426</Paragraphs>
  <Slides>88</Slides>
  <Notes>2</Notes>
  <HiddenSlides>0</HiddenSlides>
  <MMClips>5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Design Template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8" baseType="lpstr">
      <vt:lpstr>Verdana</vt:lpstr>
      <vt:lpstr>ＭＳ Ｐゴシック</vt:lpstr>
      <vt:lpstr>Arial</vt:lpstr>
      <vt:lpstr>Times New Roman</vt:lpstr>
      <vt:lpstr>Wingdings</vt:lpstr>
      <vt:lpstr>cmsy10</vt:lpstr>
      <vt:lpstr>Symbol</vt:lpstr>
      <vt:lpstr>1_prob-robotics</vt:lpstr>
      <vt:lpstr>Microsoft Equation</vt:lpstr>
      <vt:lpstr>Microsoft Equation 3.0</vt:lpstr>
      <vt:lpstr>Probabilistic Robotics:  Motion and Sensing</vt:lpstr>
      <vt:lpstr>Bayes Filters</vt:lpstr>
      <vt:lpstr>Slide 3</vt:lpstr>
      <vt:lpstr>Probabilistic Motion Models</vt:lpstr>
      <vt:lpstr>Slide 5</vt:lpstr>
      <vt:lpstr>Robot Motion</vt:lpstr>
      <vt:lpstr>Probabilistic Motion Models</vt:lpstr>
      <vt:lpstr>Locomotion of Wheeled Robots</vt:lpstr>
      <vt:lpstr>Instantaneous Center of Curvature</vt:lpstr>
      <vt:lpstr>Differential Drive</vt:lpstr>
      <vt:lpstr>Differential Drive: Forward Kinematics</vt:lpstr>
      <vt:lpstr>Differential Drive: Forward Kinematics</vt:lpstr>
      <vt:lpstr>Mecanum Wheels</vt:lpstr>
      <vt:lpstr>Example</vt:lpstr>
      <vt:lpstr>XR4000 Drive</vt:lpstr>
      <vt:lpstr>XR4000</vt:lpstr>
      <vt:lpstr>Tracked Vehicle: Urban Robot</vt:lpstr>
      <vt:lpstr>Tracked Vehicle: OmniTread</vt:lpstr>
      <vt:lpstr>Odometry</vt:lpstr>
      <vt:lpstr>Reasons for Motion Errors</vt:lpstr>
      <vt:lpstr>Coordinate Systems</vt:lpstr>
      <vt:lpstr>Typical Motion Models</vt:lpstr>
      <vt:lpstr>Example Wheel Encoders</vt:lpstr>
      <vt:lpstr>Dead Reckoning</vt:lpstr>
      <vt:lpstr>Odometry Model</vt:lpstr>
      <vt:lpstr>The atan2 Function</vt:lpstr>
      <vt:lpstr>Noise Model for Odometry</vt:lpstr>
      <vt:lpstr>Typical Distributions for Probabilistic Motion Models</vt:lpstr>
      <vt:lpstr>Calculating the Probability (zero-centered)</vt:lpstr>
      <vt:lpstr>Calculating the Posterior  Given x, x’, and u</vt:lpstr>
      <vt:lpstr>Examples</vt:lpstr>
      <vt:lpstr>Application</vt:lpstr>
      <vt:lpstr>Sample-based Density Representation </vt:lpstr>
      <vt:lpstr>Sample-based Density Representation </vt:lpstr>
      <vt:lpstr>How to Sample from Normal or Triangular Distributions?</vt:lpstr>
      <vt:lpstr>Normally Distributed Samples</vt:lpstr>
      <vt:lpstr>For Triangular Distribution</vt:lpstr>
      <vt:lpstr>Sample Odometry Motion Model</vt:lpstr>
      <vt:lpstr>Sampling from Our Motion Model</vt:lpstr>
      <vt:lpstr>Examples</vt:lpstr>
      <vt:lpstr>Map-Consistent Motion Model</vt:lpstr>
      <vt:lpstr>Summary</vt:lpstr>
      <vt:lpstr>Probabilistic Sensor Models</vt:lpstr>
      <vt:lpstr>Slide 44</vt:lpstr>
      <vt:lpstr>Sensors for Mobile Robots</vt:lpstr>
      <vt:lpstr>Ultrasound Sensors</vt:lpstr>
      <vt:lpstr>Time of Flight sensors</vt:lpstr>
      <vt:lpstr>Properties of Ultrasounds</vt:lpstr>
      <vt:lpstr>Sources of Error</vt:lpstr>
      <vt:lpstr>Typical Ultrasound Scan</vt:lpstr>
      <vt:lpstr>Laser Range Scanner</vt:lpstr>
      <vt:lpstr>Properties</vt:lpstr>
      <vt:lpstr>Robots Equipped with Laser Scanners</vt:lpstr>
      <vt:lpstr>Typical Scans</vt:lpstr>
      <vt:lpstr>Proximity Sensors</vt:lpstr>
      <vt:lpstr>Beam-based Sensor Model</vt:lpstr>
      <vt:lpstr>Beam-based Sensor Model</vt:lpstr>
      <vt:lpstr>Typical Measurement Errors of an Range Measurements</vt:lpstr>
      <vt:lpstr>Proximity Measurement</vt:lpstr>
      <vt:lpstr>Beam-based Proximity Model</vt:lpstr>
      <vt:lpstr>Beam-based Proximity Model</vt:lpstr>
      <vt:lpstr>Resulting Mixture Density</vt:lpstr>
      <vt:lpstr>Raw Sensor Data</vt:lpstr>
      <vt:lpstr>Approximation</vt:lpstr>
      <vt:lpstr>Approximation Results</vt:lpstr>
      <vt:lpstr>Example</vt:lpstr>
      <vt:lpstr>Discrete Model of Proximity Sensors </vt:lpstr>
      <vt:lpstr>Approximation Results</vt:lpstr>
      <vt:lpstr>Influence of Angle to Obstacle</vt:lpstr>
      <vt:lpstr>Influence of Angle to Obstacle</vt:lpstr>
      <vt:lpstr>Influence of Angle to Obstacle</vt:lpstr>
      <vt:lpstr>Influence of Angle to Obstacle</vt:lpstr>
      <vt:lpstr>Summary Beam-based Model</vt:lpstr>
      <vt:lpstr>Scan-based Model</vt:lpstr>
      <vt:lpstr>Scan-based Model</vt:lpstr>
      <vt:lpstr>Example</vt:lpstr>
      <vt:lpstr>San Jose Tech Museum</vt:lpstr>
      <vt:lpstr>Scan Matching</vt:lpstr>
      <vt:lpstr>Scan Matching</vt:lpstr>
      <vt:lpstr>Properties of Scan-based Model</vt:lpstr>
      <vt:lpstr>Landmarks</vt:lpstr>
      <vt:lpstr>Distance and Bearing</vt:lpstr>
      <vt:lpstr>Probabilistic Model</vt:lpstr>
      <vt:lpstr>Distributions</vt:lpstr>
      <vt:lpstr>Distances Only No Uncertainty</vt:lpstr>
      <vt:lpstr>Bearings Only No Uncertainty</vt:lpstr>
      <vt:lpstr>Bearings Only With Uncertainty</vt:lpstr>
      <vt:lpstr>Summary of Sensor Models</vt:lpstr>
    </vt:vector>
  </TitlesOfParts>
  <Company>Carnegie Mellon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Robotics</dc:title>
  <dc:creator>SCS</dc:creator>
  <cp:lastModifiedBy>Sebastian Thrun</cp:lastModifiedBy>
  <cp:revision>1554</cp:revision>
  <dcterms:created xsi:type="dcterms:W3CDTF">2010-01-20T16:57:52Z</dcterms:created>
  <dcterms:modified xsi:type="dcterms:W3CDTF">2010-01-20T17:01:47Z</dcterms:modified>
</cp:coreProperties>
</file>